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81" r:id="rId5"/>
    <p:sldId id="280" r:id="rId6"/>
    <p:sldId id="261" r:id="rId7"/>
    <p:sldId id="262" r:id="rId8"/>
    <p:sldId id="263" r:id="rId9"/>
    <p:sldId id="264" r:id="rId10"/>
    <p:sldId id="282" r:id="rId11"/>
    <p:sldId id="274" r:id="rId12"/>
    <p:sldId id="275" r:id="rId13"/>
    <p:sldId id="276" r:id="rId14"/>
    <p:sldId id="277" r:id="rId15"/>
    <p:sldId id="265" r:id="rId16"/>
    <p:sldId id="266" r:id="rId17"/>
    <p:sldId id="267" r:id="rId18"/>
    <p:sldId id="283" r:id="rId19"/>
    <p:sldId id="272" r:id="rId20"/>
    <p:sldId id="270" r:id="rId21"/>
    <p:sldId id="271" r:id="rId22"/>
    <p:sldId id="279" r:id="rId23"/>
    <p:sldId id="269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3" autoAdjust="0"/>
    <p:restoredTop sz="87876" autoAdjust="0"/>
  </p:normalViewPr>
  <p:slideViewPr>
    <p:cSldViewPr snapToGrid="0">
      <p:cViewPr varScale="1">
        <p:scale>
          <a:sx n="145" d="100"/>
          <a:sy n="145" d="100"/>
        </p:scale>
        <p:origin x="40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EED86-4C58-4168-9CEF-24F0DDFEA5EC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FB62A-0CF3-4A3A-B22F-AEF100723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3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4BF8-42F8-4FFF-93ED-E66FF3EDD9E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54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4BF8-42F8-4FFF-93ED-E66FF3EDD9E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72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Arctic warming faster than the rest of the globe</a:t>
            </a:r>
          </a:p>
          <a:p>
            <a:r>
              <a:rPr lang="en-US" dirty="0"/>
              <a:t>USGS (2008) btw 18% and 22% of world’s petroleum reserve lies north of the Arctic Circle (Positive</a:t>
            </a:r>
            <a:r>
              <a:rPr lang="en-US" baseline="0" dirty="0"/>
              <a:t> feedback loop!); also strategic minerals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4BF8-42F8-4FFF-93ED-E66FF3EDD9E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88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of “refugee” expanded</a:t>
            </a:r>
            <a:r>
              <a:rPr lang="en-US" baseline="0" dirty="0"/>
              <a:t> in custom to include those fleeing war, violence, or torture, and IDPs in concept; notice what is NOT there</a:t>
            </a:r>
            <a:endParaRPr lang="en-US" dirty="0"/>
          </a:p>
          <a:p>
            <a:r>
              <a:rPr lang="en-US" dirty="0"/>
              <a:t>Refugees protected by the concept of </a:t>
            </a:r>
            <a:r>
              <a:rPr lang="en-US" b="1" dirty="0"/>
              <a:t>non-</a:t>
            </a:r>
            <a:r>
              <a:rPr lang="en-US" b="1" dirty="0" err="1"/>
              <a:t>refoulement</a:t>
            </a:r>
            <a:r>
              <a:rPr lang="en-US" dirty="0"/>
              <a:t>: they cannot be expelled</a:t>
            </a:r>
            <a:r>
              <a:rPr lang="en-US" baseline="0" dirty="0"/>
              <a:t> back into conditions in which their lives are threatened; cc not one of those conditions</a:t>
            </a:r>
          </a:p>
          <a:p>
            <a:r>
              <a:rPr lang="en-US" dirty="0"/>
              <a:t>Sea</a:t>
            </a:r>
            <a:r>
              <a:rPr lang="en-US" baseline="0" dirty="0"/>
              <a:t> level rise, extreme events (floods, storms/hurricanes, droughts, heat waves) </a:t>
            </a:r>
          </a:p>
          <a:p>
            <a:r>
              <a:rPr lang="en-US" baseline="0" dirty="0"/>
              <a:t>Contain or assimilate?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4BF8-42F8-4FFF-93ED-E66FF3EDD9E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22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Infectious disease responsible</a:t>
            </a:r>
            <a:r>
              <a:rPr lang="en-US" baseline="0" dirty="0"/>
              <a:t> for estimate 25% of all human deaths! (more than war); hardest-hit is the developing world, has the least capacity</a:t>
            </a:r>
          </a:p>
          <a:p>
            <a:r>
              <a:rPr lang="en-US" baseline="0" dirty="0"/>
              <a:t>Malaria, dengue, yellow fever, sleeping sickness, </a:t>
            </a:r>
            <a:r>
              <a:rPr lang="en-US" baseline="0" dirty="0" err="1"/>
              <a:t>leishmaniasis</a:t>
            </a:r>
            <a:r>
              <a:rPr lang="en-US" baseline="0" dirty="0"/>
              <a:t>, hantavirus</a:t>
            </a:r>
          </a:p>
          <a:p>
            <a:r>
              <a:rPr lang="en-US" dirty="0"/>
              <a:t>Operability:</a:t>
            </a:r>
            <a:r>
              <a:rPr lang="en-US" baseline="0" dirty="0"/>
              <a:t> </a:t>
            </a:r>
            <a:r>
              <a:rPr lang="en-US" dirty="0"/>
              <a:t>UN peacekeeping troops from Nepal brought</a:t>
            </a:r>
            <a:r>
              <a:rPr lang="en-US" baseline="0" dirty="0"/>
              <a:t> Asian strain of cholera to</a:t>
            </a:r>
            <a:r>
              <a:rPr lang="en-US" dirty="0"/>
              <a:t> Haiti</a:t>
            </a:r>
          </a:p>
          <a:p>
            <a:r>
              <a:rPr lang="en-US" dirty="0"/>
              <a:t>Public</a:t>
            </a:r>
            <a:r>
              <a:rPr lang="en-US" baseline="0" dirty="0"/>
              <a:t> health capacity generally underfunded; possibility of virgin-soil pandemic</a:t>
            </a:r>
          </a:p>
          <a:p>
            <a:r>
              <a:rPr lang="en-US" baseline="0" dirty="0"/>
              <a:t>[haven’t mentioned bioweapons, not climate-related]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4BF8-42F8-4FFF-93ED-E66FF3EDD9E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3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a new way of thinking.</a:t>
            </a:r>
          </a:p>
          <a:p>
            <a:r>
              <a:rPr lang="en-US" dirty="0"/>
              <a:t>Aldo Leopold articulated the “land ethic” – what if we applied this type of thinking to IR?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4BF8-42F8-4FFF-93ED-E66FF3EDD9E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52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FB62A-0CF3-4A3A-B22F-AEF100723A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04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existing treaties</a:t>
            </a:r>
            <a:r>
              <a:rPr lang="en-US" baseline="0" dirty="0"/>
              <a:t> ban or restrict particular kinds of weapons (CTBT) or in certain areas (Antarctic Treaty)</a:t>
            </a:r>
          </a:p>
          <a:p>
            <a:r>
              <a:rPr lang="en-US" baseline="0" dirty="0"/>
              <a:t>Proportionality = combatants can use the minimum amount of force necessary to achieve the security objective</a:t>
            </a:r>
          </a:p>
          <a:p>
            <a:r>
              <a:rPr lang="en-US" baseline="0" dirty="0"/>
              <a:t>Discrimination = all targets must have military or strategic value; cannot target non-combatants</a:t>
            </a:r>
          </a:p>
          <a:p>
            <a:r>
              <a:rPr lang="en-US" baseline="0" dirty="0"/>
              <a:t>ENMOD: prohibits hostile use of </a:t>
            </a:r>
            <a:r>
              <a:rPr lang="en-US" baseline="0" dirty="0" err="1"/>
              <a:t>env</a:t>
            </a:r>
            <a:r>
              <a:rPr lang="en-US" baseline="0" dirty="0"/>
              <a:t>. modification techniques; U.S. is a party</a:t>
            </a:r>
          </a:p>
          <a:p>
            <a:r>
              <a:rPr lang="en-US" baseline="0" dirty="0"/>
              <a:t>Protocol I: cannot conduct reprisals against civilians or their resources (food stocks, arable land, or water supplies); U.S. is not a party</a:t>
            </a:r>
          </a:p>
          <a:p>
            <a:r>
              <a:rPr lang="en-US" baseline="0" dirty="0"/>
              <a:t>Fifth Geneva Convention?  Currently doesn’t exist, and operational conditions in a conflict make this difficult to enforce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4BF8-42F8-4FFF-93ED-E66FF3EDD9E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75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4BF8-42F8-4FFF-93ED-E66FF3EDD9E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0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4BF8-42F8-4FFF-93ED-E66FF3EDD9E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23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Estimated $33</a:t>
            </a:r>
            <a:r>
              <a:rPr lang="en-US" baseline="0" dirty="0"/>
              <a:t> trillion per year (1997; GWP comparison $18 trillion), updated to $125 trillion (2011; GWP comparison ~$63 trillion)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4BF8-42F8-4FFF-93ED-E66FF3EDD9E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64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4BF8-42F8-4FFF-93ED-E66FF3EDD9E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13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is an input into every other process: agriculture, energy, industry, health, development – all requires</a:t>
            </a:r>
            <a:r>
              <a:rPr lang="en-US" baseline="0" dirty="0"/>
              <a:t> fresh water </a:t>
            </a:r>
          </a:p>
          <a:p>
            <a:r>
              <a:rPr lang="en-US" baseline="0" dirty="0"/>
              <a:t>Mark Twain (?) – ‘whisky is for sipping, water is for fighting over’ </a:t>
            </a:r>
            <a:r>
              <a:rPr lang="en-US" baseline="0" dirty="0">
                <a:sym typeface="Wingdings" pitchFamily="2" charset="2"/>
              </a:rPr>
              <a:t> water wars?</a:t>
            </a:r>
            <a:endParaRPr lang="en-US" baseline="0" dirty="0"/>
          </a:p>
          <a:p>
            <a:r>
              <a:rPr lang="en-US" baseline="0" dirty="0"/>
              <a:t>263 international river basins (Wolf et al, OR State Basins at Risk project) – water too important to fight over</a:t>
            </a:r>
          </a:p>
          <a:p>
            <a:r>
              <a:rPr lang="en-US" baseline="0" dirty="0"/>
              <a:t>How to ensure water security?  Privatization?  +\-.  Exported or Bottled water?  +/-.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4BF8-42F8-4FFF-93ED-E66FF3EDD9E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8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baseline="0" dirty="0"/>
              <a:t>esource abundance fuels conflict by allowing combatant groups to loot resources in exchange for cash, weapons</a:t>
            </a:r>
          </a:p>
          <a:p>
            <a:r>
              <a:rPr lang="en-US" baseline="0" dirty="0"/>
              <a:t>Governments who rely on rents for revenue (so-called </a:t>
            </a:r>
            <a:r>
              <a:rPr lang="en-US" baseline="0" dirty="0" err="1"/>
              <a:t>rentier</a:t>
            </a:r>
            <a:r>
              <a:rPr lang="en-US" baseline="0" dirty="0"/>
              <a:t> states) tend to become corrupt</a:t>
            </a:r>
          </a:p>
          <a:p>
            <a:r>
              <a:rPr lang="en-US" baseline="0" dirty="0"/>
              <a:t>Even well-run countries are vulnerable to Dutch Disease, weakening their manufacturing 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4BF8-42F8-4FFF-93ED-E66FF3EDD9E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36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determines whether a country falls prey to the Resource</a:t>
            </a:r>
            <a:r>
              <a:rPr lang="en-US" baseline="0" dirty="0"/>
              <a:t> Curse?  If </a:t>
            </a:r>
            <a:r>
              <a:rPr lang="en-US" baseline="0" dirty="0" err="1"/>
              <a:t>govt</a:t>
            </a:r>
            <a:r>
              <a:rPr lang="en-US" baseline="0" dirty="0"/>
              <a:t> then wealth, likely not; if wealth, then </a:t>
            </a:r>
            <a:r>
              <a:rPr lang="en-US" baseline="0" dirty="0" err="1"/>
              <a:t>govt</a:t>
            </a:r>
            <a:r>
              <a:rPr lang="en-US" baseline="0" dirty="0"/>
              <a:t>, likely so (</a:t>
            </a:r>
            <a:r>
              <a:rPr lang="en-US" baseline="0" dirty="0" err="1"/>
              <a:t>kleptocracy</a:t>
            </a:r>
            <a:r>
              <a:rPr lang="en-US" baseline="0" dirty="0"/>
              <a:t>)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Bolivia, with its lithium wealth, is attempting to avoid this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can or should be done re: mineral wealth</a:t>
            </a:r>
            <a:r>
              <a:rPr lang="en-US" baseline="0" dirty="0"/>
              <a:t> in Afghanistan?  Should western companies be involved?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4BF8-42F8-4FFF-93ED-E66FF3EDD9E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49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Petroleum</a:t>
            </a:r>
            <a:r>
              <a:rPr lang="en-US" baseline="0" dirty="0"/>
              <a:t> is unique b/c it presents security concerns for both oil exporting and importing nations:</a:t>
            </a:r>
          </a:p>
          <a:p>
            <a:r>
              <a:rPr lang="en-US" baseline="0" dirty="0"/>
              <a:t>Oil not as </a:t>
            </a:r>
            <a:r>
              <a:rPr lang="en-US" baseline="0" dirty="0" err="1"/>
              <a:t>lootable</a:t>
            </a:r>
            <a:r>
              <a:rPr lang="en-US" baseline="0" dirty="0"/>
              <a:t> as other resources b/c it requires permanent infrastructure – tends to fuel Petro-states governments rather than rebel factions; sabotage always a concern</a:t>
            </a:r>
          </a:p>
          <a:p>
            <a:r>
              <a:rPr lang="en-US" baseline="0" dirty="0"/>
              <a:t>Importing nations see energy independence as the goal – realistic?</a:t>
            </a:r>
          </a:p>
          <a:p>
            <a:r>
              <a:rPr lang="en-US" dirty="0"/>
              <a:t>If choke points get blocked, energy security imperiled;</a:t>
            </a:r>
            <a:r>
              <a:rPr lang="en-US" baseline="0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4BF8-42F8-4FFF-93ED-E66FF3EDD9E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84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2050, est. 9.4 billion people</a:t>
            </a:r>
            <a:r>
              <a:rPr lang="en-US" baseline="0" dirty="0"/>
              <a:t> in the world, food production will have to increase btw 60%-100% from 2015 levels</a:t>
            </a:r>
          </a:p>
          <a:p>
            <a:r>
              <a:rPr lang="en-US" baseline="0" dirty="0"/>
              <a:t>Food riots: Egypt, Mexico, Haiti, Congo, Mozambique </a:t>
            </a:r>
            <a:r>
              <a:rPr lang="en-US" baseline="0" dirty="0">
                <a:sym typeface="Wingdings" panose="05000000000000000000" pitchFamily="2" charset="2"/>
              </a:rPr>
              <a:t> Arab Spring  </a:t>
            </a:r>
            <a:r>
              <a:rPr lang="en-US" baseline="0" dirty="0"/>
              <a:t>Venezuela now</a:t>
            </a:r>
          </a:p>
          <a:p>
            <a:r>
              <a:rPr lang="en-US" baseline="0" dirty="0"/>
              <a:t>Food as a weapon:  governments can engage in </a:t>
            </a:r>
            <a:r>
              <a:rPr lang="en-US" b="1" baseline="0" dirty="0" err="1"/>
              <a:t>faminogenic</a:t>
            </a:r>
            <a:r>
              <a:rPr lang="en-US" baseline="0" dirty="0"/>
              <a:t> behavior for political purposes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4BF8-42F8-4FFF-93ED-E66FF3EDD9E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4E7A-2729-494D-BB95-EAF674E31F70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8/3/2016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6024B4-1214-490C-9B90-3E8C0571477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4E7A-2729-494D-BB95-EAF674E31F70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8/3/2016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24B4-1214-490C-9B90-3E8C0571477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3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4E7A-2729-494D-BB95-EAF674E31F70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8/3/2016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24B4-1214-490C-9B90-3E8C0571477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3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4E7A-2729-494D-BB95-EAF674E31F70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8/3/2016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6024B4-1214-490C-9B90-3E8C0571477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7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4E7A-2729-494D-BB95-EAF674E31F70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8/3/2016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6024B4-1214-490C-9B90-3E8C0571477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5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4E7A-2729-494D-BB95-EAF674E31F70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8/3/2016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6024B4-1214-490C-9B90-3E8C0571477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09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4E7A-2729-494D-BB95-EAF674E31F70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8/3/2016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6024B4-1214-490C-9B90-3E8C0571477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3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4E7A-2729-494D-BB95-EAF674E31F70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8/3/2016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6024B4-1214-490C-9B90-3E8C0571477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8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4E7A-2729-494D-BB95-EAF674E31F70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8/3/2016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6024B4-1214-490C-9B90-3E8C0571477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9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4E7A-2729-494D-BB95-EAF674E31F70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8/3/2016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6024B4-1214-490C-9B90-3E8C0571477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9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4E7A-2729-494D-BB95-EAF674E31F70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8/3/2016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6024B4-1214-490C-9B90-3E8C0571477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9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E2F4E7A-2729-494D-BB95-EAF674E31F70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8/3/2016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A6024B4-1214-490C-9B90-3E8C05714772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41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gif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298" y="2103005"/>
            <a:ext cx="9338968" cy="1057472"/>
          </a:xfrm>
        </p:spPr>
        <p:txBody>
          <a:bodyPr/>
          <a:lstStyle/>
          <a:p>
            <a:r>
              <a:rPr lang="en-US" sz="5400" dirty="0"/>
              <a:t>Environmental Security: 2050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4332253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Concepts and Strategic </a:t>
            </a:r>
            <a:r>
              <a:rPr lang="en-US" dirty="0" smtClean="0">
                <a:solidFill>
                  <a:srgbClr val="FF0000"/>
                </a:solidFill>
              </a:rPr>
              <a:t>Connections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Mad Scientist 2016, Washington DC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34000"/>
            <a:ext cx="78740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5558135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white"/>
                </a:solidFill>
              </a:rPr>
              <a:t>Elizabeth L. Chalecki, PhD</a:t>
            </a:r>
          </a:p>
          <a:p>
            <a:pPr algn="r"/>
            <a:r>
              <a:rPr lang="en-US" dirty="0">
                <a:solidFill>
                  <a:prstClr val="white"/>
                </a:solidFill>
              </a:rPr>
              <a:t>University of Nebraska – </a:t>
            </a:r>
            <a:r>
              <a:rPr lang="en-US" dirty="0">
                <a:solidFill>
                  <a:srgbClr val="FF0000"/>
                </a:solidFill>
              </a:rPr>
              <a:t>Omaha</a:t>
            </a:r>
          </a:p>
          <a:p>
            <a:pPr algn="r"/>
            <a:r>
              <a:rPr lang="en-US" dirty="0">
                <a:solidFill>
                  <a:srgbClr val="00B050"/>
                </a:solidFill>
              </a:rPr>
              <a:t>Stimson Center</a:t>
            </a:r>
          </a:p>
        </p:txBody>
      </p:sp>
    </p:spTree>
    <p:extLst>
      <p:ext uri="{BB962C8B-B14F-4D97-AF65-F5344CB8AC3E}">
        <p14:creationId xmlns:p14="http://schemas.microsoft.com/office/powerpoint/2010/main" val="5552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006622" y="4206880"/>
            <a:ext cx="4808296" cy="9571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can we account for climate change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a threat multiplier?  </a:t>
            </a:r>
          </a:p>
          <a:p>
            <a:r>
              <a:rPr lang="en-US" dirty="0"/>
              <a:t>What inputs do we need for conflict models?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40505" y="1742661"/>
            <a:ext cx="7010400" cy="2464220"/>
          </a:xfrm>
        </p:spPr>
        <p:txBody>
          <a:bodyPr/>
          <a:lstStyle/>
          <a:p>
            <a:r>
              <a:rPr lang="en-US" dirty="0" smtClean="0"/>
              <a:t>Environmental </a:t>
            </a:r>
            <a:r>
              <a:rPr lang="en-US" dirty="0" smtClean="0"/>
              <a:t>Security </a:t>
            </a: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Climate Change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188254" y="353424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78" y="1353312"/>
            <a:ext cx="11089841" cy="48078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1078" y="265176"/>
            <a:ext cx="11089841" cy="7920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IPCC AR5 on ambient air temperature…</a:t>
            </a:r>
          </a:p>
        </p:txBody>
      </p:sp>
    </p:spTree>
    <p:extLst>
      <p:ext uri="{BB962C8B-B14F-4D97-AF65-F5344CB8AC3E}">
        <p14:creationId xmlns:p14="http://schemas.microsoft.com/office/powerpoint/2010/main" val="26707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87" y="295274"/>
            <a:ext cx="11458376" cy="90563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IPCC AR5 on time and form of precipitation…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" y="1504688"/>
            <a:ext cx="10819971" cy="482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19" y="571499"/>
            <a:ext cx="9509759" cy="867537"/>
          </a:xfrm>
        </p:spPr>
        <p:txBody>
          <a:bodyPr/>
          <a:lstStyle/>
          <a:p>
            <a:pPr algn="ctr"/>
            <a:r>
              <a:rPr lang="en-US" dirty="0"/>
              <a:t>IPCC AR5 on an ice-free Arctic…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46" y="1971675"/>
            <a:ext cx="10868506" cy="39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366" y="504824"/>
            <a:ext cx="9906513" cy="848487"/>
          </a:xfrm>
        </p:spPr>
        <p:txBody>
          <a:bodyPr/>
          <a:lstStyle/>
          <a:p>
            <a:pPr algn="ctr"/>
            <a:r>
              <a:rPr lang="en-US" dirty="0"/>
              <a:t>IPCC AR5 on ocean acidification…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66" y="1887199"/>
            <a:ext cx="10303265" cy="414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64406" y="661976"/>
            <a:ext cx="4344508" cy="6397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Russia far in the lead, Canada/Nordics following</a:t>
            </a:r>
          </a:p>
          <a:p>
            <a:r>
              <a:rPr lang="en-US" dirty="0"/>
              <a:t>United States nowhere to be found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b="14747"/>
          <a:stretch/>
        </p:blipFill>
        <p:spPr>
          <a:xfrm>
            <a:off x="6730620" y="1459570"/>
            <a:ext cx="2591191" cy="168889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Wild West? </a:t>
            </a:r>
            <a:r>
              <a:rPr lang="en-US" dirty="0" smtClean="0"/>
              <a:t>or </a:t>
            </a:r>
            <a:r>
              <a:rPr lang="en-US" dirty="0"/>
              <a:t>New Regime?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711" y="1459570"/>
            <a:ext cx="2520234" cy="1435024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85551" y="5862638"/>
            <a:ext cx="6461760" cy="685800"/>
          </a:xfrm>
        </p:spPr>
        <p:txBody>
          <a:bodyPr/>
          <a:lstStyle/>
          <a:p>
            <a:r>
              <a:rPr lang="en-US" sz="3600" dirty="0"/>
              <a:t>Arctic Resources, Operability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860" y="3058885"/>
            <a:ext cx="994649" cy="1224953"/>
          </a:xfrm>
          <a:prstGeom prst="rect">
            <a:avLst/>
          </a:prstGeom>
        </p:spPr>
      </p:pic>
      <p:pic>
        <p:nvPicPr>
          <p:cNvPr id="3074" name="Picture 2" descr="http://ccimgs.s3.amazonaws.com/2016Ice/2016ArcticIceMel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3" t="6529" r="8659" b="16536"/>
          <a:stretch/>
        </p:blipFill>
        <p:spPr bwMode="auto">
          <a:xfrm>
            <a:off x="666893" y="1512877"/>
            <a:ext cx="5639869" cy="295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4" b="2676"/>
          <a:stretch/>
        </p:blipFill>
        <p:spPr>
          <a:xfrm>
            <a:off x="7575509" y="2894594"/>
            <a:ext cx="4340320" cy="263306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66893" y="4822209"/>
            <a:ext cx="6251274" cy="1108139"/>
          </a:xfrm>
          <a:prstGeom prst="rect">
            <a:avLst/>
          </a:prstGeom>
        </p:spPr>
        <p:txBody>
          <a:bodyPr/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Resources include petroleum, strategic </a:t>
            </a:r>
            <a:r>
              <a:rPr lang="en-US" dirty="0" smtClean="0"/>
              <a:t>minerals, cold water aquaculture</a:t>
            </a:r>
            <a:endParaRPr lang="en-US" dirty="0"/>
          </a:p>
          <a:p>
            <a:r>
              <a:rPr lang="en-US" dirty="0"/>
              <a:t>Transit across the Northern Sea Route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119" y="4469172"/>
            <a:ext cx="1804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NSIDC</a:t>
            </a:r>
          </a:p>
        </p:txBody>
      </p:sp>
    </p:spTree>
    <p:extLst>
      <p:ext uri="{BB962C8B-B14F-4D97-AF65-F5344CB8AC3E}">
        <p14:creationId xmlns:p14="http://schemas.microsoft.com/office/powerpoint/2010/main" val="16384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Climate change affects push factors more than pull factors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6" y="1600200"/>
            <a:ext cx="5144902" cy="3858677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is a refugee?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061" y="5541578"/>
            <a:ext cx="2258891" cy="685800"/>
          </a:xfrm>
        </p:spPr>
        <p:txBody>
          <a:bodyPr/>
          <a:lstStyle/>
          <a:p>
            <a:r>
              <a:rPr lang="en-US" sz="3600" dirty="0"/>
              <a:t>Migration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553200" y="1600200"/>
            <a:ext cx="4866932" cy="40243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UN: “a person who is outside their country of origin … because they have suffered (or fear) persecution on account of race, religion, nationality, social group, or political opinion</a:t>
            </a:r>
            <a:r>
              <a:rPr lang="en-US" dirty="0" smtClean="0"/>
              <a:t>”</a:t>
            </a:r>
          </a:p>
          <a:p>
            <a:pPr marL="18288" indent="0">
              <a:buNone/>
            </a:pPr>
            <a:endParaRPr lang="en-US" dirty="0"/>
          </a:p>
          <a:p>
            <a:r>
              <a:rPr lang="en-US" dirty="0" smtClean="0"/>
              <a:t>Protected by </a:t>
            </a:r>
            <a:r>
              <a:rPr lang="en-US" i="1" dirty="0" smtClean="0"/>
              <a:t>non-</a:t>
            </a:r>
            <a:r>
              <a:rPr lang="en-US" i="1" dirty="0" err="1" smtClean="0"/>
              <a:t>refoulement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Refugees </a:t>
            </a:r>
            <a:r>
              <a:rPr lang="en-US" dirty="0"/>
              <a:t>can threaten border security, food supplies, and cultural </a:t>
            </a:r>
            <a:r>
              <a:rPr lang="en-US" dirty="0" smtClean="0"/>
              <a:t>homogeneity – contain or assimilate?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715000"/>
            <a:ext cx="7239000" cy="762000"/>
          </a:xfrm>
        </p:spPr>
        <p:txBody>
          <a:bodyPr/>
          <a:lstStyle/>
          <a:p>
            <a:r>
              <a:rPr lang="en-US" sz="3600" dirty="0"/>
              <a:t>Infectious Disease &amp; Public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52304" y="874929"/>
            <a:ext cx="4367007" cy="4414117"/>
          </a:xfrm>
        </p:spPr>
        <p:txBody>
          <a:bodyPr/>
          <a:lstStyle/>
          <a:p>
            <a:r>
              <a:rPr lang="en-US" dirty="0"/>
              <a:t>Climate change affects vector range, behavior, and lifespan</a:t>
            </a:r>
          </a:p>
          <a:p>
            <a:r>
              <a:rPr lang="en-US" dirty="0"/>
              <a:t>Localized spikes in mortality vs. changes in baseline epidemiology</a:t>
            </a:r>
          </a:p>
          <a:p>
            <a:endParaRPr lang="en-US" dirty="0"/>
          </a:p>
          <a:p>
            <a:r>
              <a:rPr lang="en-US" dirty="0" smtClean="0"/>
              <a:t>Disease affects </a:t>
            </a:r>
            <a:r>
              <a:rPr lang="en-US" dirty="0"/>
              <a:t>military recruitment, readiness, and operability</a:t>
            </a:r>
          </a:p>
          <a:p>
            <a:r>
              <a:rPr lang="en-US" dirty="0"/>
              <a:t>Undermines </a:t>
            </a:r>
            <a:r>
              <a:rPr lang="en-US" dirty="0" smtClean="0"/>
              <a:t>the public’s </a:t>
            </a:r>
            <a:r>
              <a:rPr lang="en-US" dirty="0"/>
              <a:t>confidence in their </a:t>
            </a:r>
            <a:r>
              <a:rPr lang="en-US" dirty="0" smtClean="0"/>
              <a:t>government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150" y="141698"/>
            <a:ext cx="3285040" cy="557330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76" y="731686"/>
            <a:ext cx="1566863" cy="819113"/>
          </a:xfrm>
          <a:prstGeom prst="rect">
            <a:avLst/>
          </a:prstGeom>
        </p:spPr>
      </p:pic>
      <p:pic>
        <p:nvPicPr>
          <p:cNvPr id="3074" name="Picture 2" descr="http://i.imgur.com/YyR90j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5" y="1922878"/>
            <a:ext cx="3333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ewswise.com/images/institutions/logos/AFHSC-Log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50" y="4540758"/>
            <a:ext cx="819113" cy="8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3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we need to know?  </a:t>
            </a:r>
          </a:p>
          <a:p>
            <a:r>
              <a:rPr lang="en-US" dirty="0"/>
              <a:t>How can Mad Scientists help?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5618" y="1814656"/>
            <a:ext cx="7010400" cy="2452712"/>
          </a:xfrm>
        </p:spPr>
        <p:txBody>
          <a:bodyPr/>
          <a:lstStyle/>
          <a:p>
            <a:r>
              <a:rPr lang="en-US" dirty="0" smtClean="0"/>
              <a:t>Environmental Security and </a:t>
            </a:r>
            <a:br>
              <a:rPr lang="en-US" dirty="0" smtClean="0"/>
            </a:br>
            <a:r>
              <a:rPr lang="en-US" dirty="0" smtClean="0"/>
              <a:t>Future </a:t>
            </a:r>
            <a:r>
              <a:rPr lang="en-US" dirty="0"/>
              <a:t>Engagement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188254" y="353424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4419" y="629046"/>
            <a:ext cx="6318820" cy="4190999"/>
          </a:xfrm>
        </p:spPr>
        <p:txBody>
          <a:bodyPr>
            <a:normAutofit/>
          </a:bodyPr>
          <a:lstStyle/>
          <a:p>
            <a:r>
              <a:rPr lang="en-US" dirty="0"/>
              <a:t>National security resulted from military victory on the battlefield</a:t>
            </a:r>
          </a:p>
          <a:p>
            <a:r>
              <a:rPr lang="en-US" dirty="0"/>
              <a:t>Realist security is a zero-sum game</a:t>
            </a:r>
          </a:p>
          <a:p>
            <a:pPr lvl="1"/>
            <a:r>
              <a:rPr lang="en-US" dirty="0"/>
              <a:t>Sovereign nations are inviolable</a:t>
            </a:r>
          </a:p>
          <a:p>
            <a:pPr lvl="1"/>
            <a:r>
              <a:rPr lang="en-US" dirty="0"/>
              <a:t>Morality is irrelevant</a:t>
            </a:r>
          </a:p>
          <a:p>
            <a:r>
              <a:rPr lang="en-US" dirty="0"/>
              <a:t>Collective security is problematic</a:t>
            </a:r>
          </a:p>
          <a:p>
            <a:pPr lvl="1"/>
            <a:r>
              <a:rPr lang="en-US" dirty="0"/>
              <a:t>Different nations have different security values</a:t>
            </a:r>
          </a:p>
          <a:p>
            <a:pPr lvl="1"/>
            <a:r>
              <a:rPr lang="en-US" dirty="0"/>
              <a:t>High probability for defection</a:t>
            </a:r>
          </a:p>
          <a:p>
            <a:r>
              <a:rPr lang="en-US" dirty="0"/>
              <a:t>Security traditionally considered “high politics”</a:t>
            </a:r>
          </a:p>
          <a:p>
            <a:r>
              <a:rPr lang="en-US" dirty="0"/>
              <a:t>“Low politics” issues, including environment, relegated to lesser priority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7451" y="5246763"/>
            <a:ext cx="8534400" cy="758847"/>
          </a:xfrm>
        </p:spPr>
        <p:txBody>
          <a:bodyPr/>
          <a:lstStyle/>
          <a:p>
            <a:r>
              <a:rPr lang="en-US" sz="3600" dirty="0"/>
              <a:t>Conventional Views of National Security</a:t>
            </a:r>
          </a:p>
        </p:txBody>
      </p:sp>
      <p:pic>
        <p:nvPicPr>
          <p:cNvPr id="1026" name="Picture 2" descr="http://mediad.publicbroadcasting.net/p/kios/files/201208/offutt-stratcom-hq-DNSD99057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0" y="1196367"/>
            <a:ext cx="4655844" cy="334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597" y="4617906"/>
            <a:ext cx="1273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US STRATCOM</a:t>
            </a:r>
          </a:p>
        </p:txBody>
      </p:sp>
    </p:spTree>
    <p:extLst>
      <p:ext uri="{BB962C8B-B14F-4D97-AF65-F5344CB8AC3E}">
        <p14:creationId xmlns:p14="http://schemas.microsoft.com/office/powerpoint/2010/main" val="106548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AFRICOM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72047" y="1896761"/>
            <a:ext cx="4810253" cy="1466828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/>
              <a:t>Drought across Horn of Africa</a:t>
            </a:r>
          </a:p>
          <a:p>
            <a:r>
              <a:rPr lang="en-US" sz="2100" dirty="0"/>
              <a:t>Infectious diseases such as Ebola</a:t>
            </a:r>
          </a:p>
          <a:p>
            <a:r>
              <a:rPr lang="en-US" sz="2100" dirty="0"/>
              <a:t>Continued food insecurity </a:t>
            </a:r>
          </a:p>
          <a:p>
            <a:r>
              <a:rPr lang="en-US" sz="2100" dirty="0" smtClean="0"/>
              <a:t>Persistence of resource-driven conflicts</a:t>
            </a:r>
            <a:endParaRPr lang="en-US" sz="2100" dirty="0"/>
          </a:p>
          <a:p>
            <a:r>
              <a:rPr lang="en-US" sz="2100" dirty="0"/>
              <a:t>Food aid seized by insurgent groups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PACOM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340880" y="3724358"/>
            <a:ext cx="5301154" cy="1742661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/>
              <a:t>Increasing greenhouse gas emissions from China, </a:t>
            </a:r>
            <a:r>
              <a:rPr lang="en-US" sz="2100" dirty="0" smtClean="0"/>
              <a:t>India and other developing countries</a:t>
            </a:r>
            <a:endParaRPr lang="en-US" sz="2100" dirty="0"/>
          </a:p>
          <a:p>
            <a:r>
              <a:rPr lang="en-US" sz="2100" dirty="0"/>
              <a:t>Increasing demand for resources</a:t>
            </a:r>
          </a:p>
          <a:p>
            <a:r>
              <a:rPr lang="en-US" sz="2100" dirty="0"/>
              <a:t>Infectious diseases such as bird flu</a:t>
            </a:r>
          </a:p>
          <a:p>
            <a:r>
              <a:rPr lang="en-US" sz="2100" dirty="0"/>
              <a:t>Petroleum exploration in disputed seas</a:t>
            </a:r>
          </a:p>
          <a:p>
            <a:r>
              <a:rPr lang="en-US" sz="2100" dirty="0"/>
              <a:t>Continued migration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569226"/>
            <a:ext cx="11595652" cy="914400"/>
          </a:xfrm>
        </p:spPr>
        <p:txBody>
          <a:bodyPr/>
          <a:lstStyle/>
          <a:p>
            <a:pPr algn="ctr"/>
            <a:r>
              <a:rPr lang="en-US" dirty="0" smtClean="0"/>
              <a:t>Persistent Environmental Security Issues</a:t>
            </a:r>
            <a:endParaRPr lang="en-US" dirty="0"/>
          </a:p>
        </p:txBody>
      </p:sp>
      <p:pic>
        <p:nvPicPr>
          <p:cNvPr id="11" name="Picture 2" descr="http://upload.wikimedia.org/wikipedia/commons/thumb/8/85/Africom_emblem_2.svg/1000px-Africom_emblem_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7912"/>
            <a:ext cx="1210300" cy="156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upload.wikimedia.org/wikipedia/en/d/d4/United_States_Pacific_Comma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734" y="277912"/>
            <a:ext cx="1444625" cy="146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jpiccp.files.wordpress.com/2015/03/guar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" b="9488"/>
          <a:stretch/>
        </p:blipFill>
        <p:spPr bwMode="auto">
          <a:xfrm>
            <a:off x="1263451" y="3457147"/>
            <a:ext cx="4227444" cy="20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e.india.com/sites/default/files/2015/12/02/437691-gre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26" y="1802564"/>
            <a:ext cx="3952733" cy="18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42966" y="3688785"/>
            <a:ext cx="4909930" cy="1645215"/>
          </a:xfrm>
        </p:spPr>
        <p:txBody>
          <a:bodyPr>
            <a:normAutofit fontScale="92500" lnSpcReduction="10000"/>
          </a:bodyPr>
          <a:lstStyle/>
          <a:p>
            <a:r>
              <a:rPr lang="en-US" sz="2100" dirty="0"/>
              <a:t>More frequent droughts and water shortages</a:t>
            </a:r>
          </a:p>
          <a:p>
            <a:r>
              <a:rPr lang="en-US" sz="2100" dirty="0"/>
              <a:t>Continued food insecurity</a:t>
            </a:r>
          </a:p>
          <a:p>
            <a:r>
              <a:rPr lang="en-US" sz="2100" dirty="0"/>
              <a:t>Infectious diseases such as MERS</a:t>
            </a:r>
          </a:p>
          <a:p>
            <a:r>
              <a:rPr lang="en-US" sz="2100" dirty="0" smtClean="0"/>
              <a:t>Vulnerable petroleum infrastructure</a:t>
            </a:r>
            <a:endParaRPr lang="en-US" sz="2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NORTHCOM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611840" y="1586034"/>
            <a:ext cx="4679011" cy="1461565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/>
              <a:t>Melting Arctic</a:t>
            </a:r>
          </a:p>
          <a:p>
            <a:r>
              <a:rPr lang="en-US" sz="2100" dirty="0"/>
              <a:t>Increased polar transit</a:t>
            </a:r>
          </a:p>
          <a:p>
            <a:r>
              <a:rPr lang="en-US" sz="2100" dirty="0"/>
              <a:t>Increased petroleum exploration and production</a:t>
            </a:r>
          </a:p>
          <a:p>
            <a:r>
              <a:rPr lang="en-US" sz="2100" dirty="0"/>
              <a:t>Infectious diseases such as </a:t>
            </a:r>
            <a:r>
              <a:rPr lang="en-US" sz="2100" dirty="0" err="1"/>
              <a:t>Zika</a:t>
            </a:r>
            <a:endParaRPr lang="en-US" sz="2100" dirty="0"/>
          </a:p>
          <a:p>
            <a:pPr marL="18288" indent="0">
              <a:buNone/>
            </a:pPr>
            <a:endParaRPr lang="en-US" sz="21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7956" y="5656342"/>
            <a:ext cx="11529391" cy="914400"/>
          </a:xfrm>
        </p:spPr>
        <p:txBody>
          <a:bodyPr/>
          <a:lstStyle/>
          <a:p>
            <a:pPr algn="ctr"/>
            <a:r>
              <a:rPr lang="en-US" dirty="0" smtClean="0"/>
              <a:t>Persistent Environmental Security Issues</a:t>
            </a:r>
            <a:endParaRPr lang="en-US" dirty="0"/>
          </a:p>
        </p:txBody>
      </p:sp>
      <p:pic>
        <p:nvPicPr>
          <p:cNvPr id="4098" name="Picture 2" descr="http://media.dma.mil/2013/May/16/2000021274/600/400/0/130516-F-ZZ999-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986" y="357408"/>
            <a:ext cx="12192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agusa.org/userfiles/images/Logos/USCENTC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01" y="357408"/>
            <a:ext cx="1247672" cy="11590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166773"/>
            <a:ext cx="4032770" cy="2216666"/>
          </a:xfrm>
          <a:prstGeom prst="rect">
            <a:avLst/>
          </a:prstGeom>
        </p:spPr>
      </p:pic>
      <p:pic>
        <p:nvPicPr>
          <p:cNvPr id="2050" name="Picture 2" descr="http://cdn1.pri.org/sites/default/files/styles/story_main/public/story/images/RTR64PK.jpg?itok=OJ6DjiC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717062"/>
            <a:ext cx="3916017" cy="196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7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555" y="5396495"/>
            <a:ext cx="8936561" cy="914400"/>
          </a:xfrm>
        </p:spPr>
        <p:txBody>
          <a:bodyPr/>
          <a:lstStyle/>
          <a:p>
            <a:r>
              <a:rPr lang="en-US" dirty="0"/>
              <a:t>Environmental Security in 2050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3732" y="815725"/>
            <a:ext cx="5844705" cy="4315440"/>
          </a:xfrm>
        </p:spPr>
        <p:txBody>
          <a:bodyPr>
            <a:normAutofit/>
          </a:bodyPr>
          <a:lstStyle/>
          <a:p>
            <a:r>
              <a:rPr lang="en-US" dirty="0" smtClean="0"/>
              <a:t>Failure of food sovereignty contracts leads to regional conflict</a:t>
            </a:r>
            <a:endParaRPr lang="en-US" dirty="0"/>
          </a:p>
          <a:p>
            <a:r>
              <a:rPr lang="en-US" dirty="0"/>
              <a:t>Drought across northern </a:t>
            </a:r>
            <a:r>
              <a:rPr lang="en-US" dirty="0" smtClean="0"/>
              <a:t>China forces migration up into Russia</a:t>
            </a:r>
            <a:endParaRPr lang="en-US" dirty="0"/>
          </a:p>
          <a:p>
            <a:r>
              <a:rPr lang="en-US" dirty="0"/>
              <a:t>Russian </a:t>
            </a:r>
            <a:r>
              <a:rPr lang="en-US" i="1" dirty="0" smtClean="0"/>
              <a:t>de facto </a:t>
            </a:r>
            <a:r>
              <a:rPr lang="en-US" dirty="0" smtClean="0"/>
              <a:t>control of </a:t>
            </a:r>
            <a:r>
              <a:rPr lang="en-US" dirty="0"/>
              <a:t>the </a:t>
            </a:r>
            <a:r>
              <a:rPr lang="en-US" dirty="0" smtClean="0"/>
              <a:t>Arctic causes geopolitical tensions</a:t>
            </a:r>
            <a:endParaRPr lang="en-US" dirty="0"/>
          </a:p>
          <a:p>
            <a:r>
              <a:rPr lang="en-US" dirty="0"/>
              <a:t>Resistance to de-carbonizing the global energy </a:t>
            </a:r>
            <a:r>
              <a:rPr lang="en-US" dirty="0" smtClean="0"/>
              <a:t>system pushes atmospheric CO</a:t>
            </a:r>
            <a:r>
              <a:rPr lang="en-US" baseline="-25000" dirty="0" smtClean="0"/>
              <a:t>2</a:t>
            </a:r>
            <a:r>
              <a:rPr lang="en-US" dirty="0" smtClean="0"/>
              <a:t> to 500ppm</a:t>
            </a:r>
            <a:endParaRPr lang="en-US" dirty="0"/>
          </a:p>
          <a:p>
            <a:r>
              <a:rPr lang="en-US" dirty="0"/>
              <a:t>Environmentalists will begin fighting back harder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5"/>
          <a:stretch/>
        </p:blipFill>
        <p:spPr>
          <a:xfrm>
            <a:off x="6585166" y="634186"/>
            <a:ext cx="5335365" cy="4562763"/>
          </a:xfrm>
        </p:spPr>
      </p:pic>
    </p:spTree>
    <p:extLst>
      <p:ext uri="{BB962C8B-B14F-4D97-AF65-F5344CB8AC3E}">
        <p14:creationId xmlns:p14="http://schemas.microsoft.com/office/powerpoint/2010/main" val="4256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4128" y="692107"/>
            <a:ext cx="2743200" cy="3429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1977 Environmental Modification Convention</a:t>
            </a:r>
          </a:p>
          <a:p>
            <a:endParaRPr lang="en-US" dirty="0"/>
          </a:p>
          <a:p>
            <a:r>
              <a:rPr lang="en-US" dirty="0"/>
              <a:t>1977 Protocol I to the Geneva Convention</a:t>
            </a:r>
          </a:p>
          <a:p>
            <a:endParaRPr lang="en-US" dirty="0"/>
          </a:p>
          <a:p>
            <a:r>
              <a:rPr lang="en-US" dirty="0"/>
              <a:t>Principles of </a:t>
            </a:r>
            <a:r>
              <a:rPr lang="en-US" i="1" dirty="0"/>
              <a:t>proportionality </a:t>
            </a:r>
            <a:r>
              <a:rPr lang="en-US" dirty="0"/>
              <a:t>and </a:t>
            </a:r>
            <a:r>
              <a:rPr lang="en-US" i="1" dirty="0"/>
              <a:t>discrimination</a:t>
            </a:r>
            <a:endParaRPr lang="en-US" dirty="0"/>
          </a:p>
          <a:p>
            <a:endParaRPr lang="en-US" i="1" dirty="0"/>
          </a:p>
          <a:p>
            <a:r>
              <a:rPr lang="en-US" dirty="0"/>
              <a:t>Fifth Geneva Convention?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648200"/>
            <a:ext cx="7635240" cy="1295400"/>
          </a:xfrm>
        </p:spPr>
        <p:txBody>
          <a:bodyPr/>
          <a:lstStyle/>
          <a:p>
            <a:r>
              <a:rPr lang="en-US" sz="3600" dirty="0"/>
              <a:t>What ethical considerations does the environment deserve </a:t>
            </a:r>
            <a:r>
              <a:rPr lang="en-US" sz="3600" dirty="0">
                <a:solidFill>
                  <a:srgbClr val="FF0000"/>
                </a:solidFill>
              </a:rPr>
              <a:t>during war?</a:t>
            </a:r>
          </a:p>
        </p:txBody>
      </p:sp>
      <p:pic>
        <p:nvPicPr>
          <p:cNvPr id="2050" name="Picture 2" descr="C:\Users\Chalecki.Chalecki-VAIO\Pictures\Environmental Security\Kuwaiti Oil Fires 199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53" y="609599"/>
            <a:ext cx="5428819" cy="38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22" y="185351"/>
            <a:ext cx="8933935" cy="52889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0574" y="5532448"/>
            <a:ext cx="3593460" cy="786117"/>
          </a:xfrm>
        </p:spPr>
        <p:txBody>
          <a:bodyPr/>
          <a:lstStyle/>
          <a:p>
            <a:pPr algn="r"/>
            <a:r>
              <a:rPr lang="en-US" dirty="0"/>
              <a:t>{ </a:t>
            </a:r>
            <a:r>
              <a:rPr lang="en-US" sz="4400" dirty="0">
                <a:solidFill>
                  <a:srgbClr val="FF0000"/>
                </a:solidFill>
              </a:rPr>
              <a:t>Thank You!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64" y="5667193"/>
            <a:ext cx="1253303" cy="38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562600"/>
            <a:ext cx="4861560" cy="685800"/>
          </a:xfrm>
        </p:spPr>
        <p:txBody>
          <a:bodyPr/>
          <a:lstStyle/>
          <a:p>
            <a:pPr algn="ctr"/>
            <a:r>
              <a:rPr lang="en-US" sz="3600" dirty="0"/>
              <a:t>Ecosystem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Climate stabilization</a:t>
            </a:r>
          </a:p>
          <a:p>
            <a:r>
              <a:rPr lang="en-US" dirty="0"/>
              <a:t>Moderation of weather extremes</a:t>
            </a:r>
          </a:p>
          <a:p>
            <a:r>
              <a:rPr lang="en-US" dirty="0"/>
              <a:t>Pollination of plants</a:t>
            </a:r>
          </a:p>
          <a:p>
            <a:r>
              <a:rPr lang="en-US" dirty="0"/>
              <a:t>Protection against </a:t>
            </a:r>
            <a:r>
              <a:rPr lang="en-US" i="1" dirty="0" err="1"/>
              <a:t>uv</a:t>
            </a:r>
            <a:r>
              <a:rPr lang="en-US" dirty="0"/>
              <a:t> radiation</a:t>
            </a:r>
          </a:p>
          <a:p>
            <a:r>
              <a:rPr lang="en-US" dirty="0"/>
              <a:t>Detoxification and decomposition of waste</a:t>
            </a:r>
          </a:p>
          <a:p>
            <a:r>
              <a:rPr lang="en-US" dirty="0"/>
              <a:t>Soil generation</a:t>
            </a:r>
          </a:p>
          <a:p>
            <a:r>
              <a:rPr lang="en-US" dirty="0"/>
              <a:t>Air &amp; water purification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553199" y="385012"/>
            <a:ext cx="4330224" cy="4063208"/>
          </a:xfrm>
        </p:spPr>
        <p:txBody>
          <a:bodyPr>
            <a:normAutofit/>
          </a:bodyPr>
          <a:lstStyle/>
          <a:p>
            <a:r>
              <a:rPr lang="en-US" dirty="0"/>
              <a:t>Disease regulation</a:t>
            </a:r>
          </a:p>
          <a:p>
            <a:r>
              <a:rPr lang="en-US" dirty="0"/>
              <a:t>Dispersal of seeds</a:t>
            </a:r>
          </a:p>
          <a:p>
            <a:r>
              <a:rPr lang="en-US" dirty="0"/>
              <a:t>Mitigation of floods &amp; droughts</a:t>
            </a:r>
          </a:p>
          <a:p>
            <a:r>
              <a:rPr lang="en-US" dirty="0"/>
              <a:t>Pest control</a:t>
            </a:r>
          </a:p>
          <a:p>
            <a:r>
              <a:rPr lang="en-US" dirty="0"/>
              <a:t>Nutrient cycling</a:t>
            </a:r>
          </a:p>
          <a:p>
            <a:r>
              <a:rPr lang="en-US" dirty="0"/>
              <a:t>Maintenance of biodiversity</a:t>
            </a:r>
          </a:p>
          <a:p>
            <a:r>
              <a:rPr lang="en-US" dirty="0"/>
              <a:t>TOTAL:</a:t>
            </a:r>
            <a:r>
              <a:rPr lang="en-US" dirty="0">
                <a:solidFill>
                  <a:srgbClr val="FF0000"/>
                </a:solidFill>
              </a:rPr>
              <a:t> approx. $125 trillion </a:t>
            </a:r>
            <a:r>
              <a:rPr lang="en-US" dirty="0"/>
              <a:t>(</a:t>
            </a:r>
            <a:r>
              <a:rPr lang="en-US" dirty="0" err="1"/>
              <a:t>Costanza</a:t>
            </a:r>
            <a:r>
              <a:rPr lang="en-US" dirty="0"/>
              <a:t> et al 2011)</a:t>
            </a:r>
          </a:p>
        </p:txBody>
      </p:sp>
      <p:sp>
        <p:nvSpPr>
          <p:cNvPr id="5" name="AutoShape 2" descr="https://encrypted-tbn0.gstatic.com/images?q=tbn:ANd9GcTynrH8aBpa-xhxUM-XGpma7S4STzr-p-ClxQU2VqKBIf7KRk6s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4" descr="http://www.picgifs.com/avatars/avatars/palm-tree/avatars-palm-tree-7738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015" y="4448219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pi.ning.com/files/u2*BD0rgOZJLv7muDbclCCXmkDjYLizLRNeGWAcNDiYz75K1XGiaaiJ2L56R9BwmHIl9mIR3dsYEKtPzq529qIC3huHsdjP0/bees.jpg?width=64&amp;height=64&amp;format=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601"/>
            <a:ext cx="914401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3.vtourist.com/13/5073065-Stream_beneath_the_rocks_Armida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40281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s://si0.twimg.com/profile_images/2377482819/cow_normal.jpg"/>
          <p:cNvSpPr>
            <a:spLocks noChangeAspect="1" noChangeArrowheads="1"/>
          </p:cNvSpPr>
          <p:nvPr/>
        </p:nvSpPr>
        <p:spPr bwMode="auto">
          <a:xfrm>
            <a:off x="1587500" y="-13652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36" name="Picture 12" descr="http://cdn3.vtourist.com/13/2193414-Black_Forest_Landscape_Black_Fore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91931"/>
            <a:ext cx="913765" cy="91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i0.twimg.com/profile_images/2377482819/cow_norm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lh3.ggpht.com/-dDpXcLalVt4/TV18T8HqaUI/AAAAAAAAA1M/mQWrA2R_HoY/s128/SALM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86" y="4391931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resources always beneficial to security?  </a:t>
            </a:r>
          </a:p>
          <a:p>
            <a:r>
              <a:rPr lang="en-US" dirty="0"/>
              <a:t>How can they be managed?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2382" y="1802296"/>
            <a:ext cx="7010400" cy="2465072"/>
          </a:xfrm>
        </p:spPr>
        <p:txBody>
          <a:bodyPr/>
          <a:lstStyle/>
          <a:p>
            <a:r>
              <a:rPr lang="en-US" dirty="0" smtClean="0"/>
              <a:t>Environmental Security </a:t>
            </a: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Natural Resources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188254" y="353424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2598" y="5765058"/>
            <a:ext cx="3505200" cy="762000"/>
          </a:xfrm>
        </p:spPr>
        <p:txBody>
          <a:bodyPr/>
          <a:lstStyle/>
          <a:p>
            <a:pPr algn="ctr"/>
            <a:r>
              <a:rPr lang="en-US" sz="3600" dirty="0"/>
              <a:t>Water Security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03248" y="5146115"/>
            <a:ext cx="267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wars? Not yet…</a:t>
            </a:r>
          </a:p>
        </p:txBody>
      </p:sp>
      <p:pic>
        <p:nvPicPr>
          <p:cNvPr id="4098" name="Picture 2" descr="http://profile.ak.fbcdn.net/hprofile-ak-snc6/276864_130106357169177_353967303_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04" y="597195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hilfooddelivery.com/media/catalog/product/cache/1/thumbnail/50x/9df78eab33525d08d6e5fb8d27136e95/k/e/kenny_bevarages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66" y="596981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csmonitor.com/csm/2016/03/973431_1_0331-asia-water-stress-drought_standard.jpg?alias=standard_900x6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963" y="97855"/>
            <a:ext cx="6162098" cy="410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1" t="66343"/>
          <a:stretch/>
        </p:blipFill>
        <p:spPr>
          <a:xfrm>
            <a:off x="7810214" y="4107301"/>
            <a:ext cx="3011901" cy="2235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059" y="251522"/>
            <a:ext cx="5959703" cy="46449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059" y="4998262"/>
            <a:ext cx="2049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IFPRI/Veolia 2011</a:t>
            </a:r>
          </a:p>
        </p:txBody>
      </p:sp>
    </p:spTree>
    <p:extLst>
      <p:ext uri="{BB962C8B-B14F-4D97-AF65-F5344CB8AC3E}">
        <p14:creationId xmlns:p14="http://schemas.microsoft.com/office/powerpoint/2010/main" val="31784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530773"/>
            <a:ext cx="2972723" cy="1838134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207559" y="971156"/>
            <a:ext cx="4131001" cy="3099912"/>
          </a:xfrm>
        </p:spPr>
        <p:txBody>
          <a:bodyPr/>
          <a:lstStyle/>
          <a:p>
            <a:r>
              <a:rPr lang="en-US" dirty="0"/>
              <a:t>Resources fuel </a:t>
            </a:r>
            <a:r>
              <a:rPr lang="en-US" dirty="0">
                <a:solidFill>
                  <a:srgbClr val="FF0000"/>
                </a:solidFill>
              </a:rPr>
              <a:t>conflict:</a:t>
            </a:r>
          </a:p>
          <a:p>
            <a:pPr indent="346075"/>
            <a:r>
              <a:rPr lang="en-US" dirty="0"/>
              <a:t>Angola</a:t>
            </a:r>
          </a:p>
          <a:p>
            <a:pPr indent="346075"/>
            <a:r>
              <a:rPr lang="en-US" dirty="0"/>
              <a:t>Dem. Rep. of the Congo</a:t>
            </a:r>
          </a:p>
          <a:p>
            <a:pPr indent="346075"/>
            <a:r>
              <a:rPr lang="en-US" dirty="0"/>
              <a:t>Peru</a:t>
            </a:r>
          </a:p>
          <a:p>
            <a:pPr indent="346075"/>
            <a:r>
              <a:rPr lang="en-US" dirty="0"/>
              <a:t>Colombia</a:t>
            </a:r>
          </a:p>
          <a:p>
            <a:pPr indent="346075"/>
            <a:r>
              <a:rPr lang="en-US" dirty="0"/>
              <a:t>Indonesia</a:t>
            </a:r>
          </a:p>
          <a:p>
            <a:endParaRPr lang="en-US" dirty="0"/>
          </a:p>
          <a:p>
            <a:r>
              <a:rPr lang="en-US" dirty="0"/>
              <a:t>Dutch Disease: economic mal-development as a result of resource abundance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9234" y="5715000"/>
            <a:ext cx="4892566" cy="762000"/>
          </a:xfrm>
        </p:spPr>
        <p:txBody>
          <a:bodyPr/>
          <a:lstStyle/>
          <a:p>
            <a:r>
              <a:rPr lang="en-US" sz="3600" dirty="0"/>
              <a:t>“</a:t>
            </a:r>
            <a:r>
              <a:rPr lang="en-US" sz="3600" dirty="0" err="1"/>
              <a:t>Lootable</a:t>
            </a:r>
            <a:r>
              <a:rPr lang="en-US" sz="3600" dirty="0"/>
              <a:t>” Resources</a:t>
            </a:r>
          </a:p>
        </p:txBody>
      </p:sp>
      <p:pic>
        <p:nvPicPr>
          <p:cNvPr id="5122" name="Picture 2" descr="http://www.molon.de/galleries/Myanmar/Landscapes/images01/10%20Teak%20fores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8"/>
          <a:stretch/>
        </p:blipFill>
        <p:spPr bwMode="auto">
          <a:xfrm>
            <a:off x="4800600" y="536029"/>
            <a:ext cx="2130972" cy="270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3.gstatic.com/images?q=tbn:ANd9GcSph5V3i_U8Zb11GwWcWq1FsKZa0av2oQqhj6MVE_nDJEsXv__g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44672"/>
            <a:ext cx="3400188" cy="226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cilvain.com/site/wp-content/uploads/2011/01/Mahogany-Logs-300x2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2043058" cy="153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steelhouse.com/wp-content/uploads/2013/01/Gol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88" y="3908947"/>
            <a:ext cx="171941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ages.nationalgeographic.com/wpf/media-live/photos/000/548/overrides/how-coca-plant-uses-cocaine_54857_600x45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88" y="4117145"/>
            <a:ext cx="2638474" cy="19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50" y="2138307"/>
            <a:ext cx="1237861" cy="123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6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alecki.Chalecki-VAIO\Pictures\Environmental Security\minerals in Afghanist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73" y="173599"/>
            <a:ext cx="8181975" cy="535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92953" y="995252"/>
            <a:ext cx="3402770" cy="41542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Resources </a:t>
            </a:r>
            <a:r>
              <a:rPr lang="en-US" i="1" dirty="0"/>
              <a:t>alone</a:t>
            </a:r>
            <a:r>
              <a:rPr lang="en-US" dirty="0"/>
              <a:t> do not cause </a:t>
            </a:r>
            <a:r>
              <a:rPr lang="en-US" dirty="0">
                <a:solidFill>
                  <a:srgbClr val="FF0000"/>
                </a:solidFill>
              </a:rPr>
              <a:t>conflict</a:t>
            </a:r>
          </a:p>
          <a:p>
            <a:r>
              <a:rPr lang="en-US" dirty="0"/>
              <a:t>If the state has a transparently functioning government in place, resource wealth can be managed</a:t>
            </a:r>
          </a:p>
          <a:p>
            <a:r>
              <a:rPr lang="en-US" dirty="0"/>
              <a:t>If resource wealth arrives </a:t>
            </a:r>
            <a:r>
              <a:rPr lang="en-US" i="1" dirty="0"/>
              <a:t>before </a:t>
            </a:r>
            <a:r>
              <a:rPr lang="en-US" dirty="0"/>
              <a:t>democracy and </a:t>
            </a:r>
            <a:r>
              <a:rPr lang="en-US" dirty="0" smtClean="0"/>
              <a:t>transparency, state adopts rentier behavior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4681" y="5646821"/>
            <a:ext cx="4498758" cy="914400"/>
          </a:xfrm>
        </p:spPr>
        <p:txBody>
          <a:bodyPr/>
          <a:lstStyle/>
          <a:p>
            <a:r>
              <a:rPr lang="en-US" dirty="0"/>
              <a:t>Resource Curse</a:t>
            </a:r>
          </a:p>
        </p:txBody>
      </p:sp>
    </p:spTree>
    <p:extLst>
      <p:ext uri="{BB962C8B-B14F-4D97-AF65-F5344CB8AC3E}">
        <p14:creationId xmlns:p14="http://schemas.microsoft.com/office/powerpoint/2010/main" val="5023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224" y="236048"/>
            <a:ext cx="2575560" cy="662152"/>
          </a:xfrm>
        </p:spPr>
        <p:txBody>
          <a:bodyPr/>
          <a:lstStyle/>
          <a:p>
            <a:r>
              <a:rPr lang="en-US" sz="3600" dirty="0"/>
              <a:t>Petroleum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827062" y="999194"/>
            <a:ext cx="5148346" cy="20121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Petro-States (Karl 1997)</a:t>
            </a:r>
          </a:p>
          <a:p>
            <a:r>
              <a:rPr lang="en-US" dirty="0"/>
              <a:t>Both importers and exporters are dependent</a:t>
            </a:r>
          </a:p>
          <a:p>
            <a:r>
              <a:rPr lang="en-US" dirty="0"/>
              <a:t>Infrastructure vulnerable to sabotage</a:t>
            </a:r>
          </a:p>
          <a:p>
            <a:r>
              <a:rPr lang="en-US" dirty="0"/>
              <a:t>Energy security imperiled at choke points</a:t>
            </a:r>
          </a:p>
        </p:txBody>
      </p:sp>
      <p:pic>
        <p:nvPicPr>
          <p:cNvPr id="6" name="Picture 2" descr="http://opedcartoons.com/wp-content/uploads/2010/07/mike-luckovic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135" y="3177659"/>
            <a:ext cx="4032273" cy="313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9595" y="6317271"/>
            <a:ext cx="123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Library of Congress</a:t>
            </a:r>
          </a:p>
        </p:txBody>
      </p:sp>
      <p:pic>
        <p:nvPicPr>
          <p:cNvPr id="1026" name="Picture 2" descr="oil-major-trade-movemen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4" y="115920"/>
            <a:ext cx="6231474" cy="350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" b="6135"/>
          <a:stretch/>
        </p:blipFill>
        <p:spPr>
          <a:xfrm>
            <a:off x="2840254" y="3669666"/>
            <a:ext cx="5006455" cy="31092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24" y="3669666"/>
            <a:ext cx="2443246" cy="28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BP Energy Outlook 2016</a:t>
            </a:r>
          </a:p>
        </p:txBody>
      </p:sp>
    </p:spTree>
    <p:extLst>
      <p:ext uri="{BB962C8B-B14F-4D97-AF65-F5344CB8AC3E}">
        <p14:creationId xmlns:p14="http://schemas.microsoft.com/office/powerpoint/2010/main" val="410720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6890" y="5792017"/>
            <a:ext cx="3364659" cy="761612"/>
          </a:xfrm>
        </p:spPr>
        <p:txBody>
          <a:bodyPr/>
          <a:lstStyle/>
          <a:p>
            <a:r>
              <a:rPr lang="en-US" sz="3600" dirty="0"/>
              <a:t>Food Insecurity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03" y="213763"/>
            <a:ext cx="5486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85282" y="311821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</a:rPr>
              <a:t>Source:  IFPRI 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202" y="382399"/>
            <a:ext cx="313508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4 pillars of food security:</a:t>
            </a:r>
          </a:p>
          <a:p>
            <a:endParaRPr lang="en-US" sz="1000" dirty="0">
              <a:solidFill>
                <a:prstClr val="white"/>
              </a:solidFill>
            </a:endParaRPr>
          </a:p>
          <a:p>
            <a:pPr marL="461963"/>
            <a:r>
              <a:rPr lang="en-US" sz="1600" dirty="0">
                <a:solidFill>
                  <a:prstClr val="white"/>
                </a:solidFill>
              </a:rPr>
              <a:t>Availability	Utilization</a:t>
            </a:r>
          </a:p>
          <a:p>
            <a:pPr marL="461963"/>
            <a:r>
              <a:rPr lang="en-US" sz="1600" dirty="0">
                <a:solidFill>
                  <a:prstClr val="white"/>
                </a:solidFill>
              </a:rPr>
              <a:t>	Access	Stability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11758" y="3596369"/>
            <a:ext cx="342122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</a:rPr>
              <a:t>Factors that affect food production:</a:t>
            </a:r>
          </a:p>
          <a:p>
            <a:pPr indent="461963"/>
            <a:r>
              <a:rPr lang="en-US" sz="1600" dirty="0">
                <a:solidFill>
                  <a:prstClr val="white"/>
                </a:solidFill>
              </a:rPr>
              <a:t>Climate change</a:t>
            </a:r>
          </a:p>
          <a:p>
            <a:pPr indent="461963"/>
            <a:r>
              <a:rPr lang="en-US" sz="1600" dirty="0">
                <a:solidFill>
                  <a:prstClr val="white"/>
                </a:solidFill>
              </a:rPr>
              <a:t>Development of biofuels</a:t>
            </a:r>
          </a:p>
          <a:p>
            <a:pPr indent="461963"/>
            <a:r>
              <a:rPr lang="en-US" sz="1600" dirty="0">
                <a:solidFill>
                  <a:prstClr val="white"/>
                </a:solidFill>
              </a:rPr>
              <a:t>Soil erosion</a:t>
            </a:r>
          </a:p>
          <a:p>
            <a:endParaRPr lang="en-US" sz="1600" dirty="0">
              <a:solidFill>
                <a:prstClr val="white"/>
              </a:solidFill>
            </a:endParaRPr>
          </a:p>
          <a:p>
            <a:r>
              <a:rPr lang="en-US" sz="1600" dirty="0">
                <a:solidFill>
                  <a:prstClr val="white"/>
                </a:solidFill>
              </a:rPr>
              <a:t>Factors that affect food distribution:</a:t>
            </a:r>
          </a:p>
          <a:p>
            <a:pPr indent="461963"/>
            <a:r>
              <a:rPr lang="en-US" sz="1600" dirty="0">
                <a:solidFill>
                  <a:prstClr val="white"/>
                </a:solidFill>
              </a:rPr>
              <a:t>Increasing global wealth</a:t>
            </a:r>
          </a:p>
          <a:p>
            <a:pPr indent="461963"/>
            <a:r>
              <a:rPr lang="en-US" sz="1600" dirty="0">
                <a:solidFill>
                  <a:prstClr val="white"/>
                </a:solidFill>
              </a:rPr>
              <a:t>Global markets</a:t>
            </a:r>
          </a:p>
          <a:p>
            <a:pPr indent="461963"/>
            <a:r>
              <a:rPr lang="en-US" sz="1600" dirty="0">
                <a:solidFill>
                  <a:prstClr val="white"/>
                </a:solidFill>
              </a:rPr>
              <a:t>Food loss/waste</a:t>
            </a:r>
          </a:p>
          <a:p>
            <a:pPr indent="461963"/>
            <a:r>
              <a:rPr lang="en-US" sz="1600" dirty="0">
                <a:solidFill>
                  <a:prstClr val="white"/>
                </a:solidFill>
              </a:rPr>
              <a:t>“</a:t>
            </a:r>
            <a:r>
              <a:rPr lang="en-US" sz="1600" dirty="0" err="1">
                <a:solidFill>
                  <a:prstClr val="white"/>
                </a:solidFill>
              </a:rPr>
              <a:t>Faminogenic</a:t>
            </a:r>
            <a:r>
              <a:rPr lang="en-US" sz="1600" dirty="0">
                <a:solidFill>
                  <a:prstClr val="white"/>
                </a:solidFill>
              </a:rPr>
              <a:t>” behavior</a:t>
            </a:r>
          </a:p>
          <a:p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2050" name="Picture 2" descr="http://media.treehugger.com/assets/images/2011/10/food20protest20mexi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79" y="2030818"/>
            <a:ext cx="2437134" cy="156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imedotcom.files.wordpress.com/2016/06/gettyimages-532153788.jpg?quality=75&amp;strip=color&amp;w=11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21" y="3596046"/>
            <a:ext cx="3169316" cy="21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.bp.blogspot.com/_AIkWSJ039r8/TIMc3fvjNMI/AAAAAAAADRA/Wmn0GDMibjI/s1600/food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19" y="3568037"/>
            <a:ext cx="3266451" cy="190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1.wp.com/www.humandesk.org/wp-content/uploads/2015/06/haitifoodriot.jpg?resize=777%2C43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4465" r="21160"/>
          <a:stretch/>
        </p:blipFill>
        <p:spPr bwMode="auto">
          <a:xfrm>
            <a:off x="2679682" y="1500055"/>
            <a:ext cx="2612572" cy="207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20" y="431711"/>
            <a:ext cx="2335928" cy="140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1411</Words>
  <Application>Microsoft Office PowerPoint</Application>
  <PresentationFormat>Widescreen</PresentationFormat>
  <Paragraphs>203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Palatino Linotype</vt:lpstr>
      <vt:lpstr>Wingdings</vt:lpstr>
      <vt:lpstr>Elemental</vt:lpstr>
      <vt:lpstr>Environmental Security: 2050</vt:lpstr>
      <vt:lpstr>Conventional Views of National Security</vt:lpstr>
      <vt:lpstr>Ecosystem Services</vt:lpstr>
      <vt:lpstr>Environmental Security and  Natural Resources</vt:lpstr>
      <vt:lpstr>Water Security</vt:lpstr>
      <vt:lpstr>“Lootable” Resources</vt:lpstr>
      <vt:lpstr>Resource Curse</vt:lpstr>
      <vt:lpstr>Petroleum</vt:lpstr>
      <vt:lpstr>Food Insecurity</vt:lpstr>
      <vt:lpstr>Environmental Security and  Climate Change</vt:lpstr>
      <vt:lpstr>IPCC AR5 on ambient air temperature…</vt:lpstr>
      <vt:lpstr>IPCC AR5 on time and form of precipitation…</vt:lpstr>
      <vt:lpstr>IPCC AR5 on an ice-free Arctic…</vt:lpstr>
      <vt:lpstr>IPCC AR5 on ocean acidification…</vt:lpstr>
      <vt:lpstr>Arctic Resources, Operability</vt:lpstr>
      <vt:lpstr>Migration</vt:lpstr>
      <vt:lpstr>Infectious Disease &amp; Public Health</vt:lpstr>
      <vt:lpstr>PowerPoint Presentation</vt:lpstr>
      <vt:lpstr>Environmental Security and  Future Engagement</vt:lpstr>
      <vt:lpstr>Persistent Environmental Security Issues</vt:lpstr>
      <vt:lpstr>Persistent Environmental Security Issues</vt:lpstr>
      <vt:lpstr>Environmental Security in 2050</vt:lpstr>
      <vt:lpstr>What ethical considerations does the environment deserve during war?</vt:lpstr>
      <vt:lpstr>{ Thank You!</vt:lpstr>
    </vt:vector>
  </TitlesOfParts>
  <Company>UNO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Chalecki</dc:creator>
  <cp:lastModifiedBy>Beth Chalecki</cp:lastModifiedBy>
  <cp:revision>45</cp:revision>
  <dcterms:created xsi:type="dcterms:W3CDTF">2015-05-20T13:17:29Z</dcterms:created>
  <dcterms:modified xsi:type="dcterms:W3CDTF">2016-08-03T17:22:48Z</dcterms:modified>
</cp:coreProperties>
</file>