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8" r:id="rId3"/>
    <p:sldId id="300" r:id="rId4"/>
    <p:sldId id="301" r:id="rId5"/>
    <p:sldId id="302" r:id="rId6"/>
    <p:sldId id="309" r:id="rId7"/>
    <p:sldId id="287" r:id="rId8"/>
    <p:sldId id="282" r:id="rId9"/>
    <p:sldId id="283" r:id="rId10"/>
    <p:sldId id="284" r:id="rId11"/>
    <p:sldId id="285" r:id="rId12"/>
    <p:sldId id="286" r:id="rId13"/>
    <p:sldId id="291" r:id="rId14"/>
    <p:sldId id="310" r:id="rId15"/>
    <p:sldId id="311" r:id="rId16"/>
    <p:sldId id="312" r:id="rId17"/>
    <p:sldId id="313" r:id="rId18"/>
    <p:sldId id="314" r:id="rId19"/>
    <p:sldId id="315" r:id="rId20"/>
    <p:sldId id="316" r:id="rId21"/>
    <p:sldId id="317" r:id="rId22"/>
    <p:sldId id="319" r:id="rId23"/>
    <p:sldId id="320" r:id="rId24"/>
    <p:sldId id="293" r:id="rId25"/>
    <p:sldId id="321" r:id="rId26"/>
    <p:sldId id="322" r:id="rId27"/>
    <p:sldId id="323" r:id="rId28"/>
    <p:sldId id="324" r:id="rId29"/>
    <p:sldId id="325" r:id="rId30"/>
    <p:sldId id="326" r:id="rId31"/>
    <p:sldId id="327"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53" autoAdjust="0"/>
  </p:normalViewPr>
  <p:slideViewPr>
    <p:cSldViewPr>
      <p:cViewPr>
        <p:scale>
          <a:sx n="100" d="100"/>
          <a:sy n="100" d="100"/>
        </p:scale>
        <p:origin x="-282" y="-18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3D3C0D6A-5A30-4C8E-97FF-94E36F3FE6D4}" type="datetimeFigureOut">
              <a:rPr lang="en-US" smtClean="0"/>
              <a:t>8/3/2016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683F6942-4198-4041-ADDA-0E44131B8705}" type="slidenum">
              <a:rPr lang="en-US" smtClean="0"/>
              <a:t>‹#›</a:t>
            </a:fld>
            <a:endParaRPr lang="en-US"/>
          </a:p>
        </p:txBody>
      </p:sp>
    </p:spTree>
    <p:extLst>
      <p:ext uri="{BB962C8B-B14F-4D97-AF65-F5344CB8AC3E}">
        <p14:creationId xmlns:p14="http://schemas.microsoft.com/office/powerpoint/2010/main" val="316529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Innovation as a Social </a:t>
            </a:r>
            <a:r>
              <a:rPr lang="en-US" sz="1000" dirty="0" smtClean="0">
                <a:solidFill>
                  <a:schemeClr val="bg1">
                    <a:lumMod val="50000"/>
                  </a:schemeClr>
                </a:solidFill>
              </a:rPr>
              <a:t>(Human Centric) </a:t>
            </a:r>
            <a:r>
              <a:rPr lang="en-US" sz="1200" dirty="0" smtClean="0"/>
              <a:t>Phenomenon*</a:t>
            </a:r>
          </a:p>
          <a:p>
            <a:pPr marL="0" indent="0">
              <a:buNone/>
            </a:pPr>
            <a:endParaRPr lang="en-US" sz="1200" dirty="0" smtClean="0"/>
          </a:p>
          <a:p>
            <a:pPr marL="0" indent="0">
              <a:buNone/>
            </a:pPr>
            <a:r>
              <a:rPr lang="en-US" sz="1200" dirty="0" smtClean="0"/>
              <a:t>Innovation is the </a:t>
            </a:r>
            <a:r>
              <a:rPr lang="en-US" sz="1200" dirty="0" smtClean="0">
                <a:solidFill>
                  <a:srgbClr val="0000FF"/>
                </a:solidFill>
              </a:rPr>
              <a:t>transformation of social practice in a community</a:t>
            </a:r>
            <a:r>
              <a:rPr lang="en-US" sz="1200" dirty="0" smtClean="0"/>
              <a:t>. It is not necessarily the same as the invention of a new object. </a:t>
            </a:r>
            <a:r>
              <a:rPr lang="en-US" sz="1200" dirty="0" smtClean="0">
                <a:solidFill>
                  <a:srgbClr val="0000FF"/>
                </a:solidFill>
              </a:rPr>
              <a:t>The real work of innovation is in the transformation of practice.</a:t>
            </a:r>
            <a:r>
              <a:rPr lang="en-US" sz="1200" dirty="0" smtClean="0"/>
              <a:t> </a:t>
            </a:r>
          </a:p>
          <a:p>
            <a:pPr marL="0" indent="0">
              <a:buNone/>
            </a:pPr>
            <a:endParaRPr lang="en-US" sz="1200" dirty="0" smtClean="0"/>
          </a:p>
          <a:p>
            <a:pPr marL="0" indent="0">
              <a:buNone/>
            </a:pPr>
            <a:r>
              <a:rPr lang="en-US" sz="1200" dirty="0" smtClean="0"/>
              <a:t>In this definition, community can be small, as in a workgroup, or large as in the whole world. A transformation of practice in the community won't happen unless the new practice generates more value </a:t>
            </a:r>
            <a:r>
              <a:rPr lang="en-US" sz="1200" dirty="0" smtClean="0">
                <a:solidFill>
                  <a:srgbClr val="0000FF"/>
                </a:solidFill>
              </a:rPr>
              <a:t>to the members </a:t>
            </a:r>
            <a:r>
              <a:rPr lang="en-US" sz="1200" dirty="0" smtClean="0"/>
              <a:t>than the old. </a:t>
            </a:r>
            <a:r>
              <a:rPr lang="en-US" sz="1200" dirty="0" smtClean="0">
                <a:solidFill>
                  <a:srgbClr val="0000FF"/>
                </a:solidFill>
              </a:rPr>
              <a:t>Value may not be economic; it may be pride, reputation, health, safety, freedom, etc. </a:t>
            </a:r>
            <a:r>
              <a:rPr lang="en-US" sz="1200" dirty="0" smtClean="0"/>
              <a:t>Many innovations were preceded or enabled by inventions; but many innovations occurred without a significant invention.</a:t>
            </a:r>
          </a:p>
          <a:p>
            <a:pPr marL="0" indent="0">
              <a:buNone/>
            </a:pPr>
            <a:endParaRPr lang="en-US" sz="1200" dirty="0" smtClean="0"/>
          </a:p>
          <a:p>
            <a:pPr marL="0" indent="0">
              <a:buNone/>
            </a:pPr>
            <a:r>
              <a:rPr lang="en-US" sz="1200" dirty="0" smtClean="0"/>
              <a:t>Epi-Genetic Expression Analogy: genes expressing that wouldn’t have expressed otherwise</a:t>
            </a:r>
          </a:p>
          <a:p>
            <a:endParaRPr lang="en-US" dirty="0"/>
          </a:p>
        </p:txBody>
      </p:sp>
      <p:sp>
        <p:nvSpPr>
          <p:cNvPr id="4" name="Slide Number Placeholder 3"/>
          <p:cNvSpPr>
            <a:spLocks noGrp="1"/>
          </p:cNvSpPr>
          <p:nvPr>
            <p:ph type="sldNum" sz="quarter" idx="10"/>
          </p:nvPr>
        </p:nvSpPr>
        <p:spPr/>
        <p:txBody>
          <a:bodyPr/>
          <a:lstStyle/>
          <a:p>
            <a:fld id="{683F6942-4198-4041-ADDA-0E44131B8705}" type="slidenum">
              <a:rPr lang="en-US" smtClean="0"/>
              <a:t>4</a:t>
            </a:fld>
            <a:endParaRPr lang="en-US"/>
          </a:p>
        </p:txBody>
      </p:sp>
    </p:spTree>
    <p:extLst>
      <p:ext uri="{BB962C8B-B14F-4D97-AF65-F5344CB8AC3E}">
        <p14:creationId xmlns:p14="http://schemas.microsoft.com/office/powerpoint/2010/main" val="13813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Why We Focus on Culture</a:t>
            </a:r>
          </a:p>
          <a:p>
            <a:r>
              <a:rPr lang="en-US" sz="1200" dirty="0" smtClean="0"/>
              <a:t>Culture Determines What Is Imaginable</a:t>
            </a:r>
          </a:p>
          <a:p>
            <a:r>
              <a:rPr lang="en-US" sz="1200" dirty="0" smtClean="0"/>
              <a:t>Culture Eats Strategy for Lunch</a:t>
            </a:r>
          </a:p>
          <a:p>
            <a:r>
              <a:rPr lang="en-US" sz="1200" dirty="0" smtClean="0"/>
              <a:t>Culture Corresponds to the Store of Potential Energy*</a:t>
            </a:r>
          </a:p>
          <a:p>
            <a:endParaRPr lang="en-US" sz="1200" dirty="0" smtClean="0"/>
          </a:p>
          <a:p>
            <a:r>
              <a:rPr lang="en-US" sz="1200" dirty="0" smtClean="0">
                <a:solidFill>
                  <a:schemeClr val="bg1">
                    <a:lumMod val="50000"/>
                  </a:schemeClr>
                </a:solidFill>
                <a:latin typeface="Calibri" pitchFamily="34" charset="0"/>
              </a:rPr>
              <a:t>each attempt at innovation feeds back into the culture…</a:t>
            </a:r>
          </a:p>
          <a:p>
            <a:r>
              <a:rPr lang="en-US" sz="1200" dirty="0" smtClean="0">
                <a:solidFill>
                  <a:schemeClr val="bg1">
                    <a:lumMod val="50000"/>
                  </a:schemeClr>
                </a:solidFill>
                <a:latin typeface="Calibri" pitchFamily="34" charset="0"/>
              </a:rPr>
              <a:t>…thereby opening the door of “the adjacent possible”*</a:t>
            </a:r>
          </a:p>
          <a:p>
            <a:r>
              <a:rPr lang="en-US" sz="1200" dirty="0" smtClean="0">
                <a:solidFill>
                  <a:schemeClr val="bg1">
                    <a:lumMod val="50000"/>
                  </a:schemeClr>
                </a:solidFill>
                <a:latin typeface="Calibri" pitchFamily="34" charset="0"/>
              </a:rPr>
              <a:t>…it only takes two “adjacent possible” jumps to become a new paradigm</a:t>
            </a:r>
          </a:p>
          <a:p>
            <a:endParaRPr lang="en-US" sz="1200" dirty="0" smtClean="0">
              <a:solidFill>
                <a:schemeClr val="bg1">
                  <a:lumMod val="50000"/>
                </a:schemeClr>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rPr>
              <a:t>* Adapted from Steven Johnson, </a:t>
            </a:r>
            <a:r>
              <a:rPr lang="en-US" sz="1200" u="sng" dirty="0" smtClean="0">
                <a:latin typeface="Calibri" pitchFamily="34" charset="0"/>
              </a:rPr>
              <a:t>Where Good Ideas Come From, The Natural History of Innovation</a:t>
            </a:r>
          </a:p>
          <a:p>
            <a:endParaRPr lang="en-US" sz="1200" dirty="0" smtClean="0">
              <a:solidFill>
                <a:schemeClr val="bg1">
                  <a:lumMod val="50000"/>
                </a:schemeClr>
              </a:solidFill>
              <a:latin typeface="Calibri" pitchFamily="34" charset="0"/>
            </a:endParaRPr>
          </a:p>
          <a:p>
            <a:endParaRPr lang="en-US" sz="1200" dirty="0" smtClean="0"/>
          </a:p>
          <a:p>
            <a:r>
              <a:rPr lang="en-US" sz="1200" dirty="0" smtClean="0"/>
              <a:t>Focusing on Culture Is A High Leverage Activity</a:t>
            </a:r>
          </a:p>
          <a:p>
            <a:endParaRPr lang="en-US" dirty="0"/>
          </a:p>
        </p:txBody>
      </p:sp>
      <p:sp>
        <p:nvSpPr>
          <p:cNvPr id="4" name="Slide Number Placeholder 3"/>
          <p:cNvSpPr>
            <a:spLocks noGrp="1"/>
          </p:cNvSpPr>
          <p:nvPr>
            <p:ph type="sldNum" sz="quarter" idx="10"/>
          </p:nvPr>
        </p:nvSpPr>
        <p:spPr/>
        <p:txBody>
          <a:bodyPr/>
          <a:lstStyle/>
          <a:p>
            <a:fld id="{683F6942-4198-4041-ADDA-0E44131B8705}" type="slidenum">
              <a:rPr lang="en-US" smtClean="0"/>
              <a:t>5</a:t>
            </a:fld>
            <a:endParaRPr lang="en-US"/>
          </a:p>
        </p:txBody>
      </p:sp>
    </p:spTree>
    <p:extLst>
      <p:ext uri="{BB962C8B-B14F-4D97-AF65-F5344CB8AC3E}">
        <p14:creationId xmlns:p14="http://schemas.microsoft.com/office/powerpoint/2010/main" val="10906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F25764A-AC53-4752-BB25-D7370476BD13}" type="slidenum">
              <a:rPr lang="en-US" smtClean="0"/>
              <a:pPr/>
              <a:t>20</a:t>
            </a:fld>
            <a:endParaRPr lang="en-US" dirty="0"/>
          </a:p>
        </p:txBody>
      </p:sp>
    </p:spTree>
    <p:extLst>
      <p:ext uri="{BB962C8B-B14F-4D97-AF65-F5344CB8AC3E}">
        <p14:creationId xmlns:p14="http://schemas.microsoft.com/office/powerpoint/2010/main" val="15385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25764A-AC53-4752-BB25-D7370476BD13}" type="slidenum">
              <a:rPr lang="en-US" smtClean="0"/>
              <a:pPr/>
              <a:t>21</a:t>
            </a:fld>
            <a:endParaRPr lang="en-US" dirty="0"/>
          </a:p>
        </p:txBody>
      </p:sp>
    </p:spTree>
    <p:extLst>
      <p:ext uri="{BB962C8B-B14F-4D97-AF65-F5344CB8AC3E}">
        <p14:creationId xmlns:p14="http://schemas.microsoft.com/office/powerpoint/2010/main" val="345540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AF57E-1D89-48A3-9101-ECA6D4757804}" type="slidenum">
              <a:rPr lang="en-US" smtClean="0"/>
              <a:t>28</a:t>
            </a:fld>
            <a:endParaRPr lang="en-US"/>
          </a:p>
        </p:txBody>
      </p:sp>
    </p:spTree>
    <p:extLst>
      <p:ext uri="{BB962C8B-B14F-4D97-AF65-F5344CB8AC3E}">
        <p14:creationId xmlns:p14="http://schemas.microsoft.com/office/powerpoint/2010/main" val="222535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34C2E0-64ED-4CF0-B707-204C281C0B3F}"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6CC48-D1B4-40E2-A672-D994E46CE612}" type="slidenum">
              <a:rPr lang="en-US" smtClean="0"/>
              <a:t>‹#›</a:t>
            </a:fld>
            <a:endParaRPr lang="en-US"/>
          </a:p>
        </p:txBody>
      </p:sp>
    </p:spTree>
    <p:extLst>
      <p:ext uri="{BB962C8B-B14F-4D97-AF65-F5344CB8AC3E}">
        <p14:creationId xmlns:p14="http://schemas.microsoft.com/office/powerpoint/2010/main" val="277088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4C2E0-64ED-4CF0-B707-204C281C0B3F}"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6CC48-D1B4-40E2-A672-D994E46CE612}" type="slidenum">
              <a:rPr lang="en-US" smtClean="0"/>
              <a:t>‹#›</a:t>
            </a:fld>
            <a:endParaRPr lang="en-US"/>
          </a:p>
        </p:txBody>
      </p:sp>
    </p:spTree>
    <p:extLst>
      <p:ext uri="{BB962C8B-B14F-4D97-AF65-F5344CB8AC3E}">
        <p14:creationId xmlns:p14="http://schemas.microsoft.com/office/powerpoint/2010/main" val="268358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4C2E0-64ED-4CF0-B707-204C281C0B3F}"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6CC48-D1B4-40E2-A672-D994E46CE612}" type="slidenum">
              <a:rPr lang="en-US" smtClean="0"/>
              <a:t>‹#›</a:t>
            </a:fld>
            <a:endParaRPr lang="en-US"/>
          </a:p>
        </p:txBody>
      </p:sp>
    </p:spTree>
    <p:extLst>
      <p:ext uri="{BB962C8B-B14F-4D97-AF65-F5344CB8AC3E}">
        <p14:creationId xmlns:p14="http://schemas.microsoft.com/office/powerpoint/2010/main" val="100264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4C2E0-64ED-4CF0-B707-204C281C0B3F}"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6CC48-D1B4-40E2-A672-D994E46CE612}" type="slidenum">
              <a:rPr lang="en-US" smtClean="0"/>
              <a:t>‹#›</a:t>
            </a:fld>
            <a:endParaRPr lang="en-US"/>
          </a:p>
        </p:txBody>
      </p:sp>
    </p:spTree>
    <p:extLst>
      <p:ext uri="{BB962C8B-B14F-4D97-AF65-F5344CB8AC3E}">
        <p14:creationId xmlns:p14="http://schemas.microsoft.com/office/powerpoint/2010/main" val="190334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4C2E0-64ED-4CF0-B707-204C281C0B3F}"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6CC48-D1B4-40E2-A672-D994E46CE612}" type="slidenum">
              <a:rPr lang="en-US" smtClean="0"/>
              <a:t>‹#›</a:t>
            </a:fld>
            <a:endParaRPr lang="en-US"/>
          </a:p>
        </p:txBody>
      </p:sp>
    </p:spTree>
    <p:extLst>
      <p:ext uri="{BB962C8B-B14F-4D97-AF65-F5344CB8AC3E}">
        <p14:creationId xmlns:p14="http://schemas.microsoft.com/office/powerpoint/2010/main" val="333304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34C2E0-64ED-4CF0-B707-204C281C0B3F}"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6CC48-D1B4-40E2-A672-D994E46CE612}" type="slidenum">
              <a:rPr lang="en-US" smtClean="0"/>
              <a:t>‹#›</a:t>
            </a:fld>
            <a:endParaRPr lang="en-US"/>
          </a:p>
        </p:txBody>
      </p:sp>
    </p:spTree>
    <p:extLst>
      <p:ext uri="{BB962C8B-B14F-4D97-AF65-F5344CB8AC3E}">
        <p14:creationId xmlns:p14="http://schemas.microsoft.com/office/powerpoint/2010/main" val="194304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34C2E0-64ED-4CF0-B707-204C281C0B3F}" type="datetimeFigureOut">
              <a:rPr lang="en-US" smtClean="0"/>
              <a:t>8/3/2016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6CC48-D1B4-40E2-A672-D994E46CE612}" type="slidenum">
              <a:rPr lang="en-US" smtClean="0"/>
              <a:t>‹#›</a:t>
            </a:fld>
            <a:endParaRPr lang="en-US"/>
          </a:p>
        </p:txBody>
      </p:sp>
    </p:spTree>
    <p:extLst>
      <p:ext uri="{BB962C8B-B14F-4D97-AF65-F5344CB8AC3E}">
        <p14:creationId xmlns:p14="http://schemas.microsoft.com/office/powerpoint/2010/main" val="72371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34C2E0-64ED-4CF0-B707-204C281C0B3F}" type="datetimeFigureOut">
              <a:rPr lang="en-US" smtClean="0"/>
              <a:t>8/3/2016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16CC48-D1B4-40E2-A672-D994E46CE612}" type="slidenum">
              <a:rPr lang="en-US" smtClean="0"/>
              <a:t>‹#›</a:t>
            </a:fld>
            <a:endParaRPr lang="en-US"/>
          </a:p>
        </p:txBody>
      </p:sp>
    </p:spTree>
    <p:extLst>
      <p:ext uri="{BB962C8B-B14F-4D97-AF65-F5344CB8AC3E}">
        <p14:creationId xmlns:p14="http://schemas.microsoft.com/office/powerpoint/2010/main" val="46030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4C2E0-64ED-4CF0-B707-204C281C0B3F}" type="datetimeFigureOut">
              <a:rPr lang="en-US" smtClean="0"/>
              <a:t>8/3/2016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16CC48-D1B4-40E2-A672-D994E46CE612}" type="slidenum">
              <a:rPr lang="en-US" smtClean="0"/>
              <a:t>‹#›</a:t>
            </a:fld>
            <a:endParaRPr lang="en-US"/>
          </a:p>
        </p:txBody>
      </p:sp>
    </p:spTree>
    <p:extLst>
      <p:ext uri="{BB962C8B-B14F-4D97-AF65-F5344CB8AC3E}">
        <p14:creationId xmlns:p14="http://schemas.microsoft.com/office/powerpoint/2010/main" val="305611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4C2E0-64ED-4CF0-B707-204C281C0B3F}"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6CC48-D1B4-40E2-A672-D994E46CE612}" type="slidenum">
              <a:rPr lang="en-US" smtClean="0"/>
              <a:t>‹#›</a:t>
            </a:fld>
            <a:endParaRPr lang="en-US"/>
          </a:p>
        </p:txBody>
      </p:sp>
    </p:spTree>
    <p:extLst>
      <p:ext uri="{BB962C8B-B14F-4D97-AF65-F5344CB8AC3E}">
        <p14:creationId xmlns:p14="http://schemas.microsoft.com/office/powerpoint/2010/main" val="387776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4C2E0-64ED-4CF0-B707-204C281C0B3F}"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6CC48-D1B4-40E2-A672-D994E46CE612}" type="slidenum">
              <a:rPr lang="en-US" smtClean="0"/>
              <a:t>‹#›</a:t>
            </a:fld>
            <a:endParaRPr lang="en-US"/>
          </a:p>
        </p:txBody>
      </p:sp>
    </p:spTree>
    <p:extLst>
      <p:ext uri="{BB962C8B-B14F-4D97-AF65-F5344CB8AC3E}">
        <p14:creationId xmlns:p14="http://schemas.microsoft.com/office/powerpoint/2010/main" val="319145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4C2E0-64ED-4CF0-B707-204C281C0B3F}" type="datetimeFigureOut">
              <a:rPr lang="en-US" smtClean="0"/>
              <a:t>8/3/2016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6CC48-D1B4-40E2-A672-D994E46CE612}" type="slidenum">
              <a:rPr lang="en-US" smtClean="0"/>
              <a:t>‹#›</a:t>
            </a:fld>
            <a:endParaRPr lang="en-US"/>
          </a:p>
        </p:txBody>
      </p:sp>
    </p:spTree>
    <p:extLst>
      <p:ext uri="{BB962C8B-B14F-4D97-AF65-F5344CB8AC3E}">
        <p14:creationId xmlns:p14="http://schemas.microsoft.com/office/powerpoint/2010/main" val="1740114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normAutofit/>
          </a:bodyPr>
          <a:lstStyle/>
          <a:p>
            <a:r>
              <a:rPr lang="en-US" sz="3600" dirty="0" smtClean="0"/>
              <a:t>Practicing Design at the Intersection of Culture and Innovation</a:t>
            </a:r>
            <a:endParaRPr lang="en-US" sz="3600" dirty="0"/>
          </a:p>
        </p:txBody>
      </p:sp>
      <p:sp>
        <p:nvSpPr>
          <p:cNvPr id="3" name="Subtitle 2"/>
          <p:cNvSpPr>
            <a:spLocks noGrp="1"/>
          </p:cNvSpPr>
          <p:nvPr>
            <p:ph type="subTitle" idx="1"/>
          </p:nvPr>
        </p:nvSpPr>
        <p:spPr>
          <a:xfrm>
            <a:off x="1371600" y="4419600"/>
            <a:ext cx="6400800" cy="2517990"/>
          </a:xfrm>
          <a:ln w="3175" cmpd="dbl">
            <a:noFill/>
          </a:ln>
        </p:spPr>
        <p:txBody>
          <a:bodyPr>
            <a:normAutofit fontScale="40000" lnSpcReduction="20000"/>
          </a:bodyPr>
          <a:lstStyle/>
          <a:p>
            <a:endParaRPr lang="en-US" sz="5100" dirty="0" smtClean="0"/>
          </a:p>
          <a:p>
            <a:r>
              <a:rPr lang="en-US" sz="6000" dirty="0" smtClean="0"/>
              <a:t>Mad Scientist Conference 2016</a:t>
            </a:r>
          </a:p>
          <a:p>
            <a:r>
              <a:rPr lang="en-US" sz="6000" dirty="0" smtClean="0"/>
              <a:t>August 8</a:t>
            </a:r>
            <a:r>
              <a:rPr lang="en-US" sz="6000" baseline="30000" dirty="0" smtClean="0"/>
              <a:t>th</a:t>
            </a:r>
            <a:r>
              <a:rPr lang="en-US" sz="6000" dirty="0" smtClean="0"/>
              <a:t>, 2016</a:t>
            </a:r>
          </a:p>
          <a:p>
            <a:endParaRPr lang="en-US" sz="4000" dirty="0" smtClean="0"/>
          </a:p>
          <a:p>
            <a:r>
              <a:rPr lang="en-US" sz="4500" dirty="0" smtClean="0"/>
              <a:t>Garth Jensen</a:t>
            </a:r>
          </a:p>
          <a:p>
            <a:r>
              <a:rPr lang="en-US" sz="4500" dirty="0" smtClean="0"/>
              <a:t>Director for Innovation</a:t>
            </a:r>
          </a:p>
          <a:p>
            <a:r>
              <a:rPr lang="en-US" sz="4500" dirty="0" err="1" smtClean="0"/>
              <a:t>Carderock</a:t>
            </a:r>
            <a:r>
              <a:rPr lang="en-US" sz="4500" dirty="0" smtClean="0"/>
              <a:t> Division, Naval Surface Warfare Center</a:t>
            </a:r>
          </a:p>
          <a:p>
            <a:r>
              <a:rPr lang="en-US" sz="4500" dirty="0" err="1"/>
              <a:t>m</a:t>
            </a:r>
            <a:r>
              <a:rPr lang="en-US" sz="4500" dirty="0" err="1" smtClean="0"/>
              <a:t>mowgli</a:t>
            </a:r>
            <a:r>
              <a:rPr lang="en-US" sz="4500" dirty="0" smtClean="0"/>
              <a:t> program director</a:t>
            </a:r>
          </a:p>
          <a:p>
            <a:endParaRPr lang="en-US" sz="2400" dirty="0" smtClean="0"/>
          </a:p>
        </p:txBody>
      </p:sp>
      <p:cxnSp>
        <p:nvCxnSpPr>
          <p:cNvPr id="5" name="Straight Connector 4"/>
          <p:cNvCxnSpPr/>
          <p:nvPr/>
        </p:nvCxnSpPr>
        <p:spPr>
          <a:xfrm>
            <a:off x="2171700" y="5562600"/>
            <a:ext cx="4800600" cy="0"/>
          </a:xfrm>
          <a:prstGeom prst="line">
            <a:avLst/>
          </a:prstGeom>
          <a:ln w="3175"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clrChange>
              <a:clrFrom>
                <a:srgbClr val="B0B0B0"/>
              </a:clrFrom>
              <a:clrTo>
                <a:srgbClr val="B0B0B0">
                  <a:alpha val="0"/>
                </a:srgbClr>
              </a:clrTo>
            </a:clrChange>
            <a:biLevel thresh="5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376578" y="1673010"/>
            <a:ext cx="239084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16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96409" y="1905000"/>
            <a:ext cx="4056484" cy="3806989"/>
            <a:chOff x="2396409" y="1701548"/>
            <a:chExt cx="4056484" cy="3806989"/>
          </a:xfrm>
        </p:grpSpPr>
        <p:sp>
          <p:nvSpPr>
            <p:cNvPr id="10" name="Oval 9"/>
            <p:cNvSpPr>
              <a:spLocks noChangeAspect="1"/>
            </p:cNvSpPr>
            <p:nvPr/>
          </p:nvSpPr>
          <p:spPr>
            <a:xfrm>
              <a:off x="2396409" y="1701548"/>
              <a:ext cx="4056484" cy="38069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00" b="1" dirty="0">
                <a:solidFill>
                  <a:schemeClr val="tx1"/>
                </a:solidFill>
              </a:endParaRPr>
            </a:p>
          </p:txBody>
        </p:sp>
        <p:cxnSp>
          <p:nvCxnSpPr>
            <p:cNvPr id="11" name="Straight Connector 10"/>
            <p:cNvCxnSpPr>
              <a:stCxn id="10" idx="7"/>
              <a:endCxn id="10" idx="3"/>
            </p:cNvCxnSpPr>
            <p:nvPr/>
          </p:nvCxnSpPr>
          <p:spPr>
            <a:xfrm flipH="1">
              <a:off x="2990467" y="2259069"/>
              <a:ext cx="2868367" cy="26919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1"/>
              <a:endCxn id="10" idx="5"/>
            </p:cNvCxnSpPr>
            <p:nvPr/>
          </p:nvCxnSpPr>
          <p:spPr>
            <a:xfrm>
              <a:off x="2990467" y="2259069"/>
              <a:ext cx="2868367" cy="26919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23"/>
            <p:cNvSpPr txBox="1"/>
            <p:nvPr/>
          </p:nvSpPr>
          <p:spPr>
            <a:xfrm>
              <a:off x="3866656" y="1974012"/>
              <a:ext cx="1140834"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SHARED</a:t>
              </a:r>
            </a:p>
            <a:p>
              <a:pPr algn="ctr"/>
              <a:r>
                <a:rPr lang="en-US" sz="1350" b="1" dirty="0"/>
                <a:t>TACIT</a:t>
              </a:r>
            </a:p>
            <a:p>
              <a:pPr algn="ctr"/>
              <a:r>
                <a:rPr lang="en-US" sz="1350" b="1" dirty="0"/>
                <a:t>KNOWLEDGE</a:t>
              </a:r>
            </a:p>
          </p:txBody>
        </p:sp>
        <p:sp>
          <p:nvSpPr>
            <p:cNvPr id="14" name="TextBox 24"/>
            <p:cNvSpPr txBox="1"/>
            <p:nvPr/>
          </p:nvSpPr>
          <p:spPr>
            <a:xfrm>
              <a:off x="2451439" y="3248887"/>
              <a:ext cx="1135712"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UNDERLYING</a:t>
              </a:r>
            </a:p>
            <a:p>
              <a:pPr algn="ctr"/>
              <a:r>
                <a:rPr lang="en-US" sz="1350" b="1" dirty="0"/>
                <a:t>SOCIAL</a:t>
              </a:r>
            </a:p>
            <a:p>
              <a:pPr algn="ctr"/>
              <a:r>
                <a:rPr lang="en-US" sz="1350" b="1" dirty="0"/>
                <a:t>NETWORK</a:t>
              </a:r>
            </a:p>
          </p:txBody>
        </p:sp>
        <p:sp>
          <p:nvSpPr>
            <p:cNvPr id="15" name="TextBox 25"/>
            <p:cNvSpPr txBox="1"/>
            <p:nvPr/>
          </p:nvSpPr>
          <p:spPr>
            <a:xfrm>
              <a:off x="5269966" y="3247888"/>
              <a:ext cx="1140834"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COLLECTIVE</a:t>
              </a:r>
            </a:p>
            <a:p>
              <a:pPr algn="ctr"/>
              <a:r>
                <a:rPr lang="en-US" sz="1350" b="1" dirty="0"/>
                <a:t>EXPLICIT</a:t>
              </a:r>
            </a:p>
            <a:p>
              <a:pPr algn="ctr"/>
              <a:r>
                <a:rPr lang="en-US" sz="1350" b="1" dirty="0"/>
                <a:t>KNOWLEDGE</a:t>
              </a:r>
            </a:p>
          </p:txBody>
        </p:sp>
        <p:sp>
          <p:nvSpPr>
            <p:cNvPr id="16" name="TextBox 26"/>
            <p:cNvSpPr txBox="1"/>
            <p:nvPr/>
          </p:nvSpPr>
          <p:spPr>
            <a:xfrm>
              <a:off x="3869329" y="4559396"/>
              <a:ext cx="1128258"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ACCEPTABLE</a:t>
              </a:r>
            </a:p>
            <a:p>
              <a:pPr algn="ctr"/>
              <a:r>
                <a:rPr lang="en-US" sz="1350" b="1" dirty="0"/>
                <a:t>BEHAVIOR</a:t>
              </a:r>
            </a:p>
            <a:p>
              <a:pPr algn="ctr"/>
              <a:r>
                <a:rPr lang="en-US" sz="1350" b="1" dirty="0"/>
                <a:t>PATTERNS</a:t>
              </a:r>
            </a:p>
          </p:txBody>
        </p:sp>
      </p:grpSp>
      <p:sp>
        <p:nvSpPr>
          <p:cNvPr id="4" name="TextBox 16"/>
          <p:cNvSpPr txBox="1"/>
          <p:nvPr/>
        </p:nvSpPr>
        <p:spPr>
          <a:xfrm>
            <a:off x="6662853" y="2690035"/>
            <a:ext cx="235031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Written policies</a:t>
            </a:r>
          </a:p>
          <a:p>
            <a:pPr marL="285750" indent="-285750">
              <a:buFont typeface="Arial" panose="020B0604020202020204" pitchFamily="34" charset="0"/>
              <a:buChar char="•"/>
            </a:pPr>
            <a:r>
              <a:rPr lang="en-US" sz="1600" dirty="0" smtClean="0"/>
              <a:t>Contracts</a:t>
            </a:r>
          </a:p>
          <a:p>
            <a:pPr marL="285750" indent="-285750">
              <a:buFont typeface="Arial" panose="020B0604020202020204" pitchFamily="34" charset="0"/>
              <a:buChar char="•"/>
            </a:pPr>
            <a:r>
              <a:rPr lang="en-US" sz="1600" dirty="0" smtClean="0"/>
              <a:t>Guidelines</a:t>
            </a:r>
          </a:p>
          <a:p>
            <a:pPr marL="285750" indent="-285750">
              <a:buFont typeface="Arial" panose="020B0604020202020204" pitchFamily="34" charset="0"/>
              <a:buChar char="•"/>
            </a:pPr>
            <a:r>
              <a:rPr lang="en-US" sz="1600" dirty="0" smtClean="0"/>
              <a:t>Process descriptions</a:t>
            </a:r>
          </a:p>
          <a:p>
            <a:pPr marL="285750" indent="-285750">
              <a:buFont typeface="Arial" panose="020B0604020202020204" pitchFamily="34" charset="0"/>
              <a:buChar char="•"/>
            </a:pPr>
            <a:r>
              <a:rPr lang="en-US" sz="1600" dirty="0" smtClean="0"/>
              <a:t>Tools</a:t>
            </a:r>
          </a:p>
          <a:p>
            <a:pPr marL="285750" indent="-285750">
              <a:buFont typeface="Arial" panose="020B0604020202020204" pitchFamily="34" charset="0"/>
              <a:buChar char="•"/>
            </a:pPr>
            <a:r>
              <a:rPr lang="en-US" sz="1600" dirty="0" smtClean="0"/>
              <a:t>Technologies</a:t>
            </a:r>
          </a:p>
          <a:p>
            <a:pPr marL="285750" indent="-285750">
              <a:buFont typeface="Arial" panose="020B0604020202020204" pitchFamily="34" charset="0"/>
              <a:buChar char="•"/>
            </a:pPr>
            <a:r>
              <a:rPr lang="en-US" sz="1600" dirty="0" smtClean="0"/>
              <a:t>Equipment</a:t>
            </a:r>
          </a:p>
          <a:p>
            <a:pPr marL="285750" indent="-285750">
              <a:buFont typeface="Arial" panose="020B0604020202020204" pitchFamily="34" charset="0"/>
              <a:buChar char="•"/>
            </a:pPr>
            <a:r>
              <a:rPr lang="en-US" sz="1600" dirty="0" smtClean="0"/>
              <a:t>Facilities</a:t>
            </a:r>
          </a:p>
          <a:p>
            <a:pPr marL="285750" indent="-285750">
              <a:buFont typeface="Arial" panose="020B0604020202020204" pitchFamily="34" charset="0"/>
              <a:buChar char="•"/>
            </a:pPr>
            <a:r>
              <a:rPr lang="en-US" sz="1600" dirty="0" smtClean="0"/>
              <a:t>Business Rules</a:t>
            </a:r>
            <a:endParaRPr lang="en-US" sz="1600" dirty="0"/>
          </a:p>
        </p:txBody>
      </p:sp>
      <p:grpSp>
        <p:nvGrpSpPr>
          <p:cNvPr id="7" name="Group 6"/>
          <p:cNvGrpSpPr/>
          <p:nvPr/>
        </p:nvGrpSpPr>
        <p:grpSpPr>
          <a:xfrm>
            <a:off x="3208436" y="609600"/>
            <a:ext cx="3575137" cy="1547878"/>
            <a:chOff x="5072638" y="347788"/>
            <a:chExt cx="3491416" cy="1522480"/>
          </a:xfrm>
        </p:grpSpPr>
        <p:sp>
          <p:nvSpPr>
            <p:cNvPr id="8" name="TextBox 19"/>
            <p:cNvSpPr txBox="1"/>
            <p:nvPr/>
          </p:nvSpPr>
          <p:spPr>
            <a:xfrm>
              <a:off x="5072638" y="349068"/>
              <a:ext cx="1772842" cy="15212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Mental Models</a:t>
              </a:r>
            </a:p>
            <a:p>
              <a:pPr marL="285750" indent="-285750">
                <a:buFont typeface="Arial" panose="020B0604020202020204" pitchFamily="34" charset="0"/>
                <a:buChar char="•"/>
              </a:pPr>
              <a:r>
                <a:rPr lang="en-US" sz="1600" dirty="0" smtClean="0"/>
                <a:t>Analogies</a:t>
              </a:r>
            </a:p>
            <a:p>
              <a:pPr marL="285750" indent="-285750">
                <a:buFont typeface="Arial" panose="020B0604020202020204" pitchFamily="34" charset="0"/>
                <a:buChar char="•"/>
              </a:pPr>
              <a:r>
                <a:rPr lang="en-US" sz="1600" dirty="0" smtClean="0"/>
                <a:t>Metaphors</a:t>
              </a:r>
            </a:p>
            <a:p>
              <a:pPr marL="285750" indent="-285750">
                <a:buFont typeface="Arial" panose="020B0604020202020204" pitchFamily="34" charset="0"/>
                <a:buChar char="•"/>
              </a:pPr>
              <a:r>
                <a:rPr lang="en-US" sz="1600" dirty="0" smtClean="0"/>
                <a:t>Paradigms</a:t>
              </a:r>
            </a:p>
            <a:p>
              <a:pPr marL="285750" indent="-285750">
                <a:buFont typeface="Arial" panose="020B0604020202020204" pitchFamily="34" charset="0"/>
                <a:buChar char="•"/>
              </a:pPr>
              <a:r>
                <a:rPr lang="en-US" sz="1450" dirty="0"/>
                <a:t>Stories/Narrative</a:t>
              </a:r>
            </a:p>
            <a:p>
              <a:pPr marL="285750" indent="-285750">
                <a:buFont typeface="Arial" panose="020B0604020202020204" pitchFamily="34" charset="0"/>
                <a:buChar char="•"/>
              </a:pPr>
              <a:endParaRPr lang="en-US" sz="1600" dirty="0" smtClean="0"/>
            </a:p>
          </p:txBody>
        </p:sp>
        <p:sp>
          <p:nvSpPr>
            <p:cNvPr id="9" name="TextBox 30"/>
            <p:cNvSpPr txBox="1"/>
            <p:nvPr/>
          </p:nvSpPr>
          <p:spPr>
            <a:xfrm>
              <a:off x="6719482" y="347788"/>
              <a:ext cx="1844572" cy="10595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Craft</a:t>
              </a:r>
            </a:p>
            <a:p>
              <a:pPr marL="285750" indent="-285750">
                <a:buFont typeface="Arial" panose="020B0604020202020204" pitchFamily="34" charset="0"/>
                <a:buChar char="•"/>
              </a:pPr>
              <a:r>
                <a:rPr lang="en-US" sz="1600" dirty="0" smtClean="0"/>
                <a:t>Skills</a:t>
              </a:r>
            </a:p>
            <a:p>
              <a:pPr marL="285750" indent="-285750">
                <a:buFont typeface="Arial" panose="020B0604020202020204" pitchFamily="34" charset="0"/>
                <a:buChar char="•"/>
              </a:pPr>
              <a:r>
                <a:rPr lang="en-US" sz="1600" dirty="0" smtClean="0"/>
                <a:t>Knowhow</a:t>
              </a:r>
            </a:p>
            <a:p>
              <a:pPr marL="285750" indent="-285750">
                <a:buFont typeface="Arial" panose="020B0604020202020204" pitchFamily="34" charset="0"/>
                <a:buChar char="•"/>
              </a:pPr>
              <a:r>
                <a:rPr lang="en-US" sz="1600" dirty="0" err="1"/>
                <a:t>U</a:t>
              </a:r>
              <a:r>
                <a:rPr lang="en-US" sz="1600" dirty="0" err="1" smtClean="0"/>
                <a:t>ndiscussables</a:t>
              </a:r>
              <a:endParaRPr lang="en-US" sz="1600" dirty="0" smtClean="0"/>
            </a:p>
          </p:txBody>
        </p:sp>
      </p:grpSp>
      <p:sp>
        <p:nvSpPr>
          <p:cNvPr id="18" name="Title 1"/>
          <p:cNvSpPr txBox="1">
            <a:spLocks/>
          </p:cNvSpPr>
          <p:nvPr/>
        </p:nvSpPr>
        <p:spPr>
          <a:xfrm>
            <a:off x="457200" y="53914"/>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An Operational Definition of Culture</a:t>
            </a:r>
            <a:endParaRPr lang="en-US" sz="3200" dirty="0"/>
          </a:p>
        </p:txBody>
      </p:sp>
    </p:spTree>
    <p:extLst>
      <p:ext uri="{BB962C8B-B14F-4D97-AF65-F5344CB8AC3E}">
        <p14:creationId xmlns:p14="http://schemas.microsoft.com/office/powerpoint/2010/main" val="3204796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96409" y="1831811"/>
            <a:ext cx="4056484" cy="3806989"/>
            <a:chOff x="2396409" y="1701548"/>
            <a:chExt cx="4056484" cy="3806989"/>
          </a:xfrm>
        </p:grpSpPr>
        <p:sp>
          <p:nvSpPr>
            <p:cNvPr id="10" name="Oval 9"/>
            <p:cNvSpPr>
              <a:spLocks noChangeAspect="1"/>
            </p:cNvSpPr>
            <p:nvPr/>
          </p:nvSpPr>
          <p:spPr>
            <a:xfrm>
              <a:off x="2396409" y="1701548"/>
              <a:ext cx="4056484" cy="38069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00" b="1" dirty="0">
                <a:solidFill>
                  <a:schemeClr val="tx1"/>
                </a:solidFill>
              </a:endParaRPr>
            </a:p>
          </p:txBody>
        </p:sp>
        <p:cxnSp>
          <p:nvCxnSpPr>
            <p:cNvPr id="11" name="Straight Connector 10"/>
            <p:cNvCxnSpPr>
              <a:stCxn id="10" idx="7"/>
              <a:endCxn id="10" idx="3"/>
            </p:cNvCxnSpPr>
            <p:nvPr/>
          </p:nvCxnSpPr>
          <p:spPr>
            <a:xfrm flipH="1">
              <a:off x="2990467" y="2259069"/>
              <a:ext cx="2868367" cy="26919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1"/>
              <a:endCxn id="10" idx="5"/>
            </p:cNvCxnSpPr>
            <p:nvPr/>
          </p:nvCxnSpPr>
          <p:spPr>
            <a:xfrm>
              <a:off x="2990467" y="2259069"/>
              <a:ext cx="2868367" cy="26919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23"/>
            <p:cNvSpPr txBox="1"/>
            <p:nvPr/>
          </p:nvSpPr>
          <p:spPr>
            <a:xfrm>
              <a:off x="3866656" y="1974012"/>
              <a:ext cx="1140834"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SHARED</a:t>
              </a:r>
            </a:p>
            <a:p>
              <a:pPr algn="ctr"/>
              <a:r>
                <a:rPr lang="en-US" sz="1350" b="1" dirty="0"/>
                <a:t>TACIT</a:t>
              </a:r>
            </a:p>
            <a:p>
              <a:pPr algn="ctr"/>
              <a:r>
                <a:rPr lang="en-US" sz="1350" b="1" dirty="0"/>
                <a:t>KNOWLEDGE</a:t>
              </a:r>
            </a:p>
          </p:txBody>
        </p:sp>
        <p:sp>
          <p:nvSpPr>
            <p:cNvPr id="14" name="TextBox 24"/>
            <p:cNvSpPr txBox="1"/>
            <p:nvPr/>
          </p:nvSpPr>
          <p:spPr>
            <a:xfrm>
              <a:off x="2451439" y="3248887"/>
              <a:ext cx="1135712"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UNDERLYING</a:t>
              </a:r>
            </a:p>
            <a:p>
              <a:pPr algn="ctr"/>
              <a:r>
                <a:rPr lang="en-US" sz="1350" b="1" dirty="0"/>
                <a:t>SOCIAL</a:t>
              </a:r>
            </a:p>
            <a:p>
              <a:pPr algn="ctr"/>
              <a:r>
                <a:rPr lang="en-US" sz="1350" b="1" dirty="0"/>
                <a:t>NETWORK</a:t>
              </a:r>
            </a:p>
          </p:txBody>
        </p:sp>
        <p:sp>
          <p:nvSpPr>
            <p:cNvPr id="15" name="TextBox 25"/>
            <p:cNvSpPr txBox="1"/>
            <p:nvPr/>
          </p:nvSpPr>
          <p:spPr>
            <a:xfrm>
              <a:off x="5269966" y="3247888"/>
              <a:ext cx="1140834"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COLLECTIVE</a:t>
              </a:r>
            </a:p>
            <a:p>
              <a:pPr algn="ctr"/>
              <a:r>
                <a:rPr lang="en-US" sz="1350" b="1" dirty="0"/>
                <a:t>EXPLICIT</a:t>
              </a:r>
            </a:p>
            <a:p>
              <a:pPr algn="ctr"/>
              <a:r>
                <a:rPr lang="en-US" sz="1350" b="1" dirty="0"/>
                <a:t>KNOWLEDGE</a:t>
              </a:r>
            </a:p>
          </p:txBody>
        </p:sp>
        <p:sp>
          <p:nvSpPr>
            <p:cNvPr id="16" name="TextBox 26"/>
            <p:cNvSpPr txBox="1"/>
            <p:nvPr/>
          </p:nvSpPr>
          <p:spPr>
            <a:xfrm>
              <a:off x="3869329" y="4559396"/>
              <a:ext cx="1128258"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ACCEPTABLE</a:t>
              </a:r>
            </a:p>
            <a:p>
              <a:pPr algn="ctr"/>
              <a:r>
                <a:rPr lang="en-US" sz="1350" b="1" dirty="0"/>
                <a:t>BEHAVIOR</a:t>
              </a:r>
            </a:p>
            <a:p>
              <a:pPr algn="ctr"/>
              <a:r>
                <a:rPr lang="en-US" sz="1350" b="1" dirty="0"/>
                <a:t>PATTERNS</a:t>
              </a:r>
            </a:p>
          </p:txBody>
        </p:sp>
      </p:grpSp>
      <p:sp>
        <p:nvSpPr>
          <p:cNvPr id="4" name="TextBox 16"/>
          <p:cNvSpPr txBox="1"/>
          <p:nvPr/>
        </p:nvSpPr>
        <p:spPr>
          <a:xfrm>
            <a:off x="6662853" y="2690035"/>
            <a:ext cx="235031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Written policies</a:t>
            </a:r>
          </a:p>
          <a:p>
            <a:pPr marL="285750" indent="-285750">
              <a:buFont typeface="Arial" panose="020B0604020202020204" pitchFamily="34" charset="0"/>
              <a:buChar char="•"/>
            </a:pPr>
            <a:r>
              <a:rPr lang="en-US" sz="1600" dirty="0" smtClean="0"/>
              <a:t>Contracts</a:t>
            </a:r>
          </a:p>
          <a:p>
            <a:pPr marL="285750" indent="-285750">
              <a:buFont typeface="Arial" panose="020B0604020202020204" pitchFamily="34" charset="0"/>
              <a:buChar char="•"/>
            </a:pPr>
            <a:r>
              <a:rPr lang="en-US" sz="1600" dirty="0" smtClean="0"/>
              <a:t>Guidelines</a:t>
            </a:r>
          </a:p>
          <a:p>
            <a:pPr marL="285750" indent="-285750">
              <a:buFont typeface="Arial" panose="020B0604020202020204" pitchFamily="34" charset="0"/>
              <a:buChar char="•"/>
            </a:pPr>
            <a:r>
              <a:rPr lang="en-US" sz="1600" dirty="0" smtClean="0"/>
              <a:t>Process descriptions</a:t>
            </a:r>
          </a:p>
          <a:p>
            <a:pPr marL="285750" indent="-285750">
              <a:buFont typeface="Arial" panose="020B0604020202020204" pitchFamily="34" charset="0"/>
              <a:buChar char="•"/>
            </a:pPr>
            <a:r>
              <a:rPr lang="en-US" sz="1600" dirty="0" smtClean="0"/>
              <a:t>Tools</a:t>
            </a:r>
          </a:p>
          <a:p>
            <a:pPr marL="285750" indent="-285750">
              <a:buFont typeface="Arial" panose="020B0604020202020204" pitchFamily="34" charset="0"/>
              <a:buChar char="•"/>
            </a:pPr>
            <a:r>
              <a:rPr lang="en-US" sz="1600" dirty="0" smtClean="0"/>
              <a:t>Technologies</a:t>
            </a:r>
          </a:p>
          <a:p>
            <a:pPr marL="285750" indent="-285750">
              <a:buFont typeface="Arial" panose="020B0604020202020204" pitchFamily="34" charset="0"/>
              <a:buChar char="•"/>
            </a:pPr>
            <a:r>
              <a:rPr lang="en-US" sz="1600" dirty="0" smtClean="0"/>
              <a:t>Equipment</a:t>
            </a:r>
          </a:p>
          <a:p>
            <a:pPr marL="285750" indent="-285750">
              <a:buFont typeface="Arial" panose="020B0604020202020204" pitchFamily="34" charset="0"/>
              <a:buChar char="•"/>
            </a:pPr>
            <a:r>
              <a:rPr lang="en-US" sz="1600" dirty="0" smtClean="0"/>
              <a:t>Facilities</a:t>
            </a:r>
          </a:p>
          <a:p>
            <a:pPr marL="285750" indent="-285750">
              <a:buFont typeface="Arial" panose="020B0604020202020204" pitchFamily="34" charset="0"/>
              <a:buChar char="•"/>
            </a:pPr>
            <a:r>
              <a:rPr lang="en-US" sz="1600" dirty="0" smtClean="0"/>
              <a:t>Business Rules</a:t>
            </a:r>
            <a:endParaRPr lang="en-US" sz="1600" dirty="0"/>
          </a:p>
        </p:txBody>
      </p:sp>
      <p:sp>
        <p:nvSpPr>
          <p:cNvPr id="5" name="TextBox 18"/>
          <p:cNvSpPr txBox="1"/>
          <p:nvPr/>
        </p:nvSpPr>
        <p:spPr>
          <a:xfrm>
            <a:off x="3010027" y="5610761"/>
            <a:ext cx="360244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Practices which implement policy</a:t>
            </a:r>
          </a:p>
          <a:p>
            <a:pPr marL="285750" indent="-285750">
              <a:buFont typeface="Arial" panose="020B0604020202020204" pitchFamily="34" charset="0"/>
              <a:buChar char="•"/>
            </a:pPr>
            <a:r>
              <a:rPr lang="en-US" sz="1600" dirty="0" smtClean="0"/>
              <a:t>Social behaviors</a:t>
            </a:r>
          </a:p>
          <a:p>
            <a:pPr marL="285750" indent="-285750">
              <a:buFont typeface="Arial" panose="020B0604020202020204" pitchFamily="34" charset="0"/>
              <a:buChar char="•"/>
            </a:pPr>
            <a:r>
              <a:rPr lang="en-US" sz="1600" dirty="0" smtClean="0"/>
              <a:t>Trust, reliability, truth, conviction</a:t>
            </a:r>
          </a:p>
          <a:p>
            <a:pPr marL="285750" indent="-285750">
              <a:buFont typeface="Arial" panose="020B0604020202020204" pitchFamily="34" charset="0"/>
              <a:buChar char="•"/>
            </a:pPr>
            <a:r>
              <a:rPr lang="en-US" sz="1600" dirty="0" smtClean="0"/>
              <a:t>Patterns of Collaboration</a:t>
            </a:r>
          </a:p>
          <a:p>
            <a:pPr marL="285750" indent="-285750">
              <a:buFont typeface="Arial" panose="020B0604020202020204" pitchFamily="34" charset="0"/>
              <a:buChar char="•"/>
            </a:pPr>
            <a:r>
              <a:rPr lang="en-US" sz="1600" dirty="0" smtClean="0"/>
              <a:t>Social Norms</a:t>
            </a:r>
            <a:endParaRPr lang="en-US" sz="1600" dirty="0"/>
          </a:p>
        </p:txBody>
      </p:sp>
      <p:grpSp>
        <p:nvGrpSpPr>
          <p:cNvPr id="7" name="Group 6"/>
          <p:cNvGrpSpPr/>
          <p:nvPr/>
        </p:nvGrpSpPr>
        <p:grpSpPr>
          <a:xfrm>
            <a:off x="3208436" y="533400"/>
            <a:ext cx="3575137" cy="1301657"/>
            <a:chOff x="5072638" y="347788"/>
            <a:chExt cx="3491416" cy="1280299"/>
          </a:xfrm>
        </p:grpSpPr>
        <p:sp>
          <p:nvSpPr>
            <p:cNvPr id="8" name="TextBox 19"/>
            <p:cNvSpPr txBox="1"/>
            <p:nvPr/>
          </p:nvSpPr>
          <p:spPr>
            <a:xfrm>
              <a:off x="5072638" y="349068"/>
              <a:ext cx="1772842" cy="12790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Mental Models</a:t>
              </a:r>
            </a:p>
            <a:p>
              <a:pPr marL="285750" indent="-285750">
                <a:buFont typeface="Arial" panose="020B0604020202020204" pitchFamily="34" charset="0"/>
                <a:buChar char="•"/>
              </a:pPr>
              <a:r>
                <a:rPr lang="en-US" sz="1600" dirty="0" smtClean="0"/>
                <a:t>Analogies</a:t>
              </a:r>
            </a:p>
            <a:p>
              <a:pPr marL="285750" indent="-285750">
                <a:buFont typeface="Arial" panose="020B0604020202020204" pitchFamily="34" charset="0"/>
                <a:buChar char="•"/>
              </a:pPr>
              <a:r>
                <a:rPr lang="en-US" sz="1600" dirty="0" smtClean="0"/>
                <a:t>Metaphors</a:t>
              </a:r>
            </a:p>
            <a:p>
              <a:pPr marL="285750" indent="-285750">
                <a:buFont typeface="Arial" panose="020B0604020202020204" pitchFamily="34" charset="0"/>
                <a:buChar char="•"/>
              </a:pPr>
              <a:r>
                <a:rPr lang="en-US" sz="1600" dirty="0" smtClean="0"/>
                <a:t>Paradigms</a:t>
              </a:r>
            </a:p>
            <a:p>
              <a:pPr marL="285750" indent="-285750">
                <a:buFont typeface="Arial" panose="020B0604020202020204" pitchFamily="34" charset="0"/>
                <a:buChar char="•"/>
              </a:pPr>
              <a:r>
                <a:rPr lang="en-US" sz="1450" dirty="0" smtClean="0"/>
                <a:t>Stories/Narrative</a:t>
              </a:r>
            </a:p>
          </p:txBody>
        </p:sp>
        <p:sp>
          <p:nvSpPr>
            <p:cNvPr id="9" name="TextBox 30"/>
            <p:cNvSpPr txBox="1"/>
            <p:nvPr/>
          </p:nvSpPr>
          <p:spPr>
            <a:xfrm>
              <a:off x="6719482" y="347788"/>
              <a:ext cx="1844572" cy="10595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Craft</a:t>
              </a:r>
            </a:p>
            <a:p>
              <a:pPr marL="285750" indent="-285750">
                <a:buFont typeface="Arial" panose="020B0604020202020204" pitchFamily="34" charset="0"/>
                <a:buChar char="•"/>
              </a:pPr>
              <a:r>
                <a:rPr lang="en-US" sz="1600" dirty="0" smtClean="0"/>
                <a:t>Skills</a:t>
              </a:r>
            </a:p>
            <a:p>
              <a:pPr marL="285750" indent="-285750">
                <a:buFont typeface="Arial" panose="020B0604020202020204" pitchFamily="34" charset="0"/>
                <a:buChar char="•"/>
              </a:pPr>
              <a:r>
                <a:rPr lang="en-US" sz="1600" dirty="0" smtClean="0"/>
                <a:t>Knowhow</a:t>
              </a:r>
            </a:p>
            <a:p>
              <a:pPr marL="285750" indent="-285750">
                <a:buFont typeface="Arial" panose="020B0604020202020204" pitchFamily="34" charset="0"/>
                <a:buChar char="•"/>
              </a:pPr>
              <a:r>
                <a:rPr lang="en-US" sz="1600" dirty="0" err="1"/>
                <a:t>U</a:t>
              </a:r>
              <a:r>
                <a:rPr lang="en-US" sz="1600" dirty="0" err="1" smtClean="0"/>
                <a:t>ndiscussables</a:t>
              </a:r>
              <a:endParaRPr lang="en-US" sz="1600" dirty="0" smtClean="0"/>
            </a:p>
          </p:txBody>
        </p:sp>
      </p:grpSp>
      <p:sp>
        <p:nvSpPr>
          <p:cNvPr id="18" name="Title 1"/>
          <p:cNvSpPr txBox="1">
            <a:spLocks/>
          </p:cNvSpPr>
          <p:nvPr/>
        </p:nvSpPr>
        <p:spPr>
          <a:xfrm>
            <a:off x="457200" y="53914"/>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An Operational Definition of Culture</a:t>
            </a:r>
            <a:endParaRPr lang="en-US" sz="3200" dirty="0"/>
          </a:p>
        </p:txBody>
      </p:sp>
    </p:spTree>
    <p:extLst>
      <p:ext uri="{BB962C8B-B14F-4D97-AF65-F5344CB8AC3E}">
        <p14:creationId xmlns:p14="http://schemas.microsoft.com/office/powerpoint/2010/main" val="2512448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96409" y="1831811"/>
            <a:ext cx="4056484" cy="3806989"/>
            <a:chOff x="2396409" y="1701548"/>
            <a:chExt cx="4056484" cy="3806989"/>
          </a:xfrm>
        </p:grpSpPr>
        <p:sp>
          <p:nvSpPr>
            <p:cNvPr id="10" name="Oval 9"/>
            <p:cNvSpPr>
              <a:spLocks noChangeAspect="1"/>
            </p:cNvSpPr>
            <p:nvPr/>
          </p:nvSpPr>
          <p:spPr>
            <a:xfrm>
              <a:off x="2396409" y="1701548"/>
              <a:ext cx="4056484" cy="38069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00" b="1" dirty="0">
                <a:solidFill>
                  <a:schemeClr val="tx1"/>
                </a:solidFill>
              </a:endParaRPr>
            </a:p>
          </p:txBody>
        </p:sp>
        <p:cxnSp>
          <p:nvCxnSpPr>
            <p:cNvPr id="11" name="Straight Connector 10"/>
            <p:cNvCxnSpPr>
              <a:stCxn id="10" idx="7"/>
              <a:endCxn id="10" idx="3"/>
            </p:cNvCxnSpPr>
            <p:nvPr/>
          </p:nvCxnSpPr>
          <p:spPr>
            <a:xfrm flipH="1">
              <a:off x="2990467" y="2259069"/>
              <a:ext cx="2868367" cy="26919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1"/>
              <a:endCxn id="10" idx="5"/>
            </p:cNvCxnSpPr>
            <p:nvPr/>
          </p:nvCxnSpPr>
          <p:spPr>
            <a:xfrm>
              <a:off x="2990467" y="2259069"/>
              <a:ext cx="2868367" cy="26919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23"/>
            <p:cNvSpPr txBox="1"/>
            <p:nvPr/>
          </p:nvSpPr>
          <p:spPr>
            <a:xfrm>
              <a:off x="3866656" y="1974012"/>
              <a:ext cx="1140834"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SHARED</a:t>
              </a:r>
            </a:p>
            <a:p>
              <a:pPr algn="ctr"/>
              <a:r>
                <a:rPr lang="en-US" sz="1350" b="1" dirty="0"/>
                <a:t>TACIT</a:t>
              </a:r>
            </a:p>
            <a:p>
              <a:pPr algn="ctr"/>
              <a:r>
                <a:rPr lang="en-US" sz="1350" b="1" dirty="0"/>
                <a:t>KNOWLEDGE</a:t>
              </a:r>
            </a:p>
          </p:txBody>
        </p:sp>
        <p:sp>
          <p:nvSpPr>
            <p:cNvPr id="14" name="TextBox 24"/>
            <p:cNvSpPr txBox="1"/>
            <p:nvPr/>
          </p:nvSpPr>
          <p:spPr>
            <a:xfrm>
              <a:off x="2451439" y="3248887"/>
              <a:ext cx="1135712"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UNDERLYING</a:t>
              </a:r>
            </a:p>
            <a:p>
              <a:pPr algn="ctr"/>
              <a:r>
                <a:rPr lang="en-US" sz="1350" b="1" dirty="0"/>
                <a:t>SOCIAL</a:t>
              </a:r>
            </a:p>
            <a:p>
              <a:pPr algn="ctr"/>
              <a:r>
                <a:rPr lang="en-US" sz="1350" b="1" dirty="0"/>
                <a:t>NETWORK</a:t>
              </a:r>
            </a:p>
          </p:txBody>
        </p:sp>
        <p:sp>
          <p:nvSpPr>
            <p:cNvPr id="15" name="TextBox 25"/>
            <p:cNvSpPr txBox="1"/>
            <p:nvPr/>
          </p:nvSpPr>
          <p:spPr>
            <a:xfrm>
              <a:off x="5269966" y="3247888"/>
              <a:ext cx="1140834"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COLLECTIVE</a:t>
              </a:r>
            </a:p>
            <a:p>
              <a:pPr algn="ctr"/>
              <a:r>
                <a:rPr lang="en-US" sz="1350" b="1" dirty="0"/>
                <a:t>EXPLICIT</a:t>
              </a:r>
            </a:p>
            <a:p>
              <a:pPr algn="ctr"/>
              <a:r>
                <a:rPr lang="en-US" sz="1350" b="1" dirty="0"/>
                <a:t>KNOWLEDGE</a:t>
              </a:r>
            </a:p>
          </p:txBody>
        </p:sp>
        <p:sp>
          <p:nvSpPr>
            <p:cNvPr id="16" name="TextBox 26"/>
            <p:cNvSpPr txBox="1"/>
            <p:nvPr/>
          </p:nvSpPr>
          <p:spPr>
            <a:xfrm>
              <a:off x="3869329" y="4559396"/>
              <a:ext cx="1128258"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ACCEPTABLE</a:t>
              </a:r>
            </a:p>
            <a:p>
              <a:pPr algn="ctr"/>
              <a:r>
                <a:rPr lang="en-US" sz="1350" b="1" dirty="0"/>
                <a:t>BEHAVIOR</a:t>
              </a:r>
            </a:p>
            <a:p>
              <a:pPr algn="ctr"/>
              <a:r>
                <a:rPr lang="en-US" sz="1350" b="1" dirty="0"/>
                <a:t>PATTERNS</a:t>
              </a:r>
            </a:p>
          </p:txBody>
        </p:sp>
      </p:grpSp>
      <p:sp>
        <p:nvSpPr>
          <p:cNvPr id="4" name="TextBox 16"/>
          <p:cNvSpPr txBox="1"/>
          <p:nvPr/>
        </p:nvSpPr>
        <p:spPr>
          <a:xfrm>
            <a:off x="6662853" y="2690035"/>
            <a:ext cx="235031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Written policies</a:t>
            </a:r>
          </a:p>
          <a:p>
            <a:pPr marL="285750" indent="-285750">
              <a:buFont typeface="Arial" panose="020B0604020202020204" pitchFamily="34" charset="0"/>
              <a:buChar char="•"/>
            </a:pPr>
            <a:r>
              <a:rPr lang="en-US" sz="1600" dirty="0" smtClean="0"/>
              <a:t>Contracts</a:t>
            </a:r>
          </a:p>
          <a:p>
            <a:pPr marL="285750" indent="-285750">
              <a:buFont typeface="Arial" panose="020B0604020202020204" pitchFamily="34" charset="0"/>
              <a:buChar char="•"/>
            </a:pPr>
            <a:r>
              <a:rPr lang="en-US" sz="1600" dirty="0" smtClean="0"/>
              <a:t>Guidelines</a:t>
            </a:r>
          </a:p>
          <a:p>
            <a:pPr marL="285750" indent="-285750">
              <a:buFont typeface="Arial" panose="020B0604020202020204" pitchFamily="34" charset="0"/>
              <a:buChar char="•"/>
            </a:pPr>
            <a:r>
              <a:rPr lang="en-US" sz="1600" dirty="0" smtClean="0"/>
              <a:t>Process descriptions</a:t>
            </a:r>
          </a:p>
          <a:p>
            <a:pPr marL="285750" indent="-285750">
              <a:buFont typeface="Arial" panose="020B0604020202020204" pitchFamily="34" charset="0"/>
              <a:buChar char="•"/>
            </a:pPr>
            <a:r>
              <a:rPr lang="en-US" sz="1600" dirty="0" smtClean="0"/>
              <a:t>Tools</a:t>
            </a:r>
          </a:p>
          <a:p>
            <a:pPr marL="285750" indent="-285750">
              <a:buFont typeface="Arial" panose="020B0604020202020204" pitchFamily="34" charset="0"/>
              <a:buChar char="•"/>
            </a:pPr>
            <a:r>
              <a:rPr lang="en-US" sz="1600" dirty="0" smtClean="0"/>
              <a:t>Technologies</a:t>
            </a:r>
          </a:p>
          <a:p>
            <a:pPr marL="285750" indent="-285750">
              <a:buFont typeface="Arial" panose="020B0604020202020204" pitchFamily="34" charset="0"/>
              <a:buChar char="•"/>
            </a:pPr>
            <a:r>
              <a:rPr lang="en-US" sz="1600" dirty="0" smtClean="0"/>
              <a:t>Equipment</a:t>
            </a:r>
          </a:p>
          <a:p>
            <a:pPr marL="285750" indent="-285750">
              <a:buFont typeface="Arial" panose="020B0604020202020204" pitchFamily="34" charset="0"/>
              <a:buChar char="•"/>
            </a:pPr>
            <a:r>
              <a:rPr lang="en-US" sz="1600" dirty="0" smtClean="0"/>
              <a:t>Facilities</a:t>
            </a:r>
          </a:p>
          <a:p>
            <a:pPr marL="285750" indent="-285750">
              <a:buFont typeface="Arial" panose="020B0604020202020204" pitchFamily="34" charset="0"/>
              <a:buChar char="•"/>
            </a:pPr>
            <a:r>
              <a:rPr lang="en-US" sz="1600" dirty="0" smtClean="0"/>
              <a:t>Business Rules</a:t>
            </a:r>
            <a:endParaRPr lang="en-US" sz="1600" dirty="0"/>
          </a:p>
        </p:txBody>
      </p:sp>
      <p:sp>
        <p:nvSpPr>
          <p:cNvPr id="5" name="TextBox 18"/>
          <p:cNvSpPr txBox="1"/>
          <p:nvPr/>
        </p:nvSpPr>
        <p:spPr>
          <a:xfrm>
            <a:off x="3010027" y="5610761"/>
            <a:ext cx="360244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Practices which implement policy</a:t>
            </a:r>
          </a:p>
          <a:p>
            <a:pPr marL="285750" indent="-285750">
              <a:buFont typeface="Arial" panose="020B0604020202020204" pitchFamily="34" charset="0"/>
              <a:buChar char="•"/>
            </a:pPr>
            <a:r>
              <a:rPr lang="en-US" sz="1600" dirty="0" smtClean="0"/>
              <a:t>Social behaviors</a:t>
            </a:r>
          </a:p>
          <a:p>
            <a:pPr marL="285750" indent="-285750">
              <a:buFont typeface="Arial" panose="020B0604020202020204" pitchFamily="34" charset="0"/>
              <a:buChar char="•"/>
            </a:pPr>
            <a:r>
              <a:rPr lang="en-US" sz="1600" dirty="0" smtClean="0"/>
              <a:t>Trust, reliability, truth, conviction</a:t>
            </a:r>
          </a:p>
          <a:p>
            <a:pPr marL="285750" indent="-285750">
              <a:buFont typeface="Arial" panose="020B0604020202020204" pitchFamily="34" charset="0"/>
              <a:buChar char="•"/>
            </a:pPr>
            <a:r>
              <a:rPr lang="en-US" sz="1600" dirty="0" smtClean="0"/>
              <a:t>Patterns of Collaboration</a:t>
            </a:r>
          </a:p>
          <a:p>
            <a:pPr marL="285750" indent="-285750">
              <a:buFont typeface="Arial" panose="020B0604020202020204" pitchFamily="34" charset="0"/>
              <a:buChar char="•"/>
            </a:pPr>
            <a:r>
              <a:rPr lang="en-US" sz="1600" dirty="0" smtClean="0"/>
              <a:t>Social Norms</a:t>
            </a:r>
            <a:endParaRPr lang="en-US" sz="1600" dirty="0"/>
          </a:p>
        </p:txBody>
      </p:sp>
      <p:sp>
        <p:nvSpPr>
          <p:cNvPr id="6" name="TextBox 29"/>
          <p:cNvSpPr txBox="1"/>
          <p:nvPr/>
        </p:nvSpPr>
        <p:spPr>
          <a:xfrm>
            <a:off x="0" y="2914233"/>
            <a:ext cx="2859639" cy="28007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How Do Policies, Practices Affect the Health of the Network?</a:t>
            </a:r>
          </a:p>
          <a:p>
            <a:pPr marL="285750" indent="-285750">
              <a:buFont typeface="Arial" panose="020B0604020202020204" pitchFamily="34" charset="0"/>
              <a:buChar char="•"/>
            </a:pPr>
            <a:r>
              <a:rPr lang="en-US" sz="1600" dirty="0" smtClean="0"/>
              <a:t>Growth </a:t>
            </a:r>
            <a:r>
              <a:rPr lang="en-US" sz="1600" dirty="0"/>
              <a:t>v. Decline</a:t>
            </a:r>
          </a:p>
          <a:p>
            <a:pPr marL="285750" indent="-285750">
              <a:buFont typeface="Arial" panose="020B0604020202020204" pitchFamily="34" charset="0"/>
              <a:buChar char="•"/>
            </a:pPr>
            <a:r>
              <a:rPr lang="en-US" sz="1600" dirty="0" smtClean="0"/>
              <a:t>Stable v. Unstable</a:t>
            </a:r>
          </a:p>
          <a:p>
            <a:pPr marL="285750" indent="-285750">
              <a:buFont typeface="Arial" panose="020B0604020202020204" pitchFamily="34" charset="0"/>
              <a:buChar char="•"/>
            </a:pPr>
            <a:r>
              <a:rPr lang="en-US" sz="1600" dirty="0" smtClean="0"/>
              <a:t>Bridges &amp; Long Links</a:t>
            </a:r>
          </a:p>
          <a:p>
            <a:pPr marL="285750" indent="-285750">
              <a:buFont typeface="Arial" panose="020B0604020202020204" pitchFamily="34" charset="0"/>
              <a:buChar char="•"/>
            </a:pPr>
            <a:r>
              <a:rPr lang="en-US" sz="1600" dirty="0" smtClean="0"/>
              <a:t>Connected v. Unconnected</a:t>
            </a:r>
          </a:p>
          <a:p>
            <a:pPr marL="285750" indent="-285750">
              <a:buFont typeface="Arial" panose="020B0604020202020204" pitchFamily="34" charset="0"/>
              <a:buChar char="•"/>
            </a:pPr>
            <a:r>
              <a:rPr lang="en-US" sz="1600" dirty="0" smtClean="0"/>
              <a:t>Inclusive v. Exclusive</a:t>
            </a:r>
          </a:p>
          <a:p>
            <a:pPr marL="285750" indent="-285750">
              <a:buFont typeface="Arial" panose="020B0604020202020204" pitchFamily="34" charset="0"/>
              <a:buChar char="•"/>
            </a:pPr>
            <a:r>
              <a:rPr lang="en-US" sz="1600" dirty="0" smtClean="0"/>
              <a:t>Dense v. Thin</a:t>
            </a:r>
          </a:p>
          <a:p>
            <a:r>
              <a:rPr lang="en-US" sz="1600" dirty="0" smtClean="0"/>
              <a:t>The Underlying Social Network as a form of Commons</a:t>
            </a:r>
          </a:p>
        </p:txBody>
      </p:sp>
      <p:grpSp>
        <p:nvGrpSpPr>
          <p:cNvPr id="7" name="Group 6"/>
          <p:cNvGrpSpPr/>
          <p:nvPr/>
        </p:nvGrpSpPr>
        <p:grpSpPr>
          <a:xfrm>
            <a:off x="3208436" y="533400"/>
            <a:ext cx="3575137" cy="1301657"/>
            <a:chOff x="5072638" y="347788"/>
            <a:chExt cx="3491416" cy="1280299"/>
          </a:xfrm>
        </p:grpSpPr>
        <p:sp>
          <p:nvSpPr>
            <p:cNvPr id="8" name="TextBox 19"/>
            <p:cNvSpPr txBox="1"/>
            <p:nvPr/>
          </p:nvSpPr>
          <p:spPr>
            <a:xfrm>
              <a:off x="5072638" y="349068"/>
              <a:ext cx="1772842" cy="12790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Mental Models</a:t>
              </a:r>
            </a:p>
            <a:p>
              <a:pPr marL="285750" indent="-285750">
                <a:buFont typeface="Arial" panose="020B0604020202020204" pitchFamily="34" charset="0"/>
                <a:buChar char="•"/>
              </a:pPr>
              <a:r>
                <a:rPr lang="en-US" sz="1600" dirty="0" smtClean="0"/>
                <a:t>Analogies</a:t>
              </a:r>
            </a:p>
            <a:p>
              <a:pPr marL="285750" indent="-285750">
                <a:buFont typeface="Arial" panose="020B0604020202020204" pitchFamily="34" charset="0"/>
                <a:buChar char="•"/>
              </a:pPr>
              <a:r>
                <a:rPr lang="en-US" sz="1600" dirty="0" smtClean="0"/>
                <a:t>Metaphors</a:t>
              </a:r>
            </a:p>
            <a:p>
              <a:pPr marL="285750" indent="-285750">
                <a:buFont typeface="Arial" panose="020B0604020202020204" pitchFamily="34" charset="0"/>
                <a:buChar char="•"/>
              </a:pPr>
              <a:r>
                <a:rPr lang="en-US" sz="1600" dirty="0" smtClean="0"/>
                <a:t>Paradigms</a:t>
              </a:r>
            </a:p>
            <a:p>
              <a:pPr marL="285750" indent="-285750">
                <a:buFont typeface="Arial" panose="020B0604020202020204" pitchFamily="34" charset="0"/>
                <a:buChar char="•"/>
              </a:pPr>
              <a:r>
                <a:rPr lang="en-US" sz="1450" dirty="0" smtClean="0"/>
                <a:t>Stories/Narrative</a:t>
              </a:r>
            </a:p>
          </p:txBody>
        </p:sp>
        <p:sp>
          <p:nvSpPr>
            <p:cNvPr id="9" name="TextBox 30"/>
            <p:cNvSpPr txBox="1"/>
            <p:nvPr/>
          </p:nvSpPr>
          <p:spPr>
            <a:xfrm>
              <a:off x="6719482" y="347788"/>
              <a:ext cx="1844572" cy="10595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Craft</a:t>
              </a:r>
            </a:p>
            <a:p>
              <a:pPr marL="285750" indent="-285750">
                <a:buFont typeface="Arial" panose="020B0604020202020204" pitchFamily="34" charset="0"/>
                <a:buChar char="•"/>
              </a:pPr>
              <a:r>
                <a:rPr lang="en-US" sz="1600" dirty="0" smtClean="0"/>
                <a:t>Skills</a:t>
              </a:r>
            </a:p>
            <a:p>
              <a:pPr marL="285750" indent="-285750">
                <a:buFont typeface="Arial" panose="020B0604020202020204" pitchFamily="34" charset="0"/>
                <a:buChar char="•"/>
              </a:pPr>
              <a:r>
                <a:rPr lang="en-US" sz="1600" dirty="0" smtClean="0"/>
                <a:t>Knowhow</a:t>
              </a:r>
            </a:p>
            <a:p>
              <a:pPr marL="285750" indent="-285750">
                <a:buFont typeface="Arial" panose="020B0604020202020204" pitchFamily="34" charset="0"/>
                <a:buChar char="•"/>
              </a:pPr>
              <a:r>
                <a:rPr lang="en-US" sz="1600" dirty="0" err="1"/>
                <a:t>U</a:t>
              </a:r>
              <a:r>
                <a:rPr lang="en-US" sz="1600" dirty="0" err="1" smtClean="0"/>
                <a:t>ndiscussables</a:t>
              </a:r>
              <a:endParaRPr lang="en-US" sz="1600" dirty="0" smtClean="0"/>
            </a:p>
          </p:txBody>
        </p:sp>
      </p:grpSp>
      <p:sp>
        <p:nvSpPr>
          <p:cNvPr id="18" name="Title 1"/>
          <p:cNvSpPr txBox="1">
            <a:spLocks/>
          </p:cNvSpPr>
          <p:nvPr/>
        </p:nvSpPr>
        <p:spPr>
          <a:xfrm>
            <a:off x="457200" y="53914"/>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An Operational Definition of Culture</a:t>
            </a:r>
            <a:endParaRPr lang="en-US" sz="3200" dirty="0"/>
          </a:p>
        </p:txBody>
      </p:sp>
    </p:spTree>
    <p:extLst>
      <p:ext uri="{BB962C8B-B14F-4D97-AF65-F5344CB8AC3E}">
        <p14:creationId xmlns:p14="http://schemas.microsoft.com/office/powerpoint/2010/main" val="2820811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r>
              <a:rPr lang="en-US" sz="3200" dirty="0" smtClean="0"/>
              <a:t>Where Does Human Centered Design/</a:t>
            </a:r>
            <a:br>
              <a:rPr lang="en-US" sz="3200" dirty="0" smtClean="0"/>
            </a:br>
            <a:r>
              <a:rPr lang="en-US" sz="3200" dirty="0" smtClean="0"/>
              <a:t>Design Thinking Fit In?</a:t>
            </a:r>
            <a:endParaRPr lang="en-US" sz="3200" dirty="0"/>
          </a:p>
        </p:txBody>
      </p:sp>
      <p:sp>
        <p:nvSpPr>
          <p:cNvPr id="3" name="Subtitle 2"/>
          <p:cNvSpPr>
            <a:spLocks noGrp="1"/>
          </p:cNvSpPr>
          <p:nvPr>
            <p:ph type="subTitle" idx="1"/>
          </p:nvPr>
        </p:nvSpPr>
        <p:spPr>
          <a:xfrm>
            <a:off x="457200" y="1752600"/>
            <a:ext cx="8382000" cy="3048000"/>
          </a:xfrm>
        </p:spPr>
        <p:txBody>
          <a:bodyPr>
            <a:normAutofit/>
          </a:bodyPr>
          <a:lstStyle/>
          <a:p>
            <a:pPr algn="l"/>
            <a:r>
              <a:rPr lang="en-US" sz="2000" b="1" i="1" dirty="0" smtClean="0">
                <a:solidFill>
                  <a:schemeClr val="tx1"/>
                </a:solidFill>
              </a:rPr>
              <a:t>“Everyone designs who devises courses of action aimed at changing existing situations into preferred ones”…….</a:t>
            </a:r>
            <a:r>
              <a:rPr lang="en-US" sz="1800" dirty="0" smtClean="0">
                <a:solidFill>
                  <a:schemeClr val="tx1"/>
                </a:solidFill>
              </a:rPr>
              <a:t>Herbert Simon, Nobel Laureate in Economics</a:t>
            </a:r>
          </a:p>
          <a:p>
            <a:pPr algn="l"/>
            <a:endParaRPr lang="en-US" sz="2000" dirty="0" smtClean="0">
              <a:solidFill>
                <a:schemeClr val="tx1"/>
              </a:solidFill>
            </a:endParaRPr>
          </a:p>
          <a:p>
            <a:pPr algn="l"/>
            <a:r>
              <a:rPr lang="en-US" sz="2000" b="1" dirty="0" smtClean="0">
                <a:solidFill>
                  <a:schemeClr val="tx1"/>
                </a:solidFill>
              </a:rPr>
              <a:t>Looking: </a:t>
            </a:r>
            <a:r>
              <a:rPr lang="en-US" sz="2000" dirty="0" smtClean="0">
                <a:solidFill>
                  <a:schemeClr val="tx1"/>
                </a:solidFill>
              </a:rPr>
              <a:t>Observing Human Experience</a:t>
            </a:r>
          </a:p>
          <a:p>
            <a:pPr algn="l"/>
            <a:endParaRPr lang="en-US" sz="2000" dirty="0">
              <a:solidFill>
                <a:schemeClr val="tx1"/>
              </a:solidFill>
            </a:endParaRPr>
          </a:p>
          <a:p>
            <a:pPr algn="l"/>
            <a:r>
              <a:rPr lang="en-US" sz="2000" b="1" dirty="0" smtClean="0">
                <a:solidFill>
                  <a:schemeClr val="tx1"/>
                </a:solidFill>
              </a:rPr>
              <a:t>Understanding: </a:t>
            </a:r>
            <a:r>
              <a:rPr lang="en-US" sz="2000" dirty="0" smtClean="0">
                <a:solidFill>
                  <a:schemeClr val="tx1"/>
                </a:solidFill>
              </a:rPr>
              <a:t>Analyzing Challenges and Opportunities</a:t>
            </a:r>
          </a:p>
          <a:p>
            <a:pPr algn="l"/>
            <a:endParaRPr lang="en-US" sz="2000" dirty="0">
              <a:solidFill>
                <a:schemeClr val="tx1"/>
              </a:solidFill>
            </a:endParaRPr>
          </a:p>
          <a:p>
            <a:pPr algn="l"/>
            <a:r>
              <a:rPr lang="en-US" sz="2000" b="1" dirty="0" smtClean="0">
                <a:solidFill>
                  <a:schemeClr val="tx1"/>
                </a:solidFill>
              </a:rPr>
              <a:t>Making: </a:t>
            </a:r>
            <a:r>
              <a:rPr lang="en-US" sz="2000" dirty="0" smtClean="0">
                <a:solidFill>
                  <a:schemeClr val="tx1"/>
                </a:solidFill>
              </a:rPr>
              <a:t>Envisioning, Prototyping and Implementing Future Possibilities</a:t>
            </a:r>
          </a:p>
        </p:txBody>
      </p:sp>
      <p:sp>
        <p:nvSpPr>
          <p:cNvPr id="4" name="Subtitle 2"/>
          <p:cNvSpPr txBox="1">
            <a:spLocks/>
          </p:cNvSpPr>
          <p:nvPr/>
        </p:nvSpPr>
        <p:spPr>
          <a:xfrm>
            <a:off x="457200" y="5486400"/>
            <a:ext cx="8382000" cy="647700"/>
          </a:xfrm>
          <a:prstGeom prst="rect">
            <a:avLst/>
          </a:prstGeom>
          <a:ln w="3175">
            <a:solidFill>
              <a:schemeClr val="tx1"/>
            </a:solidFill>
          </a:ln>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000" b="1" i="1" dirty="0">
                <a:solidFill>
                  <a:srgbClr val="0000FF"/>
                </a:solidFill>
              </a:rPr>
              <a:t>w</a:t>
            </a:r>
            <a:r>
              <a:rPr lang="en-US" sz="2000" b="1" i="1" dirty="0" smtClean="0">
                <a:solidFill>
                  <a:srgbClr val="0000FF"/>
                </a:solidFill>
              </a:rPr>
              <a:t>e realized that we were in the business of Designing Cultural Interventions</a:t>
            </a:r>
            <a:endParaRPr lang="en-US" sz="2000" dirty="0" smtClean="0">
              <a:solidFill>
                <a:srgbClr val="0000FF"/>
              </a:solidFill>
            </a:endParaRPr>
          </a:p>
        </p:txBody>
      </p:sp>
    </p:spTree>
    <p:extLst>
      <p:ext uri="{BB962C8B-B14F-4D97-AF65-F5344CB8AC3E}">
        <p14:creationId xmlns:p14="http://schemas.microsoft.com/office/powerpoint/2010/main" val="198732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Designing a Cultural Intervention</a:t>
            </a:r>
            <a:endParaRPr lang="en-US" sz="36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0488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04" t="7539" r="11102" b="2656"/>
          <a:stretch/>
        </p:blipFill>
        <p:spPr bwMode="auto">
          <a:xfrm>
            <a:off x="1828800" y="1276350"/>
            <a:ext cx="7315200" cy="5581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txBox="1">
            <a:spLocks noChangeArrowheads="1"/>
          </p:cNvSpPr>
          <p:nvPr/>
        </p:nvSpPr>
        <p:spPr>
          <a:xfrm>
            <a:off x="0" y="0"/>
            <a:ext cx="91440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Calibri" pitchFamily="34" charset="0"/>
              </a:rPr>
              <a:t>From Systems Thinking: Mental Models and The Principle of Leverage</a:t>
            </a:r>
            <a:endParaRPr lang="en-US" sz="2400" dirty="0">
              <a:latin typeface="Calibri" pitchFamily="34" charset="0"/>
            </a:endParaRPr>
          </a:p>
        </p:txBody>
      </p:sp>
      <p:sp>
        <p:nvSpPr>
          <p:cNvPr id="4" name="Rectangle 2"/>
          <p:cNvSpPr txBox="1">
            <a:spLocks noChangeArrowheads="1"/>
          </p:cNvSpPr>
          <p:nvPr/>
        </p:nvSpPr>
        <p:spPr>
          <a:xfrm>
            <a:off x="76200" y="1295400"/>
            <a:ext cx="16002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Calibri" pitchFamily="34" charset="0"/>
              </a:rPr>
              <a:t>Increasing </a:t>
            </a:r>
          </a:p>
          <a:p>
            <a:r>
              <a:rPr lang="en-US" sz="2400" dirty="0" smtClean="0">
                <a:latin typeface="Calibri" pitchFamily="34" charset="0"/>
              </a:rPr>
              <a:t>Leverage</a:t>
            </a:r>
            <a:endParaRPr lang="en-US" sz="2400" dirty="0">
              <a:latin typeface="Calibri" pitchFamily="34" charset="0"/>
            </a:endParaRPr>
          </a:p>
        </p:txBody>
      </p:sp>
      <p:sp>
        <p:nvSpPr>
          <p:cNvPr id="2" name="Right Arrow 1"/>
          <p:cNvSpPr/>
          <p:nvPr/>
        </p:nvSpPr>
        <p:spPr>
          <a:xfrm rot="5400000">
            <a:off x="-1409700" y="4229100"/>
            <a:ext cx="4572000" cy="381000"/>
          </a:xfrm>
          <a:prstGeom prst="rightArrow">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436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304800" y="2971800"/>
            <a:ext cx="8534400" cy="3657600"/>
          </a:xfrm>
        </p:spPr>
        <p:txBody>
          <a:bodyPr>
            <a:noAutofit/>
          </a:bodyPr>
          <a:lstStyle/>
          <a:p>
            <a:pPr marL="0" indent="0">
              <a:buNone/>
            </a:pPr>
            <a:r>
              <a:rPr lang="en-US" sz="2000" dirty="0" smtClean="0">
                <a:latin typeface="Calibri" pitchFamily="34" charset="0"/>
              </a:rPr>
              <a:t>Deeply ingrained assumptions, generalizations, or internal images that influence how we understand the world and how we take action</a:t>
            </a:r>
          </a:p>
          <a:p>
            <a:pPr marL="0" indent="0">
              <a:buNone/>
            </a:pPr>
            <a:endParaRPr lang="en-US" sz="2000" dirty="0" smtClean="0">
              <a:latin typeface="Calibri" pitchFamily="34" charset="0"/>
            </a:endParaRPr>
          </a:p>
          <a:p>
            <a:pPr marL="0" indent="0">
              <a:buNone/>
            </a:pPr>
            <a:r>
              <a:rPr lang="en-US" sz="2000" dirty="0" smtClean="0">
                <a:latin typeface="Calibri" pitchFamily="34" charset="0"/>
              </a:rPr>
              <a:t>Representations </a:t>
            </a:r>
            <a:r>
              <a:rPr lang="en-US" sz="2000" dirty="0">
                <a:latin typeface="Calibri" pitchFamily="34" charset="0"/>
              </a:rPr>
              <a:t>of reality that we carry in our </a:t>
            </a:r>
            <a:r>
              <a:rPr lang="en-US" sz="2000" dirty="0" smtClean="0">
                <a:latin typeface="Calibri" pitchFamily="34" charset="0"/>
              </a:rPr>
              <a:t>heads</a:t>
            </a:r>
          </a:p>
          <a:p>
            <a:pPr marL="0" indent="0">
              <a:buNone/>
            </a:pPr>
            <a:r>
              <a:rPr lang="en-US" sz="2000" dirty="0" smtClean="0">
                <a:latin typeface="Calibri" pitchFamily="34" charset="0"/>
              </a:rPr>
              <a:t>Necessary simplifications……..a map </a:t>
            </a:r>
            <a:r>
              <a:rPr lang="en-US" sz="2000" dirty="0">
                <a:latin typeface="Calibri" pitchFamily="34" charset="0"/>
              </a:rPr>
              <a:t>of the </a:t>
            </a:r>
            <a:r>
              <a:rPr lang="en-US" sz="2000" dirty="0" smtClean="0">
                <a:latin typeface="Calibri" pitchFamily="34" charset="0"/>
              </a:rPr>
              <a:t>world</a:t>
            </a:r>
          </a:p>
          <a:p>
            <a:pPr marL="0" indent="0">
              <a:buNone/>
            </a:pPr>
            <a:endParaRPr lang="en-US" sz="2000" dirty="0" smtClean="0">
              <a:latin typeface="Calibri" pitchFamily="34" charset="0"/>
            </a:endParaRPr>
          </a:p>
          <a:p>
            <a:pPr marL="0" indent="0">
              <a:buNone/>
            </a:pPr>
            <a:r>
              <a:rPr lang="en-US" sz="2000" dirty="0" smtClean="0">
                <a:latin typeface="Calibri" pitchFamily="34" charset="0"/>
              </a:rPr>
              <a:t>Our Mental Models determine how </a:t>
            </a:r>
            <a:r>
              <a:rPr lang="en-US" sz="2000" dirty="0">
                <a:latin typeface="Calibri" pitchFamily="34" charset="0"/>
              </a:rPr>
              <a:t>we make sense of the world, </a:t>
            </a:r>
            <a:r>
              <a:rPr lang="en-US" sz="2000" dirty="0" smtClean="0">
                <a:latin typeface="Calibri" pitchFamily="34" charset="0"/>
              </a:rPr>
              <a:t>how we organize and take in information and also how we take </a:t>
            </a:r>
            <a:r>
              <a:rPr lang="en-US" sz="2000" dirty="0">
                <a:latin typeface="Calibri" pitchFamily="34" charset="0"/>
              </a:rPr>
              <a:t>action</a:t>
            </a:r>
          </a:p>
          <a:p>
            <a:r>
              <a:rPr lang="en-US" sz="2000" dirty="0">
                <a:latin typeface="Calibri" pitchFamily="34" charset="0"/>
              </a:rPr>
              <a:t>A </a:t>
            </a:r>
            <a:r>
              <a:rPr lang="en-US" sz="2000" dirty="0" smtClean="0">
                <a:latin typeface="Calibri" pitchFamily="34" charset="0"/>
              </a:rPr>
              <a:t>type of </a:t>
            </a:r>
            <a:r>
              <a:rPr lang="en-US" sz="2000" dirty="0">
                <a:latin typeface="Calibri" pitchFamily="34" charset="0"/>
              </a:rPr>
              <a:t>“filter” on the </a:t>
            </a:r>
            <a:r>
              <a:rPr lang="en-US" sz="2000" dirty="0" smtClean="0">
                <a:latin typeface="Calibri" pitchFamily="34" charset="0"/>
              </a:rPr>
              <a:t>“data” </a:t>
            </a:r>
            <a:r>
              <a:rPr lang="en-US" sz="2000" dirty="0">
                <a:latin typeface="Calibri" pitchFamily="34" charset="0"/>
              </a:rPr>
              <a:t>we take </a:t>
            </a:r>
            <a:r>
              <a:rPr lang="en-US" sz="2000" dirty="0" smtClean="0">
                <a:latin typeface="Calibri" pitchFamily="34" charset="0"/>
              </a:rPr>
              <a:t>in</a:t>
            </a:r>
            <a:endParaRPr lang="en-US" sz="2000" dirty="0">
              <a:latin typeface="Calibri" pitchFamily="34" charset="0"/>
            </a:endParaRPr>
          </a:p>
          <a:p>
            <a:r>
              <a:rPr lang="en-US" sz="2000" dirty="0" smtClean="0">
                <a:latin typeface="Calibri" pitchFamily="34" charset="0"/>
              </a:rPr>
              <a:t>Einstein</a:t>
            </a:r>
            <a:r>
              <a:rPr lang="en-US" sz="2000" dirty="0">
                <a:latin typeface="Calibri" pitchFamily="34" charset="0"/>
              </a:rPr>
              <a:t>: our theories determine what we </a:t>
            </a:r>
            <a:r>
              <a:rPr lang="en-US" sz="2000" dirty="0" smtClean="0">
                <a:latin typeface="Calibri" pitchFamily="34" charset="0"/>
              </a:rPr>
              <a:t>measure</a:t>
            </a:r>
            <a:endParaRPr lang="en-US" sz="2000" dirty="0">
              <a:latin typeface="Calibri"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74" r="2020"/>
          <a:stretch/>
        </p:blipFill>
        <p:spPr bwMode="auto">
          <a:xfrm>
            <a:off x="2348079" y="71736"/>
            <a:ext cx="4447842"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0424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304800" y="2895600"/>
            <a:ext cx="8534400" cy="3886200"/>
          </a:xfrm>
        </p:spPr>
        <p:txBody>
          <a:bodyPr>
            <a:noAutofit/>
          </a:bodyPr>
          <a:lstStyle/>
          <a:p>
            <a:pPr marL="0" indent="0">
              <a:lnSpc>
                <a:spcPct val="80000"/>
              </a:lnSpc>
              <a:buNone/>
            </a:pPr>
            <a:r>
              <a:rPr lang="en-US" sz="2000" dirty="0">
                <a:latin typeface="Calibri" pitchFamily="34" charset="0"/>
              </a:rPr>
              <a:t>Often we are not consciously aware of our Mental Models or their effects on </a:t>
            </a:r>
            <a:r>
              <a:rPr lang="en-US" sz="2000" dirty="0" smtClean="0">
                <a:latin typeface="Calibri" pitchFamily="34" charset="0"/>
              </a:rPr>
              <a:t>behavior</a:t>
            </a:r>
          </a:p>
          <a:p>
            <a:pPr marL="0" indent="0">
              <a:lnSpc>
                <a:spcPct val="80000"/>
              </a:lnSpc>
              <a:buNone/>
            </a:pPr>
            <a:endParaRPr lang="en-US" sz="2000" dirty="0">
              <a:latin typeface="Calibri" pitchFamily="34" charset="0"/>
            </a:endParaRPr>
          </a:p>
          <a:p>
            <a:pPr marL="0" indent="0">
              <a:lnSpc>
                <a:spcPct val="80000"/>
              </a:lnSpc>
              <a:buNone/>
            </a:pPr>
            <a:r>
              <a:rPr lang="en-US" sz="2000" dirty="0">
                <a:latin typeface="Calibri" pitchFamily="34" charset="0"/>
              </a:rPr>
              <a:t>Mental Models usually operate at the tacit level – below the level of awareness</a:t>
            </a:r>
          </a:p>
          <a:p>
            <a:pPr marL="0" indent="0">
              <a:lnSpc>
                <a:spcPct val="80000"/>
              </a:lnSpc>
              <a:buNone/>
            </a:pPr>
            <a:r>
              <a:rPr lang="en-US" sz="2000" dirty="0">
                <a:latin typeface="Calibri" pitchFamily="34" charset="0"/>
              </a:rPr>
              <a:t>The issue is not whether our Mental Models are “right” or “wrong” – by definition all models are </a:t>
            </a:r>
            <a:r>
              <a:rPr lang="en-US" sz="2000" dirty="0" smtClean="0">
                <a:latin typeface="Calibri" pitchFamily="34" charset="0"/>
              </a:rPr>
              <a:t>simplifications</a:t>
            </a:r>
            <a:endParaRPr lang="en-US" sz="2000" dirty="0">
              <a:latin typeface="Calibri" pitchFamily="34" charset="0"/>
            </a:endParaRPr>
          </a:p>
          <a:p>
            <a:pPr>
              <a:lnSpc>
                <a:spcPct val="80000"/>
              </a:lnSpc>
            </a:pPr>
            <a:r>
              <a:rPr lang="en-US" sz="2000" dirty="0">
                <a:latin typeface="Calibri" pitchFamily="34" charset="0"/>
              </a:rPr>
              <a:t>All models are wrong, some are useful</a:t>
            </a:r>
          </a:p>
          <a:p>
            <a:pPr>
              <a:lnSpc>
                <a:spcPct val="80000"/>
              </a:lnSpc>
            </a:pPr>
            <a:r>
              <a:rPr lang="en-US" sz="2000" dirty="0">
                <a:latin typeface="Calibri" pitchFamily="34" charset="0"/>
              </a:rPr>
              <a:t>We need Mental Models to survive and operate in the world. To this extent, they are useful.</a:t>
            </a:r>
          </a:p>
          <a:p>
            <a:pPr>
              <a:lnSpc>
                <a:spcPct val="80000"/>
              </a:lnSpc>
            </a:pPr>
            <a:r>
              <a:rPr lang="en-US" sz="2000" dirty="0">
                <a:latin typeface="Calibri" pitchFamily="34" charset="0"/>
              </a:rPr>
              <a:t>However, our Mental Models can also limit us to familiar ways of thinking and acting</a:t>
            </a:r>
          </a:p>
          <a:p>
            <a:pPr marL="0" indent="0">
              <a:lnSpc>
                <a:spcPct val="80000"/>
              </a:lnSpc>
              <a:buNone/>
            </a:pPr>
            <a:endParaRPr lang="en-US" sz="2000" dirty="0" smtClean="0">
              <a:latin typeface="Calibri" pitchFamily="34" charset="0"/>
            </a:endParaRPr>
          </a:p>
          <a:p>
            <a:pPr marL="0" indent="0">
              <a:lnSpc>
                <a:spcPct val="80000"/>
              </a:lnSpc>
              <a:buNone/>
            </a:pPr>
            <a:r>
              <a:rPr lang="en-US" sz="2000" dirty="0" smtClean="0">
                <a:latin typeface="Calibri" pitchFamily="34" charset="0"/>
              </a:rPr>
              <a:t>The </a:t>
            </a:r>
            <a:r>
              <a:rPr lang="en-US" sz="2000" dirty="0">
                <a:latin typeface="Calibri" pitchFamily="34" charset="0"/>
              </a:rPr>
              <a:t>issue is whether our Mental Models remain below the level of awareness and thus remain unexamined and unchallenged</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74" r="2020"/>
          <a:stretch/>
        </p:blipFill>
        <p:spPr bwMode="auto">
          <a:xfrm>
            <a:off x="2348079" y="71736"/>
            <a:ext cx="4447842"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2952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304800" y="3124200"/>
            <a:ext cx="8534400" cy="3276600"/>
          </a:xfrm>
        </p:spPr>
        <p:txBody>
          <a:bodyPr>
            <a:noAutofit/>
          </a:bodyPr>
          <a:lstStyle/>
          <a:p>
            <a:pPr marL="0" indent="0">
              <a:lnSpc>
                <a:spcPct val="80000"/>
              </a:lnSpc>
              <a:buNone/>
            </a:pPr>
            <a:r>
              <a:rPr lang="en-US" sz="2000" b="1" dirty="0" smtClean="0">
                <a:latin typeface="Calibri" pitchFamily="34" charset="0"/>
              </a:rPr>
              <a:t>Why This </a:t>
            </a:r>
            <a:r>
              <a:rPr lang="en-US" sz="2000" b="1" dirty="0" smtClean="0">
                <a:latin typeface="Calibri" pitchFamily="34" charset="0"/>
              </a:rPr>
              <a:t>Matters</a:t>
            </a:r>
            <a:endParaRPr lang="en-US" sz="2000" b="1" dirty="0" smtClean="0">
              <a:latin typeface="Calibri" pitchFamily="34" charset="0"/>
            </a:endParaRPr>
          </a:p>
          <a:p>
            <a:pPr marL="0" indent="0">
              <a:lnSpc>
                <a:spcPct val="80000"/>
              </a:lnSpc>
              <a:buNone/>
            </a:pPr>
            <a:endParaRPr lang="en-US" sz="2000" dirty="0">
              <a:latin typeface="Calibri" pitchFamily="34" charset="0"/>
            </a:endParaRPr>
          </a:p>
          <a:p>
            <a:pPr marL="0" indent="0">
              <a:lnSpc>
                <a:spcPct val="80000"/>
              </a:lnSpc>
              <a:buNone/>
            </a:pPr>
            <a:r>
              <a:rPr lang="en-US" sz="2000" dirty="0" smtClean="0">
                <a:latin typeface="Calibri" pitchFamily="34" charset="0"/>
              </a:rPr>
              <a:t>Sometimes, The </a:t>
            </a:r>
            <a:r>
              <a:rPr lang="en-US" sz="2000" dirty="0">
                <a:latin typeface="Calibri" pitchFamily="34" charset="0"/>
              </a:rPr>
              <a:t>Best Ideas </a:t>
            </a:r>
            <a:r>
              <a:rPr lang="en-US" sz="2000" dirty="0" smtClean="0">
                <a:latin typeface="Calibri" pitchFamily="34" charset="0"/>
              </a:rPr>
              <a:t>Fail To Get Put Into Practice</a:t>
            </a:r>
          </a:p>
          <a:p>
            <a:pPr marL="0" indent="0">
              <a:lnSpc>
                <a:spcPct val="80000"/>
              </a:lnSpc>
              <a:buNone/>
            </a:pPr>
            <a:endParaRPr lang="en-US" sz="2000" dirty="0">
              <a:latin typeface="Calibri" pitchFamily="34" charset="0"/>
            </a:endParaRPr>
          </a:p>
          <a:p>
            <a:pPr>
              <a:lnSpc>
                <a:spcPct val="80000"/>
              </a:lnSpc>
            </a:pPr>
            <a:r>
              <a:rPr lang="en-US" sz="2000" dirty="0">
                <a:latin typeface="Calibri" pitchFamily="34" charset="0"/>
              </a:rPr>
              <a:t>New insights often fail to get put into practice because they conflict with our existing Mental Models</a:t>
            </a:r>
          </a:p>
          <a:p>
            <a:pPr>
              <a:lnSpc>
                <a:spcPct val="80000"/>
              </a:lnSpc>
            </a:pPr>
            <a:r>
              <a:rPr lang="en-US" sz="2000" dirty="0">
                <a:latin typeface="Calibri" pitchFamily="34" charset="0"/>
              </a:rPr>
              <a:t>The real leverage lies in learning how to manage and being intentional about managing our Mental Models</a:t>
            </a:r>
          </a:p>
          <a:p>
            <a:pPr>
              <a:lnSpc>
                <a:spcPct val="80000"/>
              </a:lnSpc>
            </a:pPr>
            <a:r>
              <a:rPr lang="en-US" sz="2000" dirty="0">
                <a:latin typeface="Calibri" pitchFamily="34" charset="0"/>
              </a:rPr>
              <a:t>Surfacing, testing, making EXPLICIT, that which is </a:t>
            </a:r>
            <a:r>
              <a:rPr lang="en-US" sz="2000" dirty="0" smtClean="0">
                <a:latin typeface="Calibri" pitchFamily="34" charset="0"/>
              </a:rPr>
              <a:t>currently TACIT</a:t>
            </a:r>
            <a:endParaRPr lang="en-US" sz="2000" dirty="0">
              <a:latin typeface="Calibri" pitchFamily="34" charset="0"/>
            </a:endParaRPr>
          </a:p>
          <a:p>
            <a:pPr marL="0" indent="0">
              <a:lnSpc>
                <a:spcPct val="80000"/>
              </a:lnSpc>
              <a:buNone/>
            </a:pPr>
            <a:endParaRPr lang="en-US" sz="2000" dirty="0">
              <a:latin typeface="Calibri"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74" r="2020"/>
          <a:stretch/>
        </p:blipFill>
        <p:spPr bwMode="auto">
          <a:xfrm>
            <a:off x="2348079" y="71736"/>
            <a:ext cx="4447842"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7367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a:spLocks noChangeAspect="1"/>
          </p:cNvSpPr>
          <p:nvPr/>
        </p:nvSpPr>
        <p:spPr>
          <a:xfrm>
            <a:off x="2396409" y="1701548"/>
            <a:ext cx="4056484" cy="38069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00" b="1" dirty="0">
              <a:solidFill>
                <a:schemeClr val="tx1"/>
              </a:solidFill>
            </a:endParaRPr>
          </a:p>
        </p:txBody>
      </p:sp>
      <p:cxnSp>
        <p:nvCxnSpPr>
          <p:cNvPr id="11" name="Straight Connector 10"/>
          <p:cNvCxnSpPr>
            <a:stCxn id="10" idx="7"/>
            <a:endCxn id="10" idx="3"/>
          </p:cNvCxnSpPr>
          <p:nvPr/>
        </p:nvCxnSpPr>
        <p:spPr>
          <a:xfrm flipH="1">
            <a:off x="2990467" y="2259069"/>
            <a:ext cx="2868367" cy="26919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1"/>
            <a:endCxn id="10" idx="5"/>
          </p:cNvCxnSpPr>
          <p:nvPr/>
        </p:nvCxnSpPr>
        <p:spPr>
          <a:xfrm>
            <a:off x="2990467" y="2259069"/>
            <a:ext cx="2868367" cy="26919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23"/>
          <p:cNvSpPr txBox="1"/>
          <p:nvPr/>
        </p:nvSpPr>
        <p:spPr>
          <a:xfrm>
            <a:off x="3866656" y="1974012"/>
            <a:ext cx="1140834"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SHARED</a:t>
            </a:r>
          </a:p>
          <a:p>
            <a:pPr algn="ctr"/>
            <a:r>
              <a:rPr lang="en-US" sz="1350" b="1" dirty="0"/>
              <a:t>TACIT</a:t>
            </a:r>
          </a:p>
          <a:p>
            <a:pPr algn="ctr"/>
            <a:r>
              <a:rPr lang="en-US" sz="1350" b="1" dirty="0"/>
              <a:t>KNOWLEDGE</a:t>
            </a:r>
          </a:p>
        </p:txBody>
      </p:sp>
      <p:sp>
        <p:nvSpPr>
          <p:cNvPr id="14" name="TextBox 24"/>
          <p:cNvSpPr txBox="1"/>
          <p:nvPr/>
        </p:nvSpPr>
        <p:spPr>
          <a:xfrm>
            <a:off x="2451439" y="3248887"/>
            <a:ext cx="1135712"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UNDERLYING</a:t>
            </a:r>
          </a:p>
          <a:p>
            <a:pPr algn="ctr"/>
            <a:r>
              <a:rPr lang="en-US" sz="1350" b="1" dirty="0"/>
              <a:t>SOCIAL</a:t>
            </a:r>
          </a:p>
          <a:p>
            <a:pPr algn="ctr"/>
            <a:r>
              <a:rPr lang="en-US" sz="1350" b="1" dirty="0"/>
              <a:t>NETWORK</a:t>
            </a:r>
          </a:p>
        </p:txBody>
      </p:sp>
      <p:sp>
        <p:nvSpPr>
          <p:cNvPr id="15" name="TextBox 25"/>
          <p:cNvSpPr txBox="1"/>
          <p:nvPr/>
        </p:nvSpPr>
        <p:spPr>
          <a:xfrm>
            <a:off x="5269966" y="3247888"/>
            <a:ext cx="1140834"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COLLECTIVE</a:t>
            </a:r>
          </a:p>
          <a:p>
            <a:pPr algn="ctr"/>
            <a:r>
              <a:rPr lang="en-US" sz="1350" b="1" dirty="0"/>
              <a:t>EXPLICIT</a:t>
            </a:r>
          </a:p>
          <a:p>
            <a:pPr algn="ctr"/>
            <a:r>
              <a:rPr lang="en-US" sz="1350" b="1" dirty="0"/>
              <a:t>KNOWLEDGE</a:t>
            </a:r>
          </a:p>
        </p:txBody>
      </p:sp>
      <p:sp>
        <p:nvSpPr>
          <p:cNvPr id="16" name="TextBox 26"/>
          <p:cNvSpPr txBox="1"/>
          <p:nvPr/>
        </p:nvSpPr>
        <p:spPr>
          <a:xfrm>
            <a:off x="3869329" y="4559396"/>
            <a:ext cx="1128258"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ACCEPTABLE</a:t>
            </a:r>
          </a:p>
          <a:p>
            <a:pPr algn="ctr"/>
            <a:r>
              <a:rPr lang="en-US" sz="1350" b="1" dirty="0"/>
              <a:t>BEHAVIOR</a:t>
            </a:r>
          </a:p>
          <a:p>
            <a:pPr algn="ctr"/>
            <a:r>
              <a:rPr lang="en-US" sz="1350" b="1" dirty="0"/>
              <a:t>PATTERNS</a:t>
            </a:r>
          </a:p>
        </p:txBody>
      </p:sp>
      <p:sp>
        <p:nvSpPr>
          <p:cNvPr id="4" name="TextBox 16"/>
          <p:cNvSpPr txBox="1"/>
          <p:nvPr/>
        </p:nvSpPr>
        <p:spPr>
          <a:xfrm>
            <a:off x="6662853" y="2690035"/>
            <a:ext cx="235031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Written policies</a:t>
            </a:r>
          </a:p>
          <a:p>
            <a:pPr marL="285750" indent="-285750">
              <a:buFont typeface="Arial" panose="020B0604020202020204" pitchFamily="34" charset="0"/>
              <a:buChar char="•"/>
            </a:pPr>
            <a:r>
              <a:rPr lang="en-US" sz="1600" dirty="0" smtClean="0"/>
              <a:t>Contracts</a:t>
            </a:r>
          </a:p>
          <a:p>
            <a:pPr marL="285750" indent="-285750">
              <a:buFont typeface="Arial" panose="020B0604020202020204" pitchFamily="34" charset="0"/>
              <a:buChar char="•"/>
            </a:pPr>
            <a:r>
              <a:rPr lang="en-US" sz="1600" dirty="0" smtClean="0"/>
              <a:t>Guidelines</a:t>
            </a:r>
          </a:p>
          <a:p>
            <a:pPr marL="285750" indent="-285750">
              <a:buFont typeface="Arial" panose="020B0604020202020204" pitchFamily="34" charset="0"/>
              <a:buChar char="•"/>
            </a:pPr>
            <a:r>
              <a:rPr lang="en-US" sz="1600" dirty="0" smtClean="0"/>
              <a:t>Process descriptions</a:t>
            </a:r>
          </a:p>
          <a:p>
            <a:pPr marL="285750" indent="-285750">
              <a:buFont typeface="Arial" panose="020B0604020202020204" pitchFamily="34" charset="0"/>
              <a:buChar char="•"/>
            </a:pPr>
            <a:r>
              <a:rPr lang="en-US" sz="1600" dirty="0" smtClean="0"/>
              <a:t>Tools</a:t>
            </a:r>
          </a:p>
          <a:p>
            <a:pPr marL="285750" indent="-285750">
              <a:buFont typeface="Arial" panose="020B0604020202020204" pitchFamily="34" charset="0"/>
              <a:buChar char="•"/>
            </a:pPr>
            <a:r>
              <a:rPr lang="en-US" sz="1600" dirty="0" smtClean="0"/>
              <a:t>Technologies</a:t>
            </a:r>
          </a:p>
          <a:p>
            <a:pPr marL="285750" indent="-285750">
              <a:buFont typeface="Arial" panose="020B0604020202020204" pitchFamily="34" charset="0"/>
              <a:buChar char="•"/>
            </a:pPr>
            <a:r>
              <a:rPr lang="en-US" sz="1600" dirty="0" smtClean="0"/>
              <a:t>Equipment</a:t>
            </a:r>
          </a:p>
          <a:p>
            <a:pPr marL="285750" indent="-285750">
              <a:buFont typeface="Arial" panose="020B0604020202020204" pitchFamily="34" charset="0"/>
              <a:buChar char="•"/>
            </a:pPr>
            <a:r>
              <a:rPr lang="en-US" sz="1600" dirty="0" smtClean="0"/>
              <a:t>Facilities</a:t>
            </a:r>
          </a:p>
          <a:p>
            <a:pPr marL="285750" indent="-285750">
              <a:buFont typeface="Arial" panose="020B0604020202020204" pitchFamily="34" charset="0"/>
              <a:buChar char="•"/>
            </a:pPr>
            <a:r>
              <a:rPr lang="en-US" sz="1600" dirty="0" smtClean="0"/>
              <a:t>Business Rules</a:t>
            </a:r>
            <a:endParaRPr lang="en-US" sz="1600" dirty="0"/>
          </a:p>
        </p:txBody>
      </p:sp>
      <p:sp>
        <p:nvSpPr>
          <p:cNvPr id="5" name="TextBox 18"/>
          <p:cNvSpPr txBox="1"/>
          <p:nvPr/>
        </p:nvSpPr>
        <p:spPr>
          <a:xfrm>
            <a:off x="3010027" y="5563615"/>
            <a:ext cx="3602449"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Practices which implement policy</a:t>
            </a:r>
          </a:p>
          <a:p>
            <a:pPr marL="285750" indent="-285750">
              <a:buFont typeface="Arial" panose="020B0604020202020204" pitchFamily="34" charset="0"/>
              <a:buChar char="•"/>
            </a:pPr>
            <a:r>
              <a:rPr lang="en-US" sz="1600" dirty="0" smtClean="0"/>
              <a:t>Social behaviors</a:t>
            </a:r>
          </a:p>
          <a:p>
            <a:pPr marL="285750" indent="-285750">
              <a:buFont typeface="Arial" panose="020B0604020202020204" pitchFamily="34" charset="0"/>
              <a:buChar char="•"/>
            </a:pPr>
            <a:r>
              <a:rPr lang="en-US" sz="1600" dirty="0" smtClean="0"/>
              <a:t>Trust, reliability, truth, conviction</a:t>
            </a:r>
          </a:p>
          <a:p>
            <a:pPr marL="285750" indent="-285750">
              <a:buFont typeface="Arial" panose="020B0604020202020204" pitchFamily="34" charset="0"/>
              <a:buChar char="•"/>
            </a:pPr>
            <a:r>
              <a:rPr lang="en-US" sz="1600" dirty="0" smtClean="0"/>
              <a:t>Patterns of Collaboration</a:t>
            </a:r>
          </a:p>
          <a:p>
            <a:pPr marL="285750" indent="-285750">
              <a:buFont typeface="Arial" panose="020B0604020202020204" pitchFamily="34" charset="0"/>
              <a:buChar char="•"/>
            </a:pPr>
            <a:r>
              <a:rPr lang="en-US" sz="1600" dirty="0" smtClean="0"/>
              <a:t>Social Norms</a:t>
            </a:r>
            <a:endParaRPr lang="en-US" sz="1600" dirty="0"/>
          </a:p>
        </p:txBody>
      </p:sp>
      <p:sp>
        <p:nvSpPr>
          <p:cNvPr id="6" name="TextBox 29"/>
          <p:cNvSpPr txBox="1"/>
          <p:nvPr/>
        </p:nvSpPr>
        <p:spPr>
          <a:xfrm>
            <a:off x="130828" y="2971272"/>
            <a:ext cx="2859639" cy="28007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How Do Policies, Practices Affect the Health of the Network?</a:t>
            </a:r>
          </a:p>
          <a:p>
            <a:pPr marL="285750" indent="-285750">
              <a:buFont typeface="Arial" panose="020B0604020202020204" pitchFamily="34" charset="0"/>
              <a:buChar char="•"/>
            </a:pPr>
            <a:r>
              <a:rPr lang="en-US" sz="1600" dirty="0" smtClean="0"/>
              <a:t>Growth </a:t>
            </a:r>
            <a:r>
              <a:rPr lang="en-US" sz="1600" dirty="0"/>
              <a:t>v. Decline</a:t>
            </a:r>
          </a:p>
          <a:p>
            <a:pPr marL="285750" indent="-285750">
              <a:buFont typeface="Arial" panose="020B0604020202020204" pitchFamily="34" charset="0"/>
              <a:buChar char="•"/>
            </a:pPr>
            <a:r>
              <a:rPr lang="en-US" sz="1600" dirty="0" smtClean="0"/>
              <a:t>Stable v. Unstable</a:t>
            </a:r>
          </a:p>
          <a:p>
            <a:pPr marL="285750" indent="-285750">
              <a:buFont typeface="Arial" panose="020B0604020202020204" pitchFamily="34" charset="0"/>
              <a:buChar char="•"/>
            </a:pPr>
            <a:r>
              <a:rPr lang="en-US" sz="1600" dirty="0" smtClean="0"/>
              <a:t>Bridges &amp; Long Links</a:t>
            </a:r>
          </a:p>
          <a:p>
            <a:pPr marL="285750" indent="-285750">
              <a:buFont typeface="Arial" panose="020B0604020202020204" pitchFamily="34" charset="0"/>
              <a:buChar char="•"/>
            </a:pPr>
            <a:r>
              <a:rPr lang="en-US" sz="1600" dirty="0" smtClean="0"/>
              <a:t>Connected v. Unconnected</a:t>
            </a:r>
          </a:p>
          <a:p>
            <a:pPr marL="285750" indent="-285750">
              <a:buFont typeface="Arial" panose="020B0604020202020204" pitchFamily="34" charset="0"/>
              <a:buChar char="•"/>
            </a:pPr>
            <a:r>
              <a:rPr lang="en-US" sz="1600" dirty="0" smtClean="0"/>
              <a:t>Inclusive v. Exclusive</a:t>
            </a:r>
          </a:p>
          <a:p>
            <a:pPr marL="285750" indent="-285750">
              <a:buFont typeface="Arial" panose="020B0604020202020204" pitchFamily="34" charset="0"/>
              <a:buChar char="•"/>
            </a:pPr>
            <a:r>
              <a:rPr lang="en-US" sz="1600" dirty="0" smtClean="0"/>
              <a:t>Dense v. Thin</a:t>
            </a:r>
          </a:p>
          <a:p>
            <a:r>
              <a:rPr lang="en-US" sz="1600" dirty="0" smtClean="0"/>
              <a:t>The Underlying Social Network as a form of Commons</a:t>
            </a:r>
          </a:p>
        </p:txBody>
      </p:sp>
      <p:grpSp>
        <p:nvGrpSpPr>
          <p:cNvPr id="7" name="Group 6"/>
          <p:cNvGrpSpPr/>
          <p:nvPr/>
        </p:nvGrpSpPr>
        <p:grpSpPr>
          <a:xfrm>
            <a:off x="3208436" y="609600"/>
            <a:ext cx="3575137" cy="1078520"/>
            <a:chOff x="5072638" y="347788"/>
            <a:chExt cx="3491416" cy="1060823"/>
          </a:xfrm>
        </p:grpSpPr>
        <p:sp>
          <p:nvSpPr>
            <p:cNvPr id="8" name="TextBox 19"/>
            <p:cNvSpPr txBox="1"/>
            <p:nvPr/>
          </p:nvSpPr>
          <p:spPr>
            <a:xfrm>
              <a:off x="5072638" y="349068"/>
              <a:ext cx="1772842" cy="10595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Mental Models</a:t>
              </a:r>
            </a:p>
            <a:p>
              <a:pPr marL="285750" indent="-285750">
                <a:buFont typeface="Arial" panose="020B0604020202020204" pitchFamily="34" charset="0"/>
                <a:buChar char="•"/>
              </a:pPr>
              <a:r>
                <a:rPr lang="en-US" sz="1600" dirty="0" smtClean="0"/>
                <a:t>Analogies</a:t>
              </a:r>
            </a:p>
            <a:p>
              <a:pPr marL="285750" indent="-285750">
                <a:buFont typeface="Arial" panose="020B0604020202020204" pitchFamily="34" charset="0"/>
                <a:buChar char="•"/>
              </a:pPr>
              <a:r>
                <a:rPr lang="en-US" sz="1600" dirty="0" smtClean="0"/>
                <a:t>Metaphors</a:t>
              </a:r>
            </a:p>
            <a:p>
              <a:pPr marL="285750" indent="-285750">
                <a:buFont typeface="Arial" panose="020B0604020202020204" pitchFamily="34" charset="0"/>
                <a:buChar char="•"/>
              </a:pPr>
              <a:r>
                <a:rPr lang="en-US" sz="1600" dirty="0" smtClean="0"/>
                <a:t>Paradigms</a:t>
              </a:r>
            </a:p>
          </p:txBody>
        </p:sp>
        <p:sp>
          <p:nvSpPr>
            <p:cNvPr id="9" name="TextBox 30"/>
            <p:cNvSpPr txBox="1"/>
            <p:nvPr/>
          </p:nvSpPr>
          <p:spPr>
            <a:xfrm>
              <a:off x="6719482" y="347788"/>
              <a:ext cx="1844572" cy="10595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Craft</a:t>
              </a:r>
            </a:p>
            <a:p>
              <a:pPr marL="285750" indent="-285750">
                <a:buFont typeface="Arial" panose="020B0604020202020204" pitchFamily="34" charset="0"/>
                <a:buChar char="•"/>
              </a:pPr>
              <a:r>
                <a:rPr lang="en-US" sz="1600" dirty="0" smtClean="0"/>
                <a:t>Skills</a:t>
              </a:r>
            </a:p>
            <a:p>
              <a:pPr marL="285750" indent="-285750">
                <a:buFont typeface="Arial" panose="020B0604020202020204" pitchFamily="34" charset="0"/>
                <a:buChar char="•"/>
              </a:pPr>
              <a:r>
                <a:rPr lang="en-US" sz="1600" dirty="0" smtClean="0"/>
                <a:t>Knowhow</a:t>
              </a:r>
            </a:p>
            <a:p>
              <a:pPr marL="285750" indent="-285750">
                <a:buFont typeface="Arial" panose="020B0604020202020204" pitchFamily="34" charset="0"/>
                <a:buChar char="•"/>
              </a:pPr>
              <a:r>
                <a:rPr lang="en-US" sz="1600" dirty="0" err="1"/>
                <a:t>U</a:t>
              </a:r>
              <a:r>
                <a:rPr lang="en-US" sz="1600" dirty="0" err="1" smtClean="0"/>
                <a:t>ndiscussables</a:t>
              </a:r>
              <a:endParaRPr lang="en-US" sz="1600" dirty="0" smtClean="0"/>
            </a:p>
          </p:txBody>
        </p:sp>
      </p:grpSp>
      <p:sp>
        <p:nvSpPr>
          <p:cNvPr id="18" name="Title 1"/>
          <p:cNvSpPr txBox="1">
            <a:spLocks/>
          </p:cNvSpPr>
          <p:nvPr/>
        </p:nvSpPr>
        <p:spPr>
          <a:xfrm>
            <a:off x="457200" y="53914"/>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 Working Definition of Culture</a:t>
            </a:r>
            <a:endParaRPr lang="en-US" sz="3200" dirty="0"/>
          </a:p>
        </p:txBody>
      </p:sp>
    </p:spTree>
    <p:extLst>
      <p:ext uri="{BB962C8B-B14F-4D97-AF65-F5344CB8AC3E}">
        <p14:creationId xmlns:p14="http://schemas.microsoft.com/office/powerpoint/2010/main" val="185640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normAutofit/>
          </a:bodyPr>
          <a:lstStyle/>
          <a:p>
            <a:r>
              <a:rPr lang="en-US" sz="3600" dirty="0" smtClean="0"/>
              <a:t>Practicing Design at the Intersection of Culture and Innovation</a:t>
            </a:r>
            <a:endParaRPr lang="en-US" sz="3600" dirty="0"/>
          </a:p>
        </p:txBody>
      </p:sp>
      <p:sp>
        <p:nvSpPr>
          <p:cNvPr id="3" name="Subtitle 2"/>
          <p:cNvSpPr>
            <a:spLocks noGrp="1"/>
          </p:cNvSpPr>
          <p:nvPr>
            <p:ph type="subTitle" idx="1"/>
          </p:nvPr>
        </p:nvSpPr>
        <p:spPr>
          <a:xfrm>
            <a:off x="1371600" y="4419600"/>
            <a:ext cx="6400800" cy="2517990"/>
          </a:xfrm>
          <a:ln w="3175" cmpd="dbl">
            <a:noFill/>
          </a:ln>
        </p:spPr>
        <p:txBody>
          <a:bodyPr>
            <a:normAutofit fontScale="40000" lnSpcReduction="20000"/>
          </a:bodyPr>
          <a:lstStyle/>
          <a:p>
            <a:endParaRPr lang="en-US" sz="5100" dirty="0" smtClean="0"/>
          </a:p>
          <a:p>
            <a:r>
              <a:rPr lang="en-US" sz="6000" dirty="0" smtClean="0"/>
              <a:t>Mad </a:t>
            </a:r>
            <a:r>
              <a:rPr lang="en-US" sz="6000" strike="sngStrike" dirty="0" smtClean="0"/>
              <a:t>Scientist</a:t>
            </a:r>
            <a:r>
              <a:rPr lang="en-US" sz="6000" dirty="0" smtClean="0"/>
              <a:t> </a:t>
            </a:r>
            <a:r>
              <a:rPr lang="en-US" sz="6000" dirty="0" err="1" smtClean="0"/>
              <a:t>Culturalist</a:t>
            </a:r>
            <a:r>
              <a:rPr lang="en-US" sz="6000" dirty="0" smtClean="0"/>
              <a:t> Conference 2016</a:t>
            </a:r>
          </a:p>
          <a:p>
            <a:r>
              <a:rPr lang="en-US" sz="6000" dirty="0" smtClean="0"/>
              <a:t>August 8</a:t>
            </a:r>
            <a:r>
              <a:rPr lang="en-US" sz="6000" baseline="30000" dirty="0" smtClean="0"/>
              <a:t>th</a:t>
            </a:r>
            <a:r>
              <a:rPr lang="en-US" sz="6000" dirty="0" smtClean="0"/>
              <a:t>, 2016</a:t>
            </a:r>
          </a:p>
          <a:p>
            <a:endParaRPr lang="en-US" sz="4000" dirty="0" smtClean="0"/>
          </a:p>
          <a:p>
            <a:r>
              <a:rPr lang="en-US" sz="4500" dirty="0" smtClean="0"/>
              <a:t>Garth Jensen</a:t>
            </a:r>
          </a:p>
          <a:p>
            <a:r>
              <a:rPr lang="en-US" sz="4500" dirty="0" smtClean="0"/>
              <a:t>Mad </a:t>
            </a:r>
            <a:r>
              <a:rPr lang="en-US" sz="4500" dirty="0" err="1" smtClean="0"/>
              <a:t>Culturalist</a:t>
            </a:r>
            <a:endParaRPr lang="en-US" sz="4500" dirty="0" smtClean="0"/>
          </a:p>
        </p:txBody>
      </p:sp>
      <p:cxnSp>
        <p:nvCxnSpPr>
          <p:cNvPr id="5" name="Straight Connector 4"/>
          <p:cNvCxnSpPr/>
          <p:nvPr/>
        </p:nvCxnSpPr>
        <p:spPr>
          <a:xfrm>
            <a:off x="2171700" y="5562600"/>
            <a:ext cx="4800600" cy="0"/>
          </a:xfrm>
          <a:prstGeom prst="line">
            <a:avLst/>
          </a:prstGeom>
          <a:ln w="3175"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clrChange>
              <a:clrFrom>
                <a:srgbClr val="B0B0B0"/>
              </a:clrFrom>
              <a:clrTo>
                <a:srgbClr val="B0B0B0">
                  <a:alpha val="0"/>
                </a:srgbClr>
              </a:clrTo>
            </a:clrChange>
            <a:biLevel thresh="5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376578" y="1673010"/>
            <a:ext cx="239084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1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p:cNvSpPr txBox="1">
            <a:spLocks/>
          </p:cNvSpPr>
          <p:nvPr/>
        </p:nvSpPr>
        <p:spPr>
          <a:xfrm>
            <a:off x="304800" y="76200"/>
            <a:ext cx="8229600" cy="6096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The Underlying Social Network</a:t>
            </a:r>
            <a:endParaRPr kumimoji="0" lang="en-US" sz="3200" b="0" i="0" u="none" strike="noStrike" kern="1200" cap="none" spc="0" normalizeH="0" baseline="0" noProof="0" dirty="0">
              <a:ln>
                <a:noFill/>
              </a:ln>
              <a:effectLst/>
              <a:uLnTx/>
              <a:uFillTx/>
              <a:latin typeface="+mj-lt"/>
              <a:ea typeface="+mj-ea"/>
              <a:cs typeface="+mj-cs"/>
            </a:endParaRPr>
          </a:p>
        </p:txBody>
      </p:sp>
      <p:grpSp>
        <p:nvGrpSpPr>
          <p:cNvPr id="2" name="Group 1"/>
          <p:cNvGrpSpPr/>
          <p:nvPr/>
        </p:nvGrpSpPr>
        <p:grpSpPr>
          <a:xfrm>
            <a:off x="331156" y="762000"/>
            <a:ext cx="8584244" cy="4191000"/>
            <a:chOff x="331156" y="1143000"/>
            <a:chExt cx="8584244" cy="4191000"/>
          </a:xfrm>
        </p:grpSpPr>
        <p:cxnSp>
          <p:nvCxnSpPr>
            <p:cNvPr id="19" name="Straight Connector 18"/>
            <p:cNvCxnSpPr>
              <a:endCxn id="107" idx="2"/>
            </p:cNvCxnSpPr>
            <p:nvPr/>
          </p:nvCxnSpPr>
          <p:spPr>
            <a:xfrm>
              <a:off x="5792780" y="3169877"/>
              <a:ext cx="365532" cy="59593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Group 282"/>
            <p:cNvGrpSpPr/>
            <p:nvPr/>
          </p:nvGrpSpPr>
          <p:grpSpPr>
            <a:xfrm>
              <a:off x="3803630" y="2585656"/>
              <a:ext cx="2547326" cy="2504037"/>
              <a:chOff x="4819866" y="1876282"/>
              <a:chExt cx="3670995" cy="3835730"/>
            </a:xfrm>
          </p:grpSpPr>
          <p:sp>
            <p:nvSpPr>
              <p:cNvPr id="83" name="Freeform 82"/>
              <p:cNvSpPr/>
              <p:nvPr/>
            </p:nvSpPr>
            <p:spPr>
              <a:xfrm>
                <a:off x="6163297" y="1876282"/>
                <a:ext cx="2327564" cy="3835730"/>
              </a:xfrm>
              <a:custGeom>
                <a:avLst/>
                <a:gdLst>
                  <a:gd name="connsiteX0" fmla="*/ 201881 w 2327564"/>
                  <a:gd name="connsiteY0" fmla="*/ 2125683 h 3835730"/>
                  <a:gd name="connsiteX1" fmla="*/ 83128 w 2327564"/>
                  <a:gd name="connsiteY1" fmla="*/ 902525 h 3835730"/>
                  <a:gd name="connsiteX2" fmla="*/ 391886 w 2327564"/>
                  <a:gd name="connsiteY2" fmla="*/ 249382 h 3835730"/>
                  <a:gd name="connsiteX3" fmla="*/ 926276 w 2327564"/>
                  <a:gd name="connsiteY3" fmla="*/ 0 h 3835730"/>
                  <a:gd name="connsiteX4" fmla="*/ 1460665 w 2327564"/>
                  <a:gd name="connsiteY4" fmla="*/ 213756 h 3835730"/>
                  <a:gd name="connsiteX5" fmla="*/ 2315689 w 2327564"/>
                  <a:gd name="connsiteY5" fmla="*/ 1757548 h 3835730"/>
                  <a:gd name="connsiteX6" fmla="*/ 2327564 w 2327564"/>
                  <a:gd name="connsiteY6" fmla="*/ 2719449 h 3835730"/>
                  <a:gd name="connsiteX7" fmla="*/ 1045029 w 2327564"/>
                  <a:gd name="connsiteY7" fmla="*/ 3835730 h 3835730"/>
                  <a:gd name="connsiteX8" fmla="*/ 249382 w 2327564"/>
                  <a:gd name="connsiteY8" fmla="*/ 3800104 h 3835730"/>
                  <a:gd name="connsiteX9" fmla="*/ 0 w 2327564"/>
                  <a:gd name="connsiteY9" fmla="*/ 2766951 h 3835730"/>
                  <a:gd name="connsiteX10" fmla="*/ 201881 w 2327564"/>
                  <a:gd name="connsiteY10" fmla="*/ 2125683 h 383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7564" h="3835730">
                    <a:moveTo>
                      <a:pt x="201881" y="2125683"/>
                    </a:moveTo>
                    <a:lnTo>
                      <a:pt x="83128" y="902525"/>
                    </a:lnTo>
                    <a:lnTo>
                      <a:pt x="391886" y="249382"/>
                    </a:lnTo>
                    <a:lnTo>
                      <a:pt x="926276" y="0"/>
                    </a:lnTo>
                    <a:lnTo>
                      <a:pt x="1460665" y="213756"/>
                    </a:lnTo>
                    <a:lnTo>
                      <a:pt x="2315689" y="1757548"/>
                    </a:lnTo>
                    <a:lnTo>
                      <a:pt x="2327564" y="2719449"/>
                    </a:lnTo>
                    <a:lnTo>
                      <a:pt x="1045029" y="3835730"/>
                    </a:lnTo>
                    <a:lnTo>
                      <a:pt x="249382" y="3800104"/>
                    </a:lnTo>
                    <a:lnTo>
                      <a:pt x="0" y="2766951"/>
                    </a:lnTo>
                    <a:lnTo>
                      <a:pt x="201881" y="2125683"/>
                    </a:lnTo>
                    <a:close/>
                  </a:path>
                </a:pathLst>
              </a:cu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8"/>
              <p:cNvGrpSpPr/>
              <p:nvPr/>
            </p:nvGrpSpPr>
            <p:grpSpPr>
              <a:xfrm>
                <a:off x="4819866" y="2328126"/>
                <a:ext cx="3649382" cy="3103156"/>
                <a:chOff x="4962366" y="1627501"/>
                <a:chExt cx="3649382" cy="3103156"/>
              </a:xfrm>
            </p:grpSpPr>
            <p:sp>
              <p:nvSpPr>
                <p:cNvPr id="85" name="Regular Pentagon 84"/>
                <p:cNvSpPr/>
                <p:nvPr/>
              </p:nvSpPr>
              <p:spPr>
                <a:xfrm>
                  <a:off x="6497647" y="3575728"/>
                  <a:ext cx="948520" cy="1091820"/>
                </a:xfrm>
                <a:prstGeom prst="pentagon">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123"/>
                <p:cNvGrpSpPr/>
                <p:nvPr/>
              </p:nvGrpSpPr>
              <p:grpSpPr>
                <a:xfrm>
                  <a:off x="6634933" y="1627501"/>
                  <a:ext cx="1214118" cy="1370454"/>
                  <a:chOff x="7145443" y="1627501"/>
                  <a:chExt cx="1214118" cy="1370454"/>
                </a:xfrm>
              </p:grpSpPr>
              <p:cxnSp>
                <p:nvCxnSpPr>
                  <p:cNvPr id="108" name="Straight Connector 107"/>
                  <p:cNvCxnSpPr>
                    <a:stCxn id="110" idx="5"/>
                    <a:endCxn id="110" idx="1"/>
                  </p:cNvCxnSpPr>
                  <p:nvPr/>
                </p:nvCxnSpPr>
                <p:spPr>
                  <a:xfrm>
                    <a:off x="7224551" y="2007699"/>
                    <a:ext cx="1066800" cy="59429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10" idx="4"/>
                    <a:endCxn id="110" idx="0"/>
                  </p:cNvCxnSpPr>
                  <p:nvPr/>
                </p:nvCxnSpPr>
                <p:spPr>
                  <a:xfrm flipV="1">
                    <a:off x="7224551" y="2007699"/>
                    <a:ext cx="1066800" cy="59429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Octagon 109"/>
                  <p:cNvSpPr/>
                  <p:nvPr/>
                </p:nvSpPr>
                <p:spPr>
                  <a:xfrm>
                    <a:off x="7224551" y="1695244"/>
                    <a:ext cx="1066800" cy="1219200"/>
                  </a:xfrm>
                  <a:prstGeom prst="octagon">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1" name="Straight Connector 110"/>
                  <p:cNvCxnSpPr>
                    <a:stCxn id="110" idx="6"/>
                    <a:endCxn id="110" idx="2"/>
                  </p:cNvCxnSpPr>
                  <p:nvPr/>
                </p:nvCxnSpPr>
                <p:spPr>
                  <a:xfrm>
                    <a:off x="7537006" y="1695244"/>
                    <a:ext cx="441890" cy="12192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10" idx="7"/>
                    <a:endCxn id="110" idx="3"/>
                  </p:cNvCxnSpPr>
                  <p:nvPr/>
                </p:nvCxnSpPr>
                <p:spPr>
                  <a:xfrm flipH="1">
                    <a:off x="7537006" y="1695244"/>
                    <a:ext cx="441890" cy="12192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Group 91"/>
                  <p:cNvGrpSpPr/>
                  <p:nvPr/>
                </p:nvGrpSpPr>
                <p:grpSpPr>
                  <a:xfrm>
                    <a:off x="7145443" y="1627501"/>
                    <a:ext cx="1214118" cy="1370454"/>
                    <a:chOff x="6780918" y="2057399"/>
                    <a:chExt cx="1214118" cy="1370454"/>
                  </a:xfrm>
                </p:grpSpPr>
                <p:sp>
                  <p:nvSpPr>
                    <p:cNvPr id="114" name="Flowchart: Connector 113"/>
                    <p:cNvSpPr>
                      <a:spLocks noChangeAspect="1"/>
                    </p:cNvSpPr>
                    <p:nvPr/>
                  </p:nvSpPr>
                  <p:spPr>
                    <a:xfrm>
                      <a:off x="7543799" y="2057399"/>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lowchart: Connector 83"/>
                    <p:cNvSpPr>
                      <a:spLocks noChangeAspect="1"/>
                    </p:cNvSpPr>
                    <p:nvPr/>
                  </p:nvSpPr>
                  <p:spPr>
                    <a:xfrm>
                      <a:off x="6788426" y="2371477"/>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Flowchart: Connector 115"/>
                    <p:cNvSpPr>
                      <a:spLocks noChangeAspect="1"/>
                    </p:cNvSpPr>
                    <p:nvPr/>
                  </p:nvSpPr>
                  <p:spPr>
                    <a:xfrm>
                      <a:off x="7101177" y="2064025"/>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lowchart: Connector 85"/>
                    <p:cNvSpPr>
                      <a:spLocks noChangeAspect="1"/>
                    </p:cNvSpPr>
                    <p:nvPr/>
                  </p:nvSpPr>
                  <p:spPr>
                    <a:xfrm>
                      <a:off x="7857876" y="2383403"/>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Flowchart: Connector 117"/>
                    <p:cNvSpPr>
                      <a:spLocks noChangeAspect="1"/>
                    </p:cNvSpPr>
                    <p:nvPr/>
                  </p:nvSpPr>
                  <p:spPr>
                    <a:xfrm>
                      <a:off x="7323568" y="2674928"/>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lowchart: Connector 118"/>
                    <p:cNvSpPr>
                      <a:spLocks noChangeAspect="1"/>
                    </p:cNvSpPr>
                    <p:nvPr/>
                  </p:nvSpPr>
                  <p:spPr>
                    <a:xfrm>
                      <a:off x="7856551" y="2962523"/>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lowchart: Connector 119"/>
                    <p:cNvSpPr>
                      <a:spLocks noChangeAspect="1"/>
                    </p:cNvSpPr>
                    <p:nvPr/>
                  </p:nvSpPr>
                  <p:spPr>
                    <a:xfrm>
                      <a:off x="7546441" y="3278360"/>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lowchart: Connector 120"/>
                    <p:cNvSpPr>
                      <a:spLocks noChangeAspect="1"/>
                    </p:cNvSpPr>
                    <p:nvPr/>
                  </p:nvSpPr>
                  <p:spPr>
                    <a:xfrm>
                      <a:off x="7098932" y="3290693"/>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Flowchart: Connector 121"/>
                    <p:cNvSpPr>
                      <a:spLocks noChangeAspect="1"/>
                    </p:cNvSpPr>
                    <p:nvPr/>
                  </p:nvSpPr>
                  <p:spPr>
                    <a:xfrm>
                      <a:off x="6780918" y="2975323"/>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87" name="Straight Connector 86"/>
                <p:cNvCxnSpPr>
                  <a:stCxn id="97" idx="1"/>
                  <a:endCxn id="74" idx="5"/>
                </p:cNvCxnSpPr>
                <p:nvPr/>
              </p:nvCxnSpPr>
              <p:spPr>
                <a:xfrm flipH="1" flipV="1">
                  <a:off x="4962366" y="2834067"/>
                  <a:ext cx="1961595" cy="70677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5" idx="1"/>
                  <a:endCxn id="85" idx="4"/>
                </p:cNvCxnSpPr>
                <p:nvPr/>
              </p:nvCxnSpPr>
              <p:spPr>
                <a:xfrm>
                  <a:off x="6497648" y="3992765"/>
                  <a:ext cx="767368" cy="67477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5" idx="0"/>
                  <a:endCxn id="85" idx="2"/>
                </p:cNvCxnSpPr>
                <p:nvPr/>
              </p:nvCxnSpPr>
              <p:spPr>
                <a:xfrm flipH="1">
                  <a:off x="6678798" y="3575728"/>
                  <a:ext cx="293109" cy="109181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5" idx="0"/>
                  <a:endCxn id="85" idx="4"/>
                </p:cNvCxnSpPr>
                <p:nvPr/>
              </p:nvCxnSpPr>
              <p:spPr>
                <a:xfrm>
                  <a:off x="6971907" y="3575728"/>
                  <a:ext cx="293109" cy="109181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5" idx="1"/>
                  <a:endCxn id="85" idx="5"/>
                </p:cNvCxnSpPr>
                <p:nvPr/>
              </p:nvCxnSpPr>
              <p:spPr>
                <a:xfrm>
                  <a:off x="6497648" y="3992765"/>
                  <a:ext cx="94851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5" idx="2"/>
                  <a:endCxn id="85" idx="5"/>
                </p:cNvCxnSpPr>
                <p:nvPr/>
              </p:nvCxnSpPr>
              <p:spPr>
                <a:xfrm flipV="1">
                  <a:off x="6678798" y="3992765"/>
                  <a:ext cx="767368" cy="67477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3" name="Flowchart: Connector 92"/>
                <p:cNvSpPr>
                  <a:spLocks noChangeAspect="1"/>
                </p:cNvSpPr>
                <p:nvPr/>
              </p:nvSpPr>
              <p:spPr>
                <a:xfrm>
                  <a:off x="7202735" y="4591517"/>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lowchart: Connector 93"/>
                <p:cNvSpPr>
                  <a:spLocks noChangeAspect="1"/>
                </p:cNvSpPr>
                <p:nvPr/>
              </p:nvSpPr>
              <p:spPr>
                <a:xfrm>
                  <a:off x="7378886" y="3930458"/>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lowchart: Connector 94"/>
                <p:cNvSpPr>
                  <a:spLocks noChangeAspect="1"/>
                </p:cNvSpPr>
                <p:nvPr/>
              </p:nvSpPr>
              <p:spPr>
                <a:xfrm>
                  <a:off x="6616887" y="4593497"/>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lowchart: Connector 95"/>
                <p:cNvSpPr>
                  <a:spLocks noChangeAspect="1"/>
                </p:cNvSpPr>
                <p:nvPr/>
              </p:nvSpPr>
              <p:spPr>
                <a:xfrm>
                  <a:off x="6442715" y="3926499"/>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lowchart: Connector 96"/>
                <p:cNvSpPr>
                  <a:spLocks noChangeAspect="1"/>
                </p:cNvSpPr>
                <p:nvPr/>
              </p:nvSpPr>
              <p:spPr>
                <a:xfrm>
                  <a:off x="6903874" y="3520759"/>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97"/>
                <p:cNvCxnSpPr>
                  <a:stCxn id="97" idx="0"/>
                  <a:endCxn id="121" idx="4"/>
                </p:cNvCxnSpPr>
                <p:nvPr/>
              </p:nvCxnSpPr>
              <p:spPr>
                <a:xfrm flipV="1">
                  <a:off x="6972454" y="2997955"/>
                  <a:ext cx="49073" cy="52280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7" idx="7"/>
                  <a:endCxn id="120" idx="4"/>
                </p:cNvCxnSpPr>
                <p:nvPr/>
              </p:nvCxnSpPr>
              <p:spPr>
                <a:xfrm flipV="1">
                  <a:off x="7020947" y="2985622"/>
                  <a:ext cx="448089" cy="55522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7" idx="6"/>
                  <a:endCxn id="103" idx="3"/>
                </p:cNvCxnSpPr>
                <p:nvPr/>
              </p:nvCxnSpPr>
              <p:spPr>
                <a:xfrm flipV="1">
                  <a:off x="7041034" y="3532373"/>
                  <a:ext cx="303636" cy="5696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Group 191"/>
                <p:cNvGrpSpPr/>
                <p:nvPr/>
              </p:nvGrpSpPr>
              <p:grpSpPr>
                <a:xfrm rot="2885064">
                  <a:off x="7471123" y="2793320"/>
                  <a:ext cx="1073331" cy="1207918"/>
                  <a:chOff x="5434775" y="1951819"/>
                  <a:chExt cx="1073331" cy="1207918"/>
                </a:xfrm>
              </p:grpSpPr>
              <p:sp>
                <p:nvSpPr>
                  <p:cNvPr id="102" name="Regular Pentagon 101"/>
                  <p:cNvSpPr/>
                  <p:nvPr/>
                </p:nvSpPr>
                <p:spPr>
                  <a:xfrm>
                    <a:off x="5489707" y="2006788"/>
                    <a:ext cx="948520" cy="1091820"/>
                  </a:xfrm>
                  <a:prstGeom prst="pentagon">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lowchart: Connector 102"/>
                  <p:cNvSpPr>
                    <a:spLocks noChangeAspect="1"/>
                  </p:cNvSpPr>
                  <p:nvPr/>
                </p:nvSpPr>
                <p:spPr>
                  <a:xfrm>
                    <a:off x="5608894" y="3022399"/>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lowchart: Connector 103"/>
                  <p:cNvSpPr>
                    <a:spLocks noChangeAspect="1"/>
                  </p:cNvSpPr>
                  <p:nvPr/>
                </p:nvSpPr>
                <p:spPr>
                  <a:xfrm>
                    <a:off x="6194795" y="3022577"/>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lowchart: Connector 104"/>
                  <p:cNvSpPr>
                    <a:spLocks noChangeAspect="1"/>
                  </p:cNvSpPr>
                  <p:nvPr/>
                </p:nvSpPr>
                <p:spPr>
                  <a:xfrm>
                    <a:off x="6370946" y="2361518"/>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lowchart: Connector 105"/>
                  <p:cNvSpPr>
                    <a:spLocks noChangeAspect="1"/>
                  </p:cNvSpPr>
                  <p:nvPr/>
                </p:nvSpPr>
                <p:spPr>
                  <a:xfrm>
                    <a:off x="5434775" y="2357559"/>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lowchart: Connector 106"/>
                  <p:cNvSpPr>
                    <a:spLocks noChangeAspect="1"/>
                  </p:cNvSpPr>
                  <p:nvPr/>
                </p:nvSpPr>
                <p:spPr>
                  <a:xfrm>
                    <a:off x="5895934" y="1951819"/>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26" name="Group 241"/>
            <p:cNvGrpSpPr/>
            <p:nvPr/>
          </p:nvGrpSpPr>
          <p:grpSpPr>
            <a:xfrm rot="20528488">
              <a:off x="3239520" y="2637323"/>
              <a:ext cx="1281813" cy="950485"/>
              <a:chOff x="4167563" y="1809751"/>
              <a:chExt cx="575953" cy="1455970"/>
            </a:xfrm>
          </p:grpSpPr>
          <p:grpSp>
            <p:nvGrpSpPr>
              <p:cNvPr id="27" name="Group 234"/>
              <p:cNvGrpSpPr/>
              <p:nvPr/>
            </p:nvGrpSpPr>
            <p:grpSpPr>
              <a:xfrm>
                <a:off x="4167563" y="1809751"/>
                <a:ext cx="575953" cy="1455970"/>
                <a:chOff x="3538847" y="2125683"/>
                <a:chExt cx="878776" cy="1140037"/>
              </a:xfrm>
            </p:grpSpPr>
            <p:cxnSp>
              <p:nvCxnSpPr>
                <p:cNvPr id="78" name="Straight Connector 77"/>
                <p:cNvCxnSpPr>
                  <a:stCxn id="79" idx="3"/>
                  <a:endCxn id="79" idx="0"/>
                </p:cNvCxnSpPr>
                <p:nvPr/>
              </p:nvCxnSpPr>
              <p:spPr>
                <a:xfrm flipV="1">
                  <a:off x="3782689" y="2351481"/>
                  <a:ext cx="547906" cy="91423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9" name="Heptagon 78"/>
                <p:cNvSpPr/>
                <p:nvPr/>
              </p:nvSpPr>
              <p:spPr>
                <a:xfrm>
                  <a:off x="3538847" y="2125683"/>
                  <a:ext cx="878774" cy="1140031"/>
                </a:xfrm>
                <a:prstGeom prst="heptagon">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0" name="Straight Connector 79"/>
                <p:cNvCxnSpPr>
                  <a:stCxn id="79" idx="3"/>
                  <a:endCxn id="79" idx="6"/>
                </p:cNvCxnSpPr>
                <p:nvPr/>
              </p:nvCxnSpPr>
              <p:spPr>
                <a:xfrm flipV="1">
                  <a:off x="3782689" y="2125683"/>
                  <a:ext cx="195545" cy="114003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9" idx="3"/>
                  <a:endCxn id="79" idx="5"/>
                </p:cNvCxnSpPr>
                <p:nvPr/>
              </p:nvCxnSpPr>
              <p:spPr>
                <a:xfrm flipH="1" flipV="1">
                  <a:off x="3625873" y="2351481"/>
                  <a:ext cx="156816" cy="91423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9" idx="3"/>
                  <a:endCxn id="79" idx="1"/>
                </p:cNvCxnSpPr>
                <p:nvPr/>
              </p:nvCxnSpPr>
              <p:spPr>
                <a:xfrm flipV="1">
                  <a:off x="3782689" y="2858845"/>
                  <a:ext cx="634934" cy="40687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a:stCxn id="79" idx="6"/>
                <a:endCxn id="79" idx="1"/>
              </p:cNvCxnSpPr>
              <p:nvPr/>
            </p:nvCxnSpPr>
            <p:spPr>
              <a:xfrm>
                <a:off x="4455539" y="1809751"/>
                <a:ext cx="287977" cy="93633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9" idx="6"/>
                <a:endCxn id="79" idx="2"/>
              </p:cNvCxnSpPr>
              <p:nvPr/>
            </p:nvCxnSpPr>
            <p:spPr>
              <a:xfrm>
                <a:off x="4455539" y="1809751"/>
                <a:ext cx="128161" cy="145597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5" name="Freeform 64"/>
            <p:cNvSpPr/>
            <p:nvPr/>
          </p:nvSpPr>
          <p:spPr>
            <a:xfrm>
              <a:off x="3210723" y="2519197"/>
              <a:ext cx="1470048" cy="1273664"/>
            </a:xfrm>
            <a:custGeom>
              <a:avLst/>
              <a:gdLst>
                <a:gd name="connsiteX0" fmla="*/ 683536 w 2118511"/>
                <a:gd name="connsiteY0" fmla="*/ 0 h 1951022"/>
                <a:gd name="connsiteX1" fmla="*/ 1620570 w 2118511"/>
                <a:gd name="connsiteY1" fmla="*/ 40741 h 1951022"/>
                <a:gd name="connsiteX2" fmla="*/ 2118511 w 2118511"/>
                <a:gd name="connsiteY2" fmla="*/ 819339 h 1951022"/>
                <a:gd name="connsiteX3" fmla="*/ 1647731 w 2118511"/>
                <a:gd name="connsiteY3" fmla="*/ 1692998 h 1951022"/>
                <a:gd name="connsiteX4" fmla="*/ 778598 w 2118511"/>
                <a:gd name="connsiteY4" fmla="*/ 1951022 h 1951022"/>
                <a:gd name="connsiteX5" fmla="*/ 13580 w 2118511"/>
                <a:gd name="connsiteY5" fmla="*/ 1516456 h 1951022"/>
                <a:gd name="connsiteX6" fmla="*/ 0 w 2118511"/>
                <a:gd name="connsiteY6" fmla="*/ 593002 h 1951022"/>
                <a:gd name="connsiteX7" fmla="*/ 683536 w 2118511"/>
                <a:gd name="connsiteY7" fmla="*/ 0 h 195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951022">
                  <a:moveTo>
                    <a:pt x="683536" y="0"/>
                  </a:moveTo>
                  <a:lnTo>
                    <a:pt x="1620570" y="40741"/>
                  </a:lnTo>
                  <a:lnTo>
                    <a:pt x="2118511" y="819339"/>
                  </a:lnTo>
                  <a:lnTo>
                    <a:pt x="1647731" y="1692998"/>
                  </a:lnTo>
                  <a:lnTo>
                    <a:pt x="778598" y="1951022"/>
                  </a:lnTo>
                  <a:lnTo>
                    <a:pt x="13580" y="1516456"/>
                  </a:lnTo>
                  <a:lnTo>
                    <a:pt x="0" y="593002"/>
                  </a:lnTo>
                  <a:lnTo>
                    <a:pt x="683536" y="0"/>
                  </a:lnTo>
                  <a:close/>
                </a:path>
              </a:pathLst>
            </a:cu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94"/>
            <p:cNvGrpSpPr/>
            <p:nvPr/>
          </p:nvGrpSpPr>
          <p:grpSpPr>
            <a:xfrm>
              <a:off x="3250728" y="2612602"/>
              <a:ext cx="1330956" cy="1080042"/>
              <a:chOff x="4023070" y="1917558"/>
              <a:chExt cx="1918063" cy="1654429"/>
            </a:xfrm>
          </p:grpSpPr>
          <p:sp>
            <p:nvSpPr>
              <p:cNvPr id="67" name="Flowchart: Connector 66"/>
              <p:cNvSpPr>
                <a:spLocks noChangeAspect="1"/>
              </p:cNvSpPr>
              <p:nvPr/>
            </p:nvSpPr>
            <p:spPr>
              <a:xfrm rot="20528488">
                <a:off x="4023070" y="2423101"/>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lowchart: Connector 67"/>
              <p:cNvSpPr>
                <a:spLocks noChangeAspect="1"/>
              </p:cNvSpPr>
              <p:nvPr/>
            </p:nvSpPr>
            <p:spPr>
              <a:xfrm rot="20528488">
                <a:off x="5426795" y="1974637"/>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lowchart: Connector 68"/>
              <p:cNvSpPr>
                <a:spLocks noChangeAspect="1"/>
              </p:cNvSpPr>
              <p:nvPr/>
            </p:nvSpPr>
            <p:spPr>
              <a:xfrm rot="20528488">
                <a:off x="5104261" y="2614155"/>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lowchart: Connector 69"/>
              <p:cNvSpPr>
                <a:spLocks noChangeAspect="1"/>
              </p:cNvSpPr>
              <p:nvPr/>
            </p:nvSpPr>
            <p:spPr>
              <a:xfrm rot="20528488">
                <a:off x="5803973" y="2529576"/>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lowchart: Connector 70"/>
              <p:cNvSpPr>
                <a:spLocks noChangeAspect="1"/>
              </p:cNvSpPr>
              <p:nvPr/>
            </p:nvSpPr>
            <p:spPr>
              <a:xfrm rot="20528488">
                <a:off x="4632100" y="1917558"/>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lowchart: Connector 71"/>
              <p:cNvSpPr>
                <a:spLocks noChangeAspect="1"/>
              </p:cNvSpPr>
              <p:nvPr/>
            </p:nvSpPr>
            <p:spPr>
              <a:xfrm rot="20528488">
                <a:off x="5470669" y="3168853"/>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lowchart: Connector 72"/>
              <p:cNvSpPr>
                <a:spLocks noChangeAspect="1"/>
              </p:cNvSpPr>
              <p:nvPr/>
            </p:nvSpPr>
            <p:spPr>
              <a:xfrm rot="20528488">
                <a:off x="4051774" y="3084696"/>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lowchart: Connector 73"/>
              <p:cNvSpPr>
                <a:spLocks noChangeAspect="1"/>
              </p:cNvSpPr>
              <p:nvPr/>
            </p:nvSpPr>
            <p:spPr>
              <a:xfrm rot="20528488">
                <a:off x="4690258" y="3434827"/>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3" name="Straight Connector 22"/>
            <p:cNvCxnSpPr>
              <a:stCxn id="29" idx="7"/>
              <a:endCxn id="74" idx="2"/>
            </p:cNvCxnSpPr>
            <p:nvPr/>
          </p:nvCxnSpPr>
          <p:spPr>
            <a:xfrm flipV="1">
              <a:off x="2672376" y="3661603"/>
              <a:ext cx="1043611" cy="50558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Group 277"/>
            <p:cNvGrpSpPr/>
            <p:nvPr/>
          </p:nvGrpSpPr>
          <p:grpSpPr>
            <a:xfrm>
              <a:off x="1926077" y="3328290"/>
              <a:ext cx="2248695" cy="2005710"/>
              <a:chOff x="2114093" y="3013862"/>
              <a:chExt cx="3240633" cy="3072384"/>
            </a:xfrm>
          </p:grpSpPr>
          <p:sp>
            <p:nvSpPr>
              <p:cNvPr id="25" name="Freeform 24"/>
              <p:cNvSpPr/>
              <p:nvPr/>
            </p:nvSpPr>
            <p:spPr>
              <a:xfrm>
                <a:off x="2114093" y="3013862"/>
                <a:ext cx="3240633" cy="3072384"/>
              </a:xfrm>
              <a:custGeom>
                <a:avLst/>
                <a:gdLst>
                  <a:gd name="connsiteX0" fmla="*/ 365760 w 3240633"/>
                  <a:gd name="connsiteY0" fmla="*/ 0 h 3072384"/>
                  <a:gd name="connsiteX1" fmla="*/ 1163117 w 3240633"/>
                  <a:gd name="connsiteY1" fmla="*/ 14631 h 3072384"/>
                  <a:gd name="connsiteX2" fmla="*/ 1770278 w 3240633"/>
                  <a:gd name="connsiteY2" fmla="*/ 1097280 h 3072384"/>
                  <a:gd name="connsiteX3" fmla="*/ 2633472 w 3240633"/>
                  <a:gd name="connsiteY3" fmla="*/ 1536192 h 3072384"/>
                  <a:gd name="connsiteX4" fmla="*/ 3240633 w 3240633"/>
                  <a:gd name="connsiteY4" fmla="*/ 2362810 h 3072384"/>
                  <a:gd name="connsiteX5" fmla="*/ 2706624 w 3240633"/>
                  <a:gd name="connsiteY5" fmla="*/ 3072384 h 3072384"/>
                  <a:gd name="connsiteX6" fmla="*/ 1909267 w 3240633"/>
                  <a:gd name="connsiteY6" fmla="*/ 2801722 h 3072384"/>
                  <a:gd name="connsiteX7" fmla="*/ 1411833 w 3240633"/>
                  <a:gd name="connsiteY7" fmla="*/ 2553005 h 3072384"/>
                  <a:gd name="connsiteX8" fmla="*/ 724205 w 3240633"/>
                  <a:gd name="connsiteY8" fmla="*/ 2114093 h 3072384"/>
                  <a:gd name="connsiteX9" fmla="*/ 0 w 3240633"/>
                  <a:gd name="connsiteY9" fmla="*/ 709575 h 3072384"/>
                  <a:gd name="connsiteX10" fmla="*/ 365760 w 3240633"/>
                  <a:gd name="connsiteY10" fmla="*/ 0 h 307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0633" h="3072384">
                    <a:moveTo>
                      <a:pt x="365760" y="0"/>
                    </a:moveTo>
                    <a:lnTo>
                      <a:pt x="1163117" y="14631"/>
                    </a:lnTo>
                    <a:lnTo>
                      <a:pt x="1770278" y="1097280"/>
                    </a:lnTo>
                    <a:lnTo>
                      <a:pt x="2633472" y="1536192"/>
                    </a:lnTo>
                    <a:lnTo>
                      <a:pt x="3240633" y="2362810"/>
                    </a:lnTo>
                    <a:lnTo>
                      <a:pt x="2706624" y="3072384"/>
                    </a:lnTo>
                    <a:lnTo>
                      <a:pt x="1909267" y="2801722"/>
                    </a:lnTo>
                    <a:lnTo>
                      <a:pt x="1411833" y="2553005"/>
                    </a:lnTo>
                    <a:lnTo>
                      <a:pt x="724205" y="2114093"/>
                    </a:lnTo>
                    <a:lnTo>
                      <a:pt x="0" y="709575"/>
                    </a:lnTo>
                    <a:lnTo>
                      <a:pt x="365760" y="0"/>
                    </a:lnTo>
                    <a:close/>
                  </a:path>
                </a:pathLst>
              </a:custGeom>
              <a:solidFill>
                <a:srgbClr val="92D05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274"/>
              <p:cNvGrpSpPr/>
              <p:nvPr/>
            </p:nvGrpSpPr>
            <p:grpSpPr>
              <a:xfrm>
                <a:off x="2263747" y="3172786"/>
                <a:ext cx="2963350" cy="2774735"/>
                <a:chOff x="2263747" y="3304456"/>
                <a:chExt cx="2963350" cy="2774735"/>
              </a:xfrm>
            </p:grpSpPr>
            <p:grpSp>
              <p:nvGrpSpPr>
                <p:cNvPr id="75" name="Group 259"/>
                <p:cNvGrpSpPr/>
                <p:nvPr/>
              </p:nvGrpSpPr>
              <p:grpSpPr>
                <a:xfrm>
                  <a:off x="2311139" y="3366226"/>
                  <a:ext cx="2774970" cy="2599132"/>
                  <a:chOff x="2311139" y="3366226"/>
                  <a:chExt cx="2774970" cy="2599132"/>
                </a:xfrm>
              </p:grpSpPr>
              <p:grpSp>
                <p:nvGrpSpPr>
                  <p:cNvPr id="84" name="Group 210"/>
                  <p:cNvGrpSpPr/>
                  <p:nvPr/>
                </p:nvGrpSpPr>
                <p:grpSpPr>
                  <a:xfrm>
                    <a:off x="2311139" y="3366226"/>
                    <a:ext cx="1115367" cy="1130440"/>
                    <a:chOff x="2311139" y="3366226"/>
                    <a:chExt cx="1115367" cy="1130440"/>
                  </a:xfrm>
                </p:grpSpPr>
                <p:cxnSp>
                  <p:nvCxnSpPr>
                    <p:cNvPr id="56" name="Straight Connector 55"/>
                    <p:cNvCxnSpPr>
                      <a:stCxn id="59" idx="3"/>
                      <a:endCxn id="59" idx="1"/>
                    </p:cNvCxnSpPr>
                    <p:nvPr/>
                  </p:nvCxnSpPr>
                  <p:spPr>
                    <a:xfrm>
                      <a:off x="2311139" y="3931446"/>
                      <a:ext cx="836525" cy="56522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9" idx="2"/>
                      <a:endCxn id="59" idx="5"/>
                    </p:cNvCxnSpPr>
                    <p:nvPr/>
                  </p:nvCxnSpPr>
                  <p:spPr>
                    <a:xfrm flipV="1">
                      <a:off x="2589981" y="3366226"/>
                      <a:ext cx="557683" cy="113044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9" idx="3"/>
                      <a:endCxn id="59" idx="5"/>
                    </p:cNvCxnSpPr>
                    <p:nvPr/>
                  </p:nvCxnSpPr>
                  <p:spPr>
                    <a:xfrm flipV="1">
                      <a:off x="2311139" y="3366226"/>
                      <a:ext cx="836525" cy="56522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Hexagon 58"/>
                    <p:cNvSpPr/>
                    <p:nvPr/>
                  </p:nvSpPr>
                  <p:spPr>
                    <a:xfrm>
                      <a:off x="2311139" y="3366226"/>
                      <a:ext cx="1115367" cy="1130440"/>
                    </a:xfrm>
                    <a:prstGeom prst="hexagon">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59" idx="2"/>
                      <a:endCxn id="59" idx="0"/>
                    </p:cNvCxnSpPr>
                    <p:nvPr/>
                  </p:nvCxnSpPr>
                  <p:spPr>
                    <a:xfrm flipV="1">
                      <a:off x="2589981" y="3931446"/>
                      <a:ext cx="836525" cy="56522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9" idx="4"/>
                      <a:endCxn id="59" idx="0"/>
                    </p:cNvCxnSpPr>
                    <p:nvPr/>
                  </p:nvCxnSpPr>
                  <p:spPr>
                    <a:xfrm>
                      <a:off x="2589981" y="3366226"/>
                      <a:ext cx="836525" cy="56522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9" idx="4"/>
                      <a:endCxn id="59" idx="2"/>
                    </p:cNvCxnSpPr>
                    <p:nvPr/>
                  </p:nvCxnSpPr>
                  <p:spPr>
                    <a:xfrm>
                      <a:off x="2589981" y="3366226"/>
                      <a:ext cx="0" cy="113044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9" idx="4"/>
                      <a:endCxn id="59" idx="1"/>
                    </p:cNvCxnSpPr>
                    <p:nvPr/>
                  </p:nvCxnSpPr>
                  <p:spPr>
                    <a:xfrm>
                      <a:off x="2589981" y="3366226"/>
                      <a:ext cx="557683" cy="113044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9" idx="1"/>
                      <a:endCxn id="59" idx="5"/>
                    </p:cNvCxnSpPr>
                    <p:nvPr/>
                  </p:nvCxnSpPr>
                  <p:spPr>
                    <a:xfrm flipV="1">
                      <a:off x="3147664" y="3366226"/>
                      <a:ext cx="0" cy="113044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a:stCxn id="46" idx="5"/>
                    <a:endCxn id="46" idx="1"/>
                  </p:cNvCxnSpPr>
                  <p:nvPr/>
                </p:nvCxnSpPr>
                <p:spPr>
                  <a:xfrm flipH="1">
                    <a:off x="4105894" y="4898058"/>
                    <a:ext cx="644060" cy="88589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6" name="Group 250"/>
                  <p:cNvGrpSpPr/>
                  <p:nvPr/>
                </p:nvGrpSpPr>
                <p:grpSpPr>
                  <a:xfrm rot="19209556">
                    <a:off x="2944166" y="4340887"/>
                    <a:ext cx="1095271" cy="1105319"/>
                    <a:chOff x="3436536" y="4752870"/>
                    <a:chExt cx="1095271" cy="1105319"/>
                  </a:xfrm>
                </p:grpSpPr>
                <p:sp>
                  <p:nvSpPr>
                    <p:cNvPr id="51" name="Regular Pentagon 50"/>
                    <p:cNvSpPr/>
                    <p:nvPr/>
                  </p:nvSpPr>
                  <p:spPr>
                    <a:xfrm>
                      <a:off x="3436536" y="4752870"/>
                      <a:ext cx="1095271" cy="1105319"/>
                    </a:xfrm>
                    <a:prstGeom prst="pentagon">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p:cNvCxnSpPr>
                      <a:stCxn id="51" idx="1"/>
                      <a:endCxn id="51" idx="4"/>
                    </p:cNvCxnSpPr>
                    <p:nvPr/>
                  </p:nvCxnSpPr>
                  <p:spPr>
                    <a:xfrm>
                      <a:off x="3436537" y="5175063"/>
                      <a:ext cx="886092" cy="68312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1" idx="5"/>
                      <a:endCxn id="51" idx="2"/>
                    </p:cNvCxnSpPr>
                    <p:nvPr/>
                  </p:nvCxnSpPr>
                  <p:spPr>
                    <a:xfrm flipH="1">
                      <a:off x="3645714" y="5175063"/>
                      <a:ext cx="886092" cy="68312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1" idx="4"/>
                      <a:endCxn id="51" idx="0"/>
                    </p:cNvCxnSpPr>
                    <p:nvPr/>
                  </p:nvCxnSpPr>
                  <p:spPr>
                    <a:xfrm flipH="1" flipV="1">
                      <a:off x="3984172" y="4752870"/>
                      <a:ext cx="338457" cy="110531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2"/>
                      <a:endCxn id="51" idx="0"/>
                    </p:cNvCxnSpPr>
                    <p:nvPr/>
                  </p:nvCxnSpPr>
                  <p:spPr>
                    <a:xfrm flipV="1">
                      <a:off x="3645714" y="4752870"/>
                      <a:ext cx="338458" cy="110531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1" name="Group 251"/>
                  <p:cNvGrpSpPr/>
                  <p:nvPr/>
                </p:nvGrpSpPr>
                <p:grpSpPr>
                  <a:xfrm rot="18361078">
                    <a:off x="3985814" y="4865063"/>
                    <a:ext cx="1095271" cy="1105319"/>
                    <a:chOff x="3436536" y="4752870"/>
                    <a:chExt cx="1095271" cy="1105319"/>
                  </a:xfrm>
                </p:grpSpPr>
                <p:sp>
                  <p:nvSpPr>
                    <p:cNvPr id="46" name="Regular Pentagon 45"/>
                    <p:cNvSpPr/>
                    <p:nvPr/>
                  </p:nvSpPr>
                  <p:spPr>
                    <a:xfrm>
                      <a:off x="3436536" y="4752870"/>
                      <a:ext cx="1095271" cy="1105319"/>
                    </a:xfrm>
                    <a:prstGeom prst="pentagon">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Connector 46"/>
                    <p:cNvCxnSpPr>
                      <a:stCxn id="46" idx="1"/>
                      <a:endCxn id="46" idx="4"/>
                    </p:cNvCxnSpPr>
                    <p:nvPr/>
                  </p:nvCxnSpPr>
                  <p:spPr>
                    <a:xfrm>
                      <a:off x="3436537" y="5175063"/>
                      <a:ext cx="886092" cy="68312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6" idx="5"/>
                      <a:endCxn id="46" idx="2"/>
                    </p:cNvCxnSpPr>
                    <p:nvPr/>
                  </p:nvCxnSpPr>
                  <p:spPr>
                    <a:xfrm flipH="1">
                      <a:off x="3645714" y="5175063"/>
                      <a:ext cx="886092" cy="68312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6" idx="4"/>
                      <a:endCxn id="46" idx="0"/>
                    </p:cNvCxnSpPr>
                    <p:nvPr/>
                  </p:nvCxnSpPr>
                  <p:spPr>
                    <a:xfrm flipH="1" flipV="1">
                      <a:off x="3984172" y="4752870"/>
                      <a:ext cx="338457" cy="110531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6" idx="2"/>
                      <a:endCxn id="46" idx="0"/>
                    </p:cNvCxnSpPr>
                    <p:nvPr/>
                  </p:nvCxnSpPr>
                  <p:spPr>
                    <a:xfrm flipV="1">
                      <a:off x="3645714" y="4752870"/>
                      <a:ext cx="338458" cy="110531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28" name="Flowchart: Connector 27"/>
                <p:cNvSpPr>
                  <a:spLocks noChangeAspect="1"/>
                </p:cNvSpPr>
                <p:nvPr/>
              </p:nvSpPr>
              <p:spPr>
                <a:xfrm>
                  <a:off x="2521770" y="4402941"/>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Connector 28"/>
                <p:cNvSpPr>
                  <a:spLocks noChangeAspect="1"/>
                </p:cNvSpPr>
                <p:nvPr/>
              </p:nvSpPr>
              <p:spPr>
                <a:xfrm>
                  <a:off x="3072524" y="4410487"/>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Connector 29"/>
                <p:cNvSpPr>
                  <a:spLocks noChangeAspect="1"/>
                </p:cNvSpPr>
                <p:nvPr/>
              </p:nvSpPr>
              <p:spPr>
                <a:xfrm>
                  <a:off x="3754551" y="4377291"/>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Connector 30"/>
                <p:cNvSpPr>
                  <a:spLocks noChangeAspect="1"/>
                </p:cNvSpPr>
                <p:nvPr/>
              </p:nvSpPr>
              <p:spPr>
                <a:xfrm>
                  <a:off x="2933703" y="5068373"/>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lowchart: Connector 31"/>
                <p:cNvSpPr>
                  <a:spLocks noChangeAspect="1"/>
                </p:cNvSpPr>
                <p:nvPr/>
              </p:nvSpPr>
              <p:spPr>
                <a:xfrm>
                  <a:off x="3516143" y="5460689"/>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lowchart: Connector 32"/>
                <p:cNvSpPr>
                  <a:spLocks noChangeAspect="1"/>
                </p:cNvSpPr>
                <p:nvPr/>
              </p:nvSpPr>
              <p:spPr>
                <a:xfrm>
                  <a:off x="4026154" y="5038194"/>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lowchart: Connector 33"/>
                <p:cNvSpPr>
                  <a:spLocks noChangeAspect="1"/>
                </p:cNvSpPr>
                <p:nvPr/>
              </p:nvSpPr>
              <p:spPr>
                <a:xfrm>
                  <a:off x="4047279" y="5702115"/>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lowchart: Connector 34"/>
                <p:cNvSpPr>
                  <a:spLocks noChangeAspect="1"/>
                </p:cNvSpPr>
                <p:nvPr/>
              </p:nvSpPr>
              <p:spPr>
                <a:xfrm>
                  <a:off x="4674987" y="4845054"/>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lowchart: Connector 35"/>
                <p:cNvSpPr>
                  <a:spLocks noChangeAspect="1"/>
                </p:cNvSpPr>
                <p:nvPr/>
              </p:nvSpPr>
              <p:spPr>
                <a:xfrm>
                  <a:off x="5089937" y="5404859"/>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lowchart: Connector 36"/>
                <p:cNvSpPr>
                  <a:spLocks noChangeAspect="1"/>
                </p:cNvSpPr>
                <p:nvPr/>
              </p:nvSpPr>
              <p:spPr>
                <a:xfrm>
                  <a:off x="4708183" y="5942031"/>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lowchart: Connector 37"/>
                <p:cNvSpPr>
                  <a:spLocks noChangeAspect="1"/>
                </p:cNvSpPr>
                <p:nvPr/>
              </p:nvSpPr>
              <p:spPr>
                <a:xfrm>
                  <a:off x="2263747" y="3850682"/>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lowchart: Connector 38"/>
                <p:cNvSpPr>
                  <a:spLocks noChangeAspect="1"/>
                </p:cNvSpPr>
                <p:nvPr/>
              </p:nvSpPr>
              <p:spPr>
                <a:xfrm>
                  <a:off x="2524788" y="3310491"/>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lowchart: Connector 39"/>
                <p:cNvSpPr>
                  <a:spLocks noChangeAspect="1"/>
                </p:cNvSpPr>
                <p:nvPr/>
              </p:nvSpPr>
              <p:spPr>
                <a:xfrm>
                  <a:off x="3080068" y="3304456"/>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lowchart: Connector 40"/>
                <p:cNvSpPr>
                  <a:spLocks noChangeAspect="1"/>
                </p:cNvSpPr>
                <p:nvPr/>
              </p:nvSpPr>
              <p:spPr>
                <a:xfrm>
                  <a:off x="3345636" y="3859734"/>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3" name="Group 309"/>
            <p:cNvGrpSpPr/>
            <p:nvPr/>
          </p:nvGrpSpPr>
          <p:grpSpPr>
            <a:xfrm>
              <a:off x="2122319" y="2342752"/>
              <a:ext cx="1022263" cy="920279"/>
              <a:chOff x="1714500" y="1149350"/>
              <a:chExt cx="1473200" cy="1409700"/>
            </a:xfrm>
          </p:grpSpPr>
          <p:sp>
            <p:nvSpPr>
              <p:cNvPr id="5" name="Freeform 4"/>
              <p:cNvSpPr/>
              <p:nvPr/>
            </p:nvSpPr>
            <p:spPr>
              <a:xfrm>
                <a:off x="1714500" y="1149350"/>
                <a:ext cx="1473200" cy="1409700"/>
              </a:xfrm>
              <a:custGeom>
                <a:avLst/>
                <a:gdLst>
                  <a:gd name="connsiteX0" fmla="*/ 400050 w 1473200"/>
                  <a:gd name="connsiteY0" fmla="*/ 0 h 1409700"/>
                  <a:gd name="connsiteX1" fmla="*/ 1073150 w 1473200"/>
                  <a:gd name="connsiteY1" fmla="*/ 25400 h 1409700"/>
                  <a:gd name="connsiteX2" fmla="*/ 1473200 w 1473200"/>
                  <a:gd name="connsiteY2" fmla="*/ 527050 h 1409700"/>
                  <a:gd name="connsiteX3" fmla="*/ 1339850 w 1473200"/>
                  <a:gd name="connsiteY3" fmla="*/ 1187450 h 1409700"/>
                  <a:gd name="connsiteX4" fmla="*/ 768350 w 1473200"/>
                  <a:gd name="connsiteY4" fmla="*/ 1409700 h 1409700"/>
                  <a:gd name="connsiteX5" fmla="*/ 152400 w 1473200"/>
                  <a:gd name="connsiteY5" fmla="*/ 1085850 h 1409700"/>
                  <a:gd name="connsiteX6" fmla="*/ 0 w 1473200"/>
                  <a:gd name="connsiteY6" fmla="*/ 482600 h 1409700"/>
                  <a:gd name="connsiteX7" fmla="*/ 400050 w 1473200"/>
                  <a:gd name="connsiteY7"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200" h="1409700">
                    <a:moveTo>
                      <a:pt x="400050" y="0"/>
                    </a:moveTo>
                    <a:lnTo>
                      <a:pt x="1073150" y="25400"/>
                    </a:lnTo>
                    <a:lnTo>
                      <a:pt x="1473200" y="527050"/>
                    </a:lnTo>
                    <a:lnTo>
                      <a:pt x="1339850" y="1187450"/>
                    </a:lnTo>
                    <a:lnTo>
                      <a:pt x="768350" y="1409700"/>
                    </a:lnTo>
                    <a:lnTo>
                      <a:pt x="152400" y="1085850"/>
                    </a:lnTo>
                    <a:lnTo>
                      <a:pt x="0" y="482600"/>
                    </a:lnTo>
                    <a:lnTo>
                      <a:pt x="400050" y="0"/>
                    </a:lnTo>
                    <a:close/>
                  </a:path>
                </a:pathLst>
              </a:custGeom>
              <a:solidFill>
                <a:srgbClr val="7030A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5" name="Group 307"/>
              <p:cNvGrpSpPr/>
              <p:nvPr/>
            </p:nvGrpSpPr>
            <p:grpSpPr>
              <a:xfrm>
                <a:off x="1788224" y="1237598"/>
                <a:ext cx="1305560" cy="1210311"/>
                <a:chOff x="1788224" y="1237598"/>
                <a:chExt cx="1305560" cy="1210311"/>
              </a:xfrm>
            </p:grpSpPr>
            <p:sp>
              <p:nvSpPr>
                <p:cNvPr id="7" name="Heptagon 6"/>
                <p:cNvSpPr/>
                <p:nvPr/>
              </p:nvSpPr>
              <p:spPr>
                <a:xfrm rot="1499693">
                  <a:off x="1854678" y="1259096"/>
                  <a:ext cx="1216325" cy="1052423"/>
                </a:xfrm>
                <a:prstGeom prst="heptagon">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flipH="1" flipV="1">
                  <a:off x="2155075" y="1303927"/>
                  <a:ext cx="795336" cy="88755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1847995" y="1677538"/>
                  <a:ext cx="1102416" cy="51394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685185" y="1321078"/>
                  <a:ext cx="265226" cy="87040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995186" y="1321078"/>
                  <a:ext cx="689999" cy="83950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Flowchart: Connector 11"/>
                <p:cNvSpPr>
                  <a:spLocks noChangeAspect="1"/>
                </p:cNvSpPr>
                <p:nvPr/>
              </p:nvSpPr>
              <p:spPr>
                <a:xfrm rot="20528488">
                  <a:off x="2404174" y="2310749"/>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Connector 12"/>
                <p:cNvSpPr>
                  <a:spLocks noChangeAspect="1"/>
                </p:cNvSpPr>
                <p:nvPr/>
              </p:nvSpPr>
              <p:spPr>
                <a:xfrm rot="20528488">
                  <a:off x="1940624" y="2082148"/>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Connector 13"/>
                <p:cNvSpPr>
                  <a:spLocks noChangeAspect="1"/>
                </p:cNvSpPr>
                <p:nvPr/>
              </p:nvSpPr>
              <p:spPr>
                <a:xfrm rot="20528488">
                  <a:off x="1788224" y="1612249"/>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p:cNvSpPr>
                  <a:spLocks noChangeAspect="1"/>
                </p:cNvSpPr>
                <p:nvPr/>
              </p:nvSpPr>
              <p:spPr>
                <a:xfrm rot="20528488">
                  <a:off x="2099374" y="1237598"/>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Connector 15"/>
                <p:cNvSpPr>
                  <a:spLocks noChangeAspect="1"/>
                </p:cNvSpPr>
                <p:nvPr/>
              </p:nvSpPr>
              <p:spPr>
                <a:xfrm rot="20528488">
                  <a:off x="2620074" y="1256648"/>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Connector 16"/>
                <p:cNvSpPr>
                  <a:spLocks noChangeAspect="1"/>
                </p:cNvSpPr>
                <p:nvPr/>
              </p:nvSpPr>
              <p:spPr>
                <a:xfrm rot="20528488">
                  <a:off x="2956624" y="1637648"/>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Connector 17"/>
                <p:cNvSpPr>
                  <a:spLocks noChangeAspect="1"/>
                </p:cNvSpPr>
                <p:nvPr/>
              </p:nvSpPr>
              <p:spPr>
                <a:xfrm rot="20528488">
                  <a:off x="2874793" y="2109585"/>
                  <a:ext cx="137160" cy="137160"/>
                </a:xfrm>
                <a:prstGeom prst="flowChartConnector">
                  <a:avLst/>
                </a:prstGeom>
                <a:gradFill flip="none" rotWithShape="1">
                  <a:gsLst>
                    <a:gs pos="0">
                      <a:schemeClr val="tx2">
                        <a:lumMod val="60000"/>
                        <a:lumOff val="40000"/>
                      </a:schemeClr>
                    </a:gs>
                    <a:gs pos="45000">
                      <a:schemeClr val="tx2">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27" name="Group 126"/>
            <p:cNvGrpSpPr/>
            <p:nvPr/>
          </p:nvGrpSpPr>
          <p:grpSpPr>
            <a:xfrm>
              <a:off x="331156" y="2512713"/>
              <a:ext cx="1269016" cy="1193875"/>
              <a:chOff x="304800" y="1752600"/>
              <a:chExt cx="1828800" cy="1828800"/>
            </a:xfrm>
          </p:grpSpPr>
          <p:sp>
            <p:nvSpPr>
              <p:cNvPr id="123" name="Freeform 122"/>
              <p:cNvSpPr>
                <a:spLocks noChangeAspect="1"/>
              </p:cNvSpPr>
              <p:nvPr/>
            </p:nvSpPr>
            <p:spPr bwMode="auto">
              <a:xfrm flipH="1">
                <a:off x="609600" y="2017575"/>
                <a:ext cx="1177749" cy="1259025"/>
              </a:xfrm>
              <a:custGeom>
                <a:avLst/>
                <a:gdLst>
                  <a:gd name="T0" fmla="*/ 7681 w 1909"/>
                  <a:gd name="T1" fmla="*/ 3904 h 2180"/>
                  <a:gd name="T2" fmla="*/ 7876 w 1909"/>
                  <a:gd name="T3" fmla="*/ 3715 h 2180"/>
                  <a:gd name="T4" fmla="*/ 8131 w 1909"/>
                  <a:gd name="T5" fmla="*/ 3423 h 2180"/>
                  <a:gd name="T6" fmla="*/ 8380 w 1909"/>
                  <a:gd name="T7" fmla="*/ 3054 h 2180"/>
                  <a:gd name="T8" fmla="*/ 8553 w 1909"/>
                  <a:gd name="T9" fmla="*/ 2619 h 2180"/>
                  <a:gd name="T10" fmla="*/ 8587 w 1909"/>
                  <a:gd name="T11" fmla="*/ 2131 h 2180"/>
                  <a:gd name="T12" fmla="*/ 8400 w 1909"/>
                  <a:gd name="T13" fmla="*/ 1607 h 2180"/>
                  <a:gd name="T14" fmla="*/ 7945 w 1909"/>
                  <a:gd name="T15" fmla="*/ 1068 h 2180"/>
                  <a:gd name="T16" fmla="*/ 7465 w 1909"/>
                  <a:gd name="T17" fmla="*/ 719 h 2180"/>
                  <a:gd name="T18" fmla="*/ 7208 w 1909"/>
                  <a:gd name="T19" fmla="*/ 576 h 2180"/>
                  <a:gd name="T20" fmla="*/ 6928 w 1909"/>
                  <a:gd name="T21" fmla="*/ 452 h 2180"/>
                  <a:gd name="T22" fmla="*/ 6633 w 1909"/>
                  <a:gd name="T23" fmla="*/ 342 h 2180"/>
                  <a:gd name="T24" fmla="*/ 6315 w 1909"/>
                  <a:gd name="T25" fmla="*/ 253 h 2180"/>
                  <a:gd name="T26" fmla="*/ 5990 w 1909"/>
                  <a:gd name="T27" fmla="*/ 176 h 2180"/>
                  <a:gd name="T28" fmla="*/ 5658 w 1909"/>
                  <a:gd name="T29" fmla="*/ 111 h 2180"/>
                  <a:gd name="T30" fmla="*/ 5313 w 1909"/>
                  <a:gd name="T31" fmla="*/ 66 h 2180"/>
                  <a:gd name="T32" fmla="*/ 4963 w 1909"/>
                  <a:gd name="T33" fmla="*/ 29 h 2180"/>
                  <a:gd name="T34" fmla="*/ 4616 w 1909"/>
                  <a:gd name="T35" fmla="*/ 2 h 2180"/>
                  <a:gd name="T36" fmla="*/ 4277 w 1909"/>
                  <a:gd name="T37" fmla="*/ 0 h 2180"/>
                  <a:gd name="T38" fmla="*/ 3941 w 1909"/>
                  <a:gd name="T39" fmla="*/ 1 h 2180"/>
                  <a:gd name="T40" fmla="*/ 3605 w 1909"/>
                  <a:gd name="T41" fmla="*/ 18 h 2180"/>
                  <a:gd name="T42" fmla="*/ 3289 w 1909"/>
                  <a:gd name="T43" fmla="*/ 45 h 2180"/>
                  <a:gd name="T44" fmla="*/ 2987 w 1909"/>
                  <a:gd name="T45" fmla="*/ 85 h 2180"/>
                  <a:gd name="T46" fmla="*/ 2701 w 1909"/>
                  <a:gd name="T47" fmla="*/ 130 h 2180"/>
                  <a:gd name="T48" fmla="*/ 2417 w 1909"/>
                  <a:gd name="T49" fmla="*/ 202 h 2180"/>
                  <a:gd name="T50" fmla="*/ 2125 w 1909"/>
                  <a:gd name="T51" fmla="*/ 298 h 2180"/>
                  <a:gd name="T52" fmla="*/ 1845 w 1909"/>
                  <a:gd name="T53" fmla="*/ 414 h 2180"/>
                  <a:gd name="T54" fmla="*/ 1604 w 1909"/>
                  <a:gd name="T55" fmla="*/ 541 h 2180"/>
                  <a:gd name="T56" fmla="*/ 1394 w 1909"/>
                  <a:gd name="T57" fmla="*/ 664 h 2180"/>
                  <a:gd name="T58" fmla="*/ 1224 w 1909"/>
                  <a:gd name="T59" fmla="*/ 769 h 2180"/>
                  <a:gd name="T60" fmla="*/ 1106 w 1909"/>
                  <a:gd name="T61" fmla="*/ 854 h 2180"/>
                  <a:gd name="T62" fmla="*/ 1044 w 1909"/>
                  <a:gd name="T63" fmla="*/ 900 h 2180"/>
                  <a:gd name="T64" fmla="*/ 833 w 1909"/>
                  <a:gd name="T65" fmla="*/ 1149 h 2180"/>
                  <a:gd name="T66" fmla="*/ 681 w 1909"/>
                  <a:gd name="T67" fmla="*/ 1617 h 2180"/>
                  <a:gd name="T68" fmla="*/ 705 w 1909"/>
                  <a:gd name="T69" fmla="*/ 1990 h 2180"/>
                  <a:gd name="T70" fmla="*/ 789 w 1909"/>
                  <a:gd name="T71" fmla="*/ 2211 h 2180"/>
                  <a:gd name="T72" fmla="*/ 0 w 1909"/>
                  <a:gd name="T73" fmla="*/ 3480 h 2180"/>
                  <a:gd name="T74" fmla="*/ 566 w 1909"/>
                  <a:gd name="T75" fmla="*/ 3826 h 2180"/>
                  <a:gd name="T76" fmla="*/ 571 w 1909"/>
                  <a:gd name="T77" fmla="*/ 4599 h 2180"/>
                  <a:gd name="T78" fmla="*/ 646 w 1909"/>
                  <a:gd name="T79" fmla="*/ 5075 h 2180"/>
                  <a:gd name="T80" fmla="*/ 828 w 1909"/>
                  <a:gd name="T81" fmla="*/ 5180 h 2180"/>
                  <a:gd name="T82" fmla="*/ 1106 w 1909"/>
                  <a:gd name="T83" fmla="*/ 5243 h 2180"/>
                  <a:gd name="T84" fmla="*/ 1456 w 1909"/>
                  <a:gd name="T85" fmla="*/ 5269 h 2180"/>
                  <a:gd name="T86" fmla="*/ 1821 w 1909"/>
                  <a:gd name="T87" fmla="*/ 5264 h 2180"/>
                  <a:gd name="T88" fmla="*/ 2163 w 1909"/>
                  <a:gd name="T89" fmla="*/ 5243 h 2180"/>
                  <a:gd name="T90" fmla="*/ 2433 w 1909"/>
                  <a:gd name="T91" fmla="*/ 5220 h 2180"/>
                  <a:gd name="T92" fmla="*/ 2589 w 1909"/>
                  <a:gd name="T93" fmla="*/ 5201 h 2180"/>
                  <a:gd name="T94" fmla="*/ 2823 w 1909"/>
                  <a:gd name="T95" fmla="*/ 5788 h 2180"/>
                  <a:gd name="T96" fmla="*/ 6922 w 1909"/>
                  <a:gd name="T97" fmla="*/ 4522 h 2180"/>
                  <a:gd name="T98" fmla="*/ 7006 w 1909"/>
                  <a:gd name="T99" fmla="*/ 4465 h 2180"/>
                  <a:gd name="T100" fmla="*/ 7203 w 1909"/>
                  <a:gd name="T101" fmla="*/ 4315 h 2180"/>
                  <a:gd name="T102" fmla="*/ 7438 w 1909"/>
                  <a:gd name="T103" fmla="*/ 4131 h 2180"/>
                  <a:gd name="T104" fmla="*/ 7622 w 1909"/>
                  <a:gd name="T105" fmla="*/ 3954 h 21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09"/>
                  <a:gd name="T160" fmla="*/ 0 h 2180"/>
                  <a:gd name="T161" fmla="*/ 1909 w 1909"/>
                  <a:gd name="T162" fmla="*/ 2180 h 21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09" h="2180">
                    <a:moveTo>
                      <a:pt x="1693" y="1490"/>
                    </a:moveTo>
                    <a:lnTo>
                      <a:pt x="1706" y="1470"/>
                    </a:lnTo>
                    <a:lnTo>
                      <a:pt x="1725" y="1440"/>
                    </a:lnTo>
                    <a:lnTo>
                      <a:pt x="1750" y="1399"/>
                    </a:lnTo>
                    <a:lnTo>
                      <a:pt x="1778" y="1349"/>
                    </a:lnTo>
                    <a:lnTo>
                      <a:pt x="1806" y="1290"/>
                    </a:lnTo>
                    <a:lnTo>
                      <a:pt x="1835" y="1224"/>
                    </a:lnTo>
                    <a:lnTo>
                      <a:pt x="1862" y="1150"/>
                    </a:lnTo>
                    <a:lnTo>
                      <a:pt x="1884" y="1071"/>
                    </a:lnTo>
                    <a:lnTo>
                      <a:pt x="1900" y="986"/>
                    </a:lnTo>
                    <a:lnTo>
                      <a:pt x="1909" y="897"/>
                    </a:lnTo>
                    <a:lnTo>
                      <a:pt x="1907" y="802"/>
                    </a:lnTo>
                    <a:lnTo>
                      <a:pt x="1894" y="706"/>
                    </a:lnTo>
                    <a:lnTo>
                      <a:pt x="1866" y="605"/>
                    </a:lnTo>
                    <a:lnTo>
                      <a:pt x="1824" y="505"/>
                    </a:lnTo>
                    <a:lnTo>
                      <a:pt x="1764" y="402"/>
                    </a:lnTo>
                    <a:lnTo>
                      <a:pt x="1685" y="299"/>
                    </a:lnTo>
                    <a:lnTo>
                      <a:pt x="1658" y="270"/>
                    </a:lnTo>
                    <a:lnTo>
                      <a:pt x="1631" y="242"/>
                    </a:lnTo>
                    <a:lnTo>
                      <a:pt x="1601" y="216"/>
                    </a:lnTo>
                    <a:lnTo>
                      <a:pt x="1571" y="193"/>
                    </a:lnTo>
                    <a:lnTo>
                      <a:pt x="1539" y="170"/>
                    </a:lnTo>
                    <a:lnTo>
                      <a:pt x="1507" y="149"/>
                    </a:lnTo>
                    <a:lnTo>
                      <a:pt x="1473" y="129"/>
                    </a:lnTo>
                    <a:lnTo>
                      <a:pt x="1438" y="111"/>
                    </a:lnTo>
                    <a:lnTo>
                      <a:pt x="1403" y="95"/>
                    </a:lnTo>
                    <a:lnTo>
                      <a:pt x="1367" y="79"/>
                    </a:lnTo>
                    <a:lnTo>
                      <a:pt x="1331" y="66"/>
                    </a:lnTo>
                    <a:lnTo>
                      <a:pt x="1294" y="53"/>
                    </a:lnTo>
                    <a:lnTo>
                      <a:pt x="1256" y="42"/>
                    </a:lnTo>
                    <a:lnTo>
                      <a:pt x="1218" y="33"/>
                    </a:lnTo>
                    <a:lnTo>
                      <a:pt x="1180" y="24"/>
                    </a:lnTo>
                    <a:lnTo>
                      <a:pt x="1142" y="17"/>
                    </a:lnTo>
                    <a:lnTo>
                      <a:pt x="1103" y="11"/>
                    </a:lnTo>
                    <a:lnTo>
                      <a:pt x="1065" y="6"/>
                    </a:lnTo>
                    <a:lnTo>
                      <a:pt x="1026" y="2"/>
                    </a:lnTo>
                    <a:lnTo>
                      <a:pt x="988" y="1"/>
                    </a:lnTo>
                    <a:lnTo>
                      <a:pt x="950" y="0"/>
                    </a:lnTo>
                    <a:lnTo>
                      <a:pt x="912" y="0"/>
                    </a:lnTo>
                    <a:lnTo>
                      <a:pt x="875" y="1"/>
                    </a:lnTo>
                    <a:lnTo>
                      <a:pt x="838" y="3"/>
                    </a:lnTo>
                    <a:lnTo>
                      <a:pt x="801" y="7"/>
                    </a:lnTo>
                    <a:lnTo>
                      <a:pt x="766" y="11"/>
                    </a:lnTo>
                    <a:lnTo>
                      <a:pt x="731" y="17"/>
                    </a:lnTo>
                    <a:lnTo>
                      <a:pt x="697" y="24"/>
                    </a:lnTo>
                    <a:lnTo>
                      <a:pt x="664" y="31"/>
                    </a:lnTo>
                    <a:lnTo>
                      <a:pt x="632" y="40"/>
                    </a:lnTo>
                    <a:lnTo>
                      <a:pt x="600" y="50"/>
                    </a:lnTo>
                    <a:lnTo>
                      <a:pt x="571" y="61"/>
                    </a:lnTo>
                    <a:lnTo>
                      <a:pt x="537" y="76"/>
                    </a:lnTo>
                    <a:lnTo>
                      <a:pt x="504" y="93"/>
                    </a:lnTo>
                    <a:lnTo>
                      <a:pt x="472" y="112"/>
                    </a:lnTo>
                    <a:lnTo>
                      <a:pt x="440" y="134"/>
                    </a:lnTo>
                    <a:lnTo>
                      <a:pt x="410" y="156"/>
                    </a:lnTo>
                    <a:lnTo>
                      <a:pt x="382" y="181"/>
                    </a:lnTo>
                    <a:lnTo>
                      <a:pt x="356" y="204"/>
                    </a:lnTo>
                    <a:lnTo>
                      <a:pt x="332" y="227"/>
                    </a:lnTo>
                    <a:lnTo>
                      <a:pt x="310" y="250"/>
                    </a:lnTo>
                    <a:lnTo>
                      <a:pt x="289" y="272"/>
                    </a:lnTo>
                    <a:lnTo>
                      <a:pt x="272" y="290"/>
                    </a:lnTo>
                    <a:lnTo>
                      <a:pt x="257" y="307"/>
                    </a:lnTo>
                    <a:lnTo>
                      <a:pt x="246" y="322"/>
                    </a:lnTo>
                    <a:lnTo>
                      <a:pt x="238" y="332"/>
                    </a:lnTo>
                    <a:lnTo>
                      <a:pt x="232" y="339"/>
                    </a:lnTo>
                    <a:lnTo>
                      <a:pt x="230" y="341"/>
                    </a:lnTo>
                    <a:lnTo>
                      <a:pt x="186" y="433"/>
                    </a:lnTo>
                    <a:lnTo>
                      <a:pt x="162" y="524"/>
                    </a:lnTo>
                    <a:lnTo>
                      <a:pt x="151" y="609"/>
                    </a:lnTo>
                    <a:lnTo>
                      <a:pt x="151" y="685"/>
                    </a:lnTo>
                    <a:lnTo>
                      <a:pt x="157" y="750"/>
                    </a:lnTo>
                    <a:lnTo>
                      <a:pt x="167" y="800"/>
                    </a:lnTo>
                    <a:lnTo>
                      <a:pt x="175" y="833"/>
                    </a:lnTo>
                    <a:lnTo>
                      <a:pt x="179" y="844"/>
                    </a:lnTo>
                    <a:lnTo>
                      <a:pt x="0" y="1312"/>
                    </a:lnTo>
                    <a:lnTo>
                      <a:pt x="127" y="1388"/>
                    </a:lnTo>
                    <a:lnTo>
                      <a:pt x="126" y="1441"/>
                    </a:lnTo>
                    <a:lnTo>
                      <a:pt x="125" y="1571"/>
                    </a:lnTo>
                    <a:lnTo>
                      <a:pt x="127" y="1733"/>
                    </a:lnTo>
                    <a:lnTo>
                      <a:pt x="136" y="1882"/>
                    </a:lnTo>
                    <a:lnTo>
                      <a:pt x="143" y="1912"/>
                    </a:lnTo>
                    <a:lnTo>
                      <a:pt x="160" y="1935"/>
                    </a:lnTo>
                    <a:lnTo>
                      <a:pt x="184" y="1952"/>
                    </a:lnTo>
                    <a:lnTo>
                      <a:pt x="212" y="1966"/>
                    </a:lnTo>
                    <a:lnTo>
                      <a:pt x="246" y="1975"/>
                    </a:lnTo>
                    <a:lnTo>
                      <a:pt x="284" y="1982"/>
                    </a:lnTo>
                    <a:lnTo>
                      <a:pt x="323" y="1984"/>
                    </a:lnTo>
                    <a:lnTo>
                      <a:pt x="364" y="1984"/>
                    </a:lnTo>
                    <a:lnTo>
                      <a:pt x="404" y="1983"/>
                    </a:lnTo>
                    <a:lnTo>
                      <a:pt x="443" y="1979"/>
                    </a:lnTo>
                    <a:lnTo>
                      <a:pt x="480" y="1975"/>
                    </a:lnTo>
                    <a:lnTo>
                      <a:pt x="512" y="1970"/>
                    </a:lnTo>
                    <a:lnTo>
                      <a:pt x="540" y="1966"/>
                    </a:lnTo>
                    <a:lnTo>
                      <a:pt x="561" y="1962"/>
                    </a:lnTo>
                    <a:lnTo>
                      <a:pt x="575" y="1959"/>
                    </a:lnTo>
                    <a:lnTo>
                      <a:pt x="580" y="1958"/>
                    </a:lnTo>
                    <a:lnTo>
                      <a:pt x="627" y="2180"/>
                    </a:lnTo>
                    <a:lnTo>
                      <a:pt x="1699" y="2180"/>
                    </a:lnTo>
                    <a:lnTo>
                      <a:pt x="1538" y="1703"/>
                    </a:lnTo>
                    <a:lnTo>
                      <a:pt x="1543" y="1697"/>
                    </a:lnTo>
                    <a:lnTo>
                      <a:pt x="1556" y="1681"/>
                    </a:lnTo>
                    <a:lnTo>
                      <a:pt x="1576" y="1657"/>
                    </a:lnTo>
                    <a:lnTo>
                      <a:pt x="1600" y="1626"/>
                    </a:lnTo>
                    <a:lnTo>
                      <a:pt x="1626" y="1592"/>
                    </a:lnTo>
                    <a:lnTo>
                      <a:pt x="1652" y="1556"/>
                    </a:lnTo>
                    <a:lnTo>
                      <a:pt x="1675" y="1522"/>
                    </a:lnTo>
                    <a:lnTo>
                      <a:pt x="1693" y="1490"/>
                    </a:lnTo>
                    <a:close/>
                  </a:path>
                </a:pathLst>
              </a:custGeom>
              <a:solidFill>
                <a:srgbClr val="599EFF"/>
              </a:solidFill>
              <a:ln w="9525">
                <a:solidFill>
                  <a:srgbClr val="92D050"/>
                </a:solidFill>
                <a:round/>
                <a:headEnd/>
                <a:tailEnd/>
              </a:ln>
            </p:spPr>
            <p:txBody>
              <a:bodyPr/>
              <a:lstStyle/>
              <a:p>
                <a:endParaRPr lang="en-US" dirty="0"/>
              </a:p>
            </p:txBody>
          </p:sp>
          <p:sp>
            <p:nvSpPr>
              <p:cNvPr id="124" name="Oval Callout 123"/>
              <p:cNvSpPr/>
              <p:nvPr/>
            </p:nvSpPr>
            <p:spPr>
              <a:xfrm>
                <a:off x="304800" y="1752600"/>
                <a:ext cx="1828800" cy="1828800"/>
              </a:xfrm>
              <a:prstGeom prst="wedgeEllipseCallout">
                <a:avLst>
                  <a:gd name="adj1" fmla="val 85938"/>
                  <a:gd name="adj2" fmla="val 59375"/>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Box 125"/>
              <p:cNvSpPr txBox="1"/>
              <p:nvPr/>
            </p:nvSpPr>
            <p:spPr>
              <a:xfrm>
                <a:off x="1040247" y="2057400"/>
                <a:ext cx="309700" cy="892552"/>
              </a:xfrm>
              <a:prstGeom prst="rect">
                <a:avLst/>
              </a:prstGeom>
              <a:noFill/>
              <a:ln>
                <a:noFill/>
              </a:ln>
            </p:spPr>
            <p:txBody>
              <a:bodyPr wrap="none" rtlCol="0">
                <a:spAutoFit/>
              </a:bodyPr>
              <a:lstStyle/>
              <a:p>
                <a:pPr algn="ctr"/>
                <a:endParaRPr lang="en-US" sz="1200" b="1" dirty="0" smtClean="0">
                  <a:solidFill>
                    <a:schemeClr val="bg1"/>
                  </a:solidFill>
                </a:endParaRPr>
              </a:p>
              <a:p>
                <a:pPr algn="ctr"/>
                <a:r>
                  <a:rPr lang="en-US" sz="1600" b="1" dirty="0" smtClean="0">
                    <a:solidFill>
                      <a:schemeClr val="bg1"/>
                    </a:solidFill>
                  </a:rPr>
                  <a:t>A</a:t>
                </a:r>
              </a:p>
              <a:p>
                <a:pPr algn="ctr"/>
                <a:endParaRPr lang="en-US" sz="1200" b="1" dirty="0" smtClean="0">
                  <a:solidFill>
                    <a:schemeClr val="bg1"/>
                  </a:solidFill>
                </a:endParaRPr>
              </a:p>
              <a:p>
                <a:pPr algn="ctr"/>
                <a:endParaRPr lang="en-US" sz="1200" b="1" dirty="0" smtClean="0">
                  <a:solidFill>
                    <a:schemeClr val="bg1"/>
                  </a:solidFill>
                </a:endParaRPr>
              </a:p>
            </p:txBody>
          </p:sp>
        </p:grpSp>
        <p:grpSp>
          <p:nvGrpSpPr>
            <p:cNvPr id="128" name="Group 127"/>
            <p:cNvGrpSpPr/>
            <p:nvPr/>
          </p:nvGrpSpPr>
          <p:grpSpPr>
            <a:xfrm flipH="1">
              <a:off x="4738776" y="1366540"/>
              <a:ext cx="1269016" cy="1193875"/>
              <a:chOff x="304800" y="1752600"/>
              <a:chExt cx="1828800" cy="1828800"/>
            </a:xfrm>
          </p:grpSpPr>
          <p:sp>
            <p:nvSpPr>
              <p:cNvPr id="129" name="Freeform 128"/>
              <p:cNvSpPr>
                <a:spLocks noChangeAspect="1"/>
              </p:cNvSpPr>
              <p:nvPr/>
            </p:nvSpPr>
            <p:spPr bwMode="auto">
              <a:xfrm flipH="1">
                <a:off x="609600" y="2017575"/>
                <a:ext cx="1177749" cy="1259025"/>
              </a:xfrm>
              <a:custGeom>
                <a:avLst/>
                <a:gdLst>
                  <a:gd name="T0" fmla="*/ 7681 w 1909"/>
                  <a:gd name="T1" fmla="*/ 3904 h 2180"/>
                  <a:gd name="T2" fmla="*/ 7876 w 1909"/>
                  <a:gd name="T3" fmla="*/ 3715 h 2180"/>
                  <a:gd name="T4" fmla="*/ 8131 w 1909"/>
                  <a:gd name="T5" fmla="*/ 3423 h 2180"/>
                  <a:gd name="T6" fmla="*/ 8380 w 1909"/>
                  <a:gd name="T7" fmla="*/ 3054 h 2180"/>
                  <a:gd name="T8" fmla="*/ 8553 w 1909"/>
                  <a:gd name="T9" fmla="*/ 2619 h 2180"/>
                  <a:gd name="T10" fmla="*/ 8587 w 1909"/>
                  <a:gd name="T11" fmla="*/ 2131 h 2180"/>
                  <a:gd name="T12" fmla="*/ 8400 w 1909"/>
                  <a:gd name="T13" fmla="*/ 1607 h 2180"/>
                  <a:gd name="T14" fmla="*/ 7945 w 1909"/>
                  <a:gd name="T15" fmla="*/ 1068 h 2180"/>
                  <a:gd name="T16" fmla="*/ 7465 w 1909"/>
                  <a:gd name="T17" fmla="*/ 719 h 2180"/>
                  <a:gd name="T18" fmla="*/ 7208 w 1909"/>
                  <a:gd name="T19" fmla="*/ 576 h 2180"/>
                  <a:gd name="T20" fmla="*/ 6928 w 1909"/>
                  <a:gd name="T21" fmla="*/ 452 h 2180"/>
                  <a:gd name="T22" fmla="*/ 6633 w 1909"/>
                  <a:gd name="T23" fmla="*/ 342 h 2180"/>
                  <a:gd name="T24" fmla="*/ 6315 w 1909"/>
                  <a:gd name="T25" fmla="*/ 253 h 2180"/>
                  <a:gd name="T26" fmla="*/ 5990 w 1909"/>
                  <a:gd name="T27" fmla="*/ 176 h 2180"/>
                  <a:gd name="T28" fmla="*/ 5658 w 1909"/>
                  <a:gd name="T29" fmla="*/ 111 h 2180"/>
                  <a:gd name="T30" fmla="*/ 5313 w 1909"/>
                  <a:gd name="T31" fmla="*/ 66 h 2180"/>
                  <a:gd name="T32" fmla="*/ 4963 w 1909"/>
                  <a:gd name="T33" fmla="*/ 29 h 2180"/>
                  <a:gd name="T34" fmla="*/ 4616 w 1909"/>
                  <a:gd name="T35" fmla="*/ 2 h 2180"/>
                  <a:gd name="T36" fmla="*/ 4277 w 1909"/>
                  <a:gd name="T37" fmla="*/ 0 h 2180"/>
                  <a:gd name="T38" fmla="*/ 3941 w 1909"/>
                  <a:gd name="T39" fmla="*/ 1 h 2180"/>
                  <a:gd name="T40" fmla="*/ 3605 w 1909"/>
                  <a:gd name="T41" fmla="*/ 18 h 2180"/>
                  <a:gd name="T42" fmla="*/ 3289 w 1909"/>
                  <a:gd name="T43" fmla="*/ 45 h 2180"/>
                  <a:gd name="T44" fmla="*/ 2987 w 1909"/>
                  <a:gd name="T45" fmla="*/ 85 h 2180"/>
                  <a:gd name="T46" fmla="*/ 2701 w 1909"/>
                  <a:gd name="T47" fmla="*/ 130 h 2180"/>
                  <a:gd name="T48" fmla="*/ 2417 w 1909"/>
                  <a:gd name="T49" fmla="*/ 202 h 2180"/>
                  <a:gd name="T50" fmla="*/ 2125 w 1909"/>
                  <a:gd name="T51" fmla="*/ 298 h 2180"/>
                  <a:gd name="T52" fmla="*/ 1845 w 1909"/>
                  <a:gd name="T53" fmla="*/ 414 h 2180"/>
                  <a:gd name="T54" fmla="*/ 1604 w 1909"/>
                  <a:gd name="T55" fmla="*/ 541 h 2180"/>
                  <a:gd name="T56" fmla="*/ 1394 w 1909"/>
                  <a:gd name="T57" fmla="*/ 664 h 2180"/>
                  <a:gd name="T58" fmla="*/ 1224 w 1909"/>
                  <a:gd name="T59" fmla="*/ 769 h 2180"/>
                  <a:gd name="T60" fmla="*/ 1106 w 1909"/>
                  <a:gd name="T61" fmla="*/ 854 h 2180"/>
                  <a:gd name="T62" fmla="*/ 1044 w 1909"/>
                  <a:gd name="T63" fmla="*/ 900 h 2180"/>
                  <a:gd name="T64" fmla="*/ 833 w 1909"/>
                  <a:gd name="T65" fmla="*/ 1149 h 2180"/>
                  <a:gd name="T66" fmla="*/ 681 w 1909"/>
                  <a:gd name="T67" fmla="*/ 1617 h 2180"/>
                  <a:gd name="T68" fmla="*/ 705 w 1909"/>
                  <a:gd name="T69" fmla="*/ 1990 h 2180"/>
                  <a:gd name="T70" fmla="*/ 789 w 1909"/>
                  <a:gd name="T71" fmla="*/ 2211 h 2180"/>
                  <a:gd name="T72" fmla="*/ 0 w 1909"/>
                  <a:gd name="T73" fmla="*/ 3480 h 2180"/>
                  <a:gd name="T74" fmla="*/ 566 w 1909"/>
                  <a:gd name="T75" fmla="*/ 3826 h 2180"/>
                  <a:gd name="T76" fmla="*/ 571 w 1909"/>
                  <a:gd name="T77" fmla="*/ 4599 h 2180"/>
                  <a:gd name="T78" fmla="*/ 646 w 1909"/>
                  <a:gd name="T79" fmla="*/ 5075 h 2180"/>
                  <a:gd name="T80" fmla="*/ 828 w 1909"/>
                  <a:gd name="T81" fmla="*/ 5180 h 2180"/>
                  <a:gd name="T82" fmla="*/ 1106 w 1909"/>
                  <a:gd name="T83" fmla="*/ 5243 h 2180"/>
                  <a:gd name="T84" fmla="*/ 1456 w 1909"/>
                  <a:gd name="T85" fmla="*/ 5269 h 2180"/>
                  <a:gd name="T86" fmla="*/ 1821 w 1909"/>
                  <a:gd name="T87" fmla="*/ 5264 h 2180"/>
                  <a:gd name="T88" fmla="*/ 2163 w 1909"/>
                  <a:gd name="T89" fmla="*/ 5243 h 2180"/>
                  <a:gd name="T90" fmla="*/ 2433 w 1909"/>
                  <a:gd name="T91" fmla="*/ 5220 h 2180"/>
                  <a:gd name="T92" fmla="*/ 2589 w 1909"/>
                  <a:gd name="T93" fmla="*/ 5201 h 2180"/>
                  <a:gd name="T94" fmla="*/ 2823 w 1909"/>
                  <a:gd name="T95" fmla="*/ 5788 h 2180"/>
                  <a:gd name="T96" fmla="*/ 6922 w 1909"/>
                  <a:gd name="T97" fmla="*/ 4522 h 2180"/>
                  <a:gd name="T98" fmla="*/ 7006 w 1909"/>
                  <a:gd name="T99" fmla="*/ 4465 h 2180"/>
                  <a:gd name="T100" fmla="*/ 7203 w 1909"/>
                  <a:gd name="T101" fmla="*/ 4315 h 2180"/>
                  <a:gd name="T102" fmla="*/ 7438 w 1909"/>
                  <a:gd name="T103" fmla="*/ 4131 h 2180"/>
                  <a:gd name="T104" fmla="*/ 7622 w 1909"/>
                  <a:gd name="T105" fmla="*/ 3954 h 21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09"/>
                  <a:gd name="T160" fmla="*/ 0 h 2180"/>
                  <a:gd name="T161" fmla="*/ 1909 w 1909"/>
                  <a:gd name="T162" fmla="*/ 2180 h 21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09" h="2180">
                    <a:moveTo>
                      <a:pt x="1693" y="1490"/>
                    </a:moveTo>
                    <a:lnTo>
                      <a:pt x="1706" y="1470"/>
                    </a:lnTo>
                    <a:lnTo>
                      <a:pt x="1725" y="1440"/>
                    </a:lnTo>
                    <a:lnTo>
                      <a:pt x="1750" y="1399"/>
                    </a:lnTo>
                    <a:lnTo>
                      <a:pt x="1778" y="1349"/>
                    </a:lnTo>
                    <a:lnTo>
                      <a:pt x="1806" y="1290"/>
                    </a:lnTo>
                    <a:lnTo>
                      <a:pt x="1835" y="1224"/>
                    </a:lnTo>
                    <a:lnTo>
                      <a:pt x="1862" y="1150"/>
                    </a:lnTo>
                    <a:lnTo>
                      <a:pt x="1884" y="1071"/>
                    </a:lnTo>
                    <a:lnTo>
                      <a:pt x="1900" y="986"/>
                    </a:lnTo>
                    <a:lnTo>
                      <a:pt x="1909" y="897"/>
                    </a:lnTo>
                    <a:lnTo>
                      <a:pt x="1907" y="802"/>
                    </a:lnTo>
                    <a:lnTo>
                      <a:pt x="1894" y="706"/>
                    </a:lnTo>
                    <a:lnTo>
                      <a:pt x="1866" y="605"/>
                    </a:lnTo>
                    <a:lnTo>
                      <a:pt x="1824" y="505"/>
                    </a:lnTo>
                    <a:lnTo>
                      <a:pt x="1764" y="402"/>
                    </a:lnTo>
                    <a:lnTo>
                      <a:pt x="1685" y="299"/>
                    </a:lnTo>
                    <a:lnTo>
                      <a:pt x="1658" y="270"/>
                    </a:lnTo>
                    <a:lnTo>
                      <a:pt x="1631" y="242"/>
                    </a:lnTo>
                    <a:lnTo>
                      <a:pt x="1601" y="216"/>
                    </a:lnTo>
                    <a:lnTo>
                      <a:pt x="1571" y="193"/>
                    </a:lnTo>
                    <a:lnTo>
                      <a:pt x="1539" y="170"/>
                    </a:lnTo>
                    <a:lnTo>
                      <a:pt x="1507" y="149"/>
                    </a:lnTo>
                    <a:lnTo>
                      <a:pt x="1473" y="129"/>
                    </a:lnTo>
                    <a:lnTo>
                      <a:pt x="1438" y="111"/>
                    </a:lnTo>
                    <a:lnTo>
                      <a:pt x="1403" y="95"/>
                    </a:lnTo>
                    <a:lnTo>
                      <a:pt x="1367" y="79"/>
                    </a:lnTo>
                    <a:lnTo>
                      <a:pt x="1331" y="66"/>
                    </a:lnTo>
                    <a:lnTo>
                      <a:pt x="1294" y="53"/>
                    </a:lnTo>
                    <a:lnTo>
                      <a:pt x="1256" y="42"/>
                    </a:lnTo>
                    <a:lnTo>
                      <a:pt x="1218" y="33"/>
                    </a:lnTo>
                    <a:lnTo>
                      <a:pt x="1180" y="24"/>
                    </a:lnTo>
                    <a:lnTo>
                      <a:pt x="1142" y="17"/>
                    </a:lnTo>
                    <a:lnTo>
                      <a:pt x="1103" y="11"/>
                    </a:lnTo>
                    <a:lnTo>
                      <a:pt x="1065" y="6"/>
                    </a:lnTo>
                    <a:lnTo>
                      <a:pt x="1026" y="2"/>
                    </a:lnTo>
                    <a:lnTo>
                      <a:pt x="988" y="1"/>
                    </a:lnTo>
                    <a:lnTo>
                      <a:pt x="950" y="0"/>
                    </a:lnTo>
                    <a:lnTo>
                      <a:pt x="912" y="0"/>
                    </a:lnTo>
                    <a:lnTo>
                      <a:pt x="875" y="1"/>
                    </a:lnTo>
                    <a:lnTo>
                      <a:pt x="838" y="3"/>
                    </a:lnTo>
                    <a:lnTo>
                      <a:pt x="801" y="7"/>
                    </a:lnTo>
                    <a:lnTo>
                      <a:pt x="766" y="11"/>
                    </a:lnTo>
                    <a:lnTo>
                      <a:pt x="731" y="17"/>
                    </a:lnTo>
                    <a:lnTo>
                      <a:pt x="697" y="24"/>
                    </a:lnTo>
                    <a:lnTo>
                      <a:pt x="664" y="31"/>
                    </a:lnTo>
                    <a:lnTo>
                      <a:pt x="632" y="40"/>
                    </a:lnTo>
                    <a:lnTo>
                      <a:pt x="600" y="50"/>
                    </a:lnTo>
                    <a:lnTo>
                      <a:pt x="571" y="61"/>
                    </a:lnTo>
                    <a:lnTo>
                      <a:pt x="537" y="76"/>
                    </a:lnTo>
                    <a:lnTo>
                      <a:pt x="504" y="93"/>
                    </a:lnTo>
                    <a:lnTo>
                      <a:pt x="472" y="112"/>
                    </a:lnTo>
                    <a:lnTo>
                      <a:pt x="440" y="134"/>
                    </a:lnTo>
                    <a:lnTo>
                      <a:pt x="410" y="156"/>
                    </a:lnTo>
                    <a:lnTo>
                      <a:pt x="382" y="181"/>
                    </a:lnTo>
                    <a:lnTo>
                      <a:pt x="356" y="204"/>
                    </a:lnTo>
                    <a:lnTo>
                      <a:pt x="332" y="227"/>
                    </a:lnTo>
                    <a:lnTo>
                      <a:pt x="310" y="250"/>
                    </a:lnTo>
                    <a:lnTo>
                      <a:pt x="289" y="272"/>
                    </a:lnTo>
                    <a:lnTo>
                      <a:pt x="272" y="290"/>
                    </a:lnTo>
                    <a:lnTo>
                      <a:pt x="257" y="307"/>
                    </a:lnTo>
                    <a:lnTo>
                      <a:pt x="246" y="322"/>
                    </a:lnTo>
                    <a:lnTo>
                      <a:pt x="238" y="332"/>
                    </a:lnTo>
                    <a:lnTo>
                      <a:pt x="232" y="339"/>
                    </a:lnTo>
                    <a:lnTo>
                      <a:pt x="230" y="341"/>
                    </a:lnTo>
                    <a:lnTo>
                      <a:pt x="186" y="433"/>
                    </a:lnTo>
                    <a:lnTo>
                      <a:pt x="162" y="524"/>
                    </a:lnTo>
                    <a:lnTo>
                      <a:pt x="151" y="609"/>
                    </a:lnTo>
                    <a:lnTo>
                      <a:pt x="151" y="685"/>
                    </a:lnTo>
                    <a:lnTo>
                      <a:pt x="157" y="750"/>
                    </a:lnTo>
                    <a:lnTo>
                      <a:pt x="167" y="800"/>
                    </a:lnTo>
                    <a:lnTo>
                      <a:pt x="175" y="833"/>
                    </a:lnTo>
                    <a:lnTo>
                      <a:pt x="179" y="844"/>
                    </a:lnTo>
                    <a:lnTo>
                      <a:pt x="0" y="1312"/>
                    </a:lnTo>
                    <a:lnTo>
                      <a:pt x="127" y="1388"/>
                    </a:lnTo>
                    <a:lnTo>
                      <a:pt x="126" y="1441"/>
                    </a:lnTo>
                    <a:lnTo>
                      <a:pt x="125" y="1571"/>
                    </a:lnTo>
                    <a:lnTo>
                      <a:pt x="127" y="1733"/>
                    </a:lnTo>
                    <a:lnTo>
                      <a:pt x="136" y="1882"/>
                    </a:lnTo>
                    <a:lnTo>
                      <a:pt x="143" y="1912"/>
                    </a:lnTo>
                    <a:lnTo>
                      <a:pt x="160" y="1935"/>
                    </a:lnTo>
                    <a:lnTo>
                      <a:pt x="184" y="1952"/>
                    </a:lnTo>
                    <a:lnTo>
                      <a:pt x="212" y="1966"/>
                    </a:lnTo>
                    <a:lnTo>
                      <a:pt x="246" y="1975"/>
                    </a:lnTo>
                    <a:lnTo>
                      <a:pt x="284" y="1982"/>
                    </a:lnTo>
                    <a:lnTo>
                      <a:pt x="323" y="1984"/>
                    </a:lnTo>
                    <a:lnTo>
                      <a:pt x="364" y="1984"/>
                    </a:lnTo>
                    <a:lnTo>
                      <a:pt x="404" y="1983"/>
                    </a:lnTo>
                    <a:lnTo>
                      <a:pt x="443" y="1979"/>
                    </a:lnTo>
                    <a:lnTo>
                      <a:pt x="480" y="1975"/>
                    </a:lnTo>
                    <a:lnTo>
                      <a:pt x="512" y="1970"/>
                    </a:lnTo>
                    <a:lnTo>
                      <a:pt x="540" y="1966"/>
                    </a:lnTo>
                    <a:lnTo>
                      <a:pt x="561" y="1962"/>
                    </a:lnTo>
                    <a:lnTo>
                      <a:pt x="575" y="1959"/>
                    </a:lnTo>
                    <a:lnTo>
                      <a:pt x="580" y="1958"/>
                    </a:lnTo>
                    <a:lnTo>
                      <a:pt x="627" y="2180"/>
                    </a:lnTo>
                    <a:lnTo>
                      <a:pt x="1699" y="2180"/>
                    </a:lnTo>
                    <a:lnTo>
                      <a:pt x="1538" y="1703"/>
                    </a:lnTo>
                    <a:lnTo>
                      <a:pt x="1543" y="1697"/>
                    </a:lnTo>
                    <a:lnTo>
                      <a:pt x="1556" y="1681"/>
                    </a:lnTo>
                    <a:lnTo>
                      <a:pt x="1576" y="1657"/>
                    </a:lnTo>
                    <a:lnTo>
                      <a:pt x="1600" y="1626"/>
                    </a:lnTo>
                    <a:lnTo>
                      <a:pt x="1626" y="1592"/>
                    </a:lnTo>
                    <a:lnTo>
                      <a:pt x="1652" y="1556"/>
                    </a:lnTo>
                    <a:lnTo>
                      <a:pt x="1675" y="1522"/>
                    </a:lnTo>
                    <a:lnTo>
                      <a:pt x="1693" y="1490"/>
                    </a:lnTo>
                    <a:close/>
                  </a:path>
                </a:pathLst>
              </a:custGeom>
              <a:solidFill>
                <a:srgbClr val="599EFF"/>
              </a:solidFill>
              <a:ln w="9525">
                <a:solidFill>
                  <a:srgbClr val="FFC000"/>
                </a:solidFill>
                <a:round/>
                <a:headEnd/>
                <a:tailEnd/>
              </a:ln>
            </p:spPr>
            <p:txBody>
              <a:bodyPr/>
              <a:lstStyle/>
              <a:p>
                <a:endParaRPr lang="en-US" dirty="0"/>
              </a:p>
            </p:txBody>
          </p:sp>
          <p:sp>
            <p:nvSpPr>
              <p:cNvPr id="130" name="Oval Callout 129"/>
              <p:cNvSpPr/>
              <p:nvPr/>
            </p:nvSpPr>
            <p:spPr>
              <a:xfrm>
                <a:off x="304800" y="1752600"/>
                <a:ext cx="1828800" cy="1828800"/>
              </a:xfrm>
              <a:prstGeom prst="wedgeEllipseCallout">
                <a:avLst>
                  <a:gd name="adj1" fmla="val 85938"/>
                  <a:gd name="adj2" fmla="val 59375"/>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TextBox 130"/>
              <p:cNvSpPr txBox="1"/>
              <p:nvPr/>
            </p:nvSpPr>
            <p:spPr>
              <a:xfrm>
                <a:off x="1048263" y="2057400"/>
                <a:ext cx="293670" cy="523220"/>
              </a:xfrm>
              <a:prstGeom prst="rect">
                <a:avLst/>
              </a:prstGeom>
              <a:noFill/>
              <a:ln>
                <a:noFill/>
              </a:ln>
            </p:spPr>
            <p:txBody>
              <a:bodyPr wrap="none" rtlCol="0">
                <a:spAutoFit/>
              </a:bodyPr>
              <a:lstStyle/>
              <a:p>
                <a:pPr algn="ctr"/>
                <a:endParaRPr lang="en-US" sz="1200" b="1" dirty="0" smtClean="0">
                  <a:solidFill>
                    <a:schemeClr val="bg1"/>
                  </a:solidFill>
                </a:endParaRPr>
              </a:p>
              <a:p>
                <a:pPr algn="ctr"/>
                <a:r>
                  <a:rPr lang="en-US" sz="1600" b="1" dirty="0" smtClean="0">
                    <a:solidFill>
                      <a:schemeClr val="bg1"/>
                    </a:solidFill>
                  </a:rPr>
                  <a:t>C</a:t>
                </a:r>
              </a:p>
            </p:txBody>
          </p:sp>
        </p:grpSp>
        <p:grpSp>
          <p:nvGrpSpPr>
            <p:cNvPr id="132" name="Group 135"/>
            <p:cNvGrpSpPr/>
            <p:nvPr/>
          </p:nvGrpSpPr>
          <p:grpSpPr>
            <a:xfrm flipH="1">
              <a:off x="3258258" y="1143000"/>
              <a:ext cx="1269016" cy="1193875"/>
              <a:chOff x="304800" y="1752600"/>
              <a:chExt cx="1828800" cy="1828800"/>
            </a:xfrm>
          </p:grpSpPr>
          <p:sp>
            <p:nvSpPr>
              <p:cNvPr id="137" name="Freeform 136"/>
              <p:cNvSpPr>
                <a:spLocks noChangeAspect="1"/>
              </p:cNvSpPr>
              <p:nvPr/>
            </p:nvSpPr>
            <p:spPr bwMode="auto">
              <a:xfrm flipH="1">
                <a:off x="609600" y="2017575"/>
                <a:ext cx="1177749" cy="1259025"/>
              </a:xfrm>
              <a:custGeom>
                <a:avLst/>
                <a:gdLst>
                  <a:gd name="T0" fmla="*/ 7681 w 1909"/>
                  <a:gd name="T1" fmla="*/ 3904 h 2180"/>
                  <a:gd name="T2" fmla="*/ 7876 w 1909"/>
                  <a:gd name="T3" fmla="*/ 3715 h 2180"/>
                  <a:gd name="T4" fmla="*/ 8131 w 1909"/>
                  <a:gd name="T5" fmla="*/ 3423 h 2180"/>
                  <a:gd name="T6" fmla="*/ 8380 w 1909"/>
                  <a:gd name="T7" fmla="*/ 3054 h 2180"/>
                  <a:gd name="T8" fmla="*/ 8553 w 1909"/>
                  <a:gd name="T9" fmla="*/ 2619 h 2180"/>
                  <a:gd name="T10" fmla="*/ 8587 w 1909"/>
                  <a:gd name="T11" fmla="*/ 2131 h 2180"/>
                  <a:gd name="T12" fmla="*/ 8400 w 1909"/>
                  <a:gd name="T13" fmla="*/ 1607 h 2180"/>
                  <a:gd name="T14" fmla="*/ 7945 w 1909"/>
                  <a:gd name="T15" fmla="*/ 1068 h 2180"/>
                  <a:gd name="T16" fmla="*/ 7465 w 1909"/>
                  <a:gd name="T17" fmla="*/ 719 h 2180"/>
                  <a:gd name="T18" fmla="*/ 7208 w 1909"/>
                  <a:gd name="T19" fmla="*/ 576 h 2180"/>
                  <a:gd name="T20" fmla="*/ 6928 w 1909"/>
                  <a:gd name="T21" fmla="*/ 452 h 2180"/>
                  <a:gd name="T22" fmla="*/ 6633 w 1909"/>
                  <a:gd name="T23" fmla="*/ 342 h 2180"/>
                  <a:gd name="T24" fmla="*/ 6315 w 1909"/>
                  <a:gd name="T25" fmla="*/ 253 h 2180"/>
                  <a:gd name="T26" fmla="*/ 5990 w 1909"/>
                  <a:gd name="T27" fmla="*/ 176 h 2180"/>
                  <a:gd name="T28" fmla="*/ 5658 w 1909"/>
                  <a:gd name="T29" fmla="*/ 111 h 2180"/>
                  <a:gd name="T30" fmla="*/ 5313 w 1909"/>
                  <a:gd name="T31" fmla="*/ 66 h 2180"/>
                  <a:gd name="T32" fmla="*/ 4963 w 1909"/>
                  <a:gd name="T33" fmla="*/ 29 h 2180"/>
                  <a:gd name="T34" fmla="*/ 4616 w 1909"/>
                  <a:gd name="T35" fmla="*/ 2 h 2180"/>
                  <a:gd name="T36" fmla="*/ 4277 w 1909"/>
                  <a:gd name="T37" fmla="*/ 0 h 2180"/>
                  <a:gd name="T38" fmla="*/ 3941 w 1909"/>
                  <a:gd name="T39" fmla="*/ 1 h 2180"/>
                  <a:gd name="T40" fmla="*/ 3605 w 1909"/>
                  <a:gd name="T41" fmla="*/ 18 h 2180"/>
                  <a:gd name="T42" fmla="*/ 3289 w 1909"/>
                  <a:gd name="T43" fmla="*/ 45 h 2180"/>
                  <a:gd name="T44" fmla="*/ 2987 w 1909"/>
                  <a:gd name="T45" fmla="*/ 85 h 2180"/>
                  <a:gd name="T46" fmla="*/ 2701 w 1909"/>
                  <a:gd name="T47" fmla="*/ 130 h 2180"/>
                  <a:gd name="T48" fmla="*/ 2417 w 1909"/>
                  <a:gd name="T49" fmla="*/ 202 h 2180"/>
                  <a:gd name="T50" fmla="*/ 2125 w 1909"/>
                  <a:gd name="T51" fmla="*/ 298 h 2180"/>
                  <a:gd name="T52" fmla="*/ 1845 w 1909"/>
                  <a:gd name="T53" fmla="*/ 414 h 2180"/>
                  <a:gd name="T54" fmla="*/ 1604 w 1909"/>
                  <a:gd name="T55" fmla="*/ 541 h 2180"/>
                  <a:gd name="T56" fmla="*/ 1394 w 1909"/>
                  <a:gd name="T57" fmla="*/ 664 h 2180"/>
                  <a:gd name="T58" fmla="*/ 1224 w 1909"/>
                  <a:gd name="T59" fmla="*/ 769 h 2180"/>
                  <a:gd name="T60" fmla="*/ 1106 w 1909"/>
                  <a:gd name="T61" fmla="*/ 854 h 2180"/>
                  <a:gd name="T62" fmla="*/ 1044 w 1909"/>
                  <a:gd name="T63" fmla="*/ 900 h 2180"/>
                  <a:gd name="T64" fmla="*/ 833 w 1909"/>
                  <a:gd name="T65" fmla="*/ 1149 h 2180"/>
                  <a:gd name="T66" fmla="*/ 681 w 1909"/>
                  <a:gd name="T67" fmla="*/ 1617 h 2180"/>
                  <a:gd name="T68" fmla="*/ 705 w 1909"/>
                  <a:gd name="T69" fmla="*/ 1990 h 2180"/>
                  <a:gd name="T70" fmla="*/ 789 w 1909"/>
                  <a:gd name="T71" fmla="*/ 2211 h 2180"/>
                  <a:gd name="T72" fmla="*/ 0 w 1909"/>
                  <a:gd name="T73" fmla="*/ 3480 h 2180"/>
                  <a:gd name="T74" fmla="*/ 566 w 1909"/>
                  <a:gd name="T75" fmla="*/ 3826 h 2180"/>
                  <a:gd name="T76" fmla="*/ 571 w 1909"/>
                  <a:gd name="T77" fmla="*/ 4599 h 2180"/>
                  <a:gd name="T78" fmla="*/ 646 w 1909"/>
                  <a:gd name="T79" fmla="*/ 5075 h 2180"/>
                  <a:gd name="T80" fmla="*/ 828 w 1909"/>
                  <a:gd name="T81" fmla="*/ 5180 h 2180"/>
                  <a:gd name="T82" fmla="*/ 1106 w 1909"/>
                  <a:gd name="T83" fmla="*/ 5243 h 2180"/>
                  <a:gd name="T84" fmla="*/ 1456 w 1909"/>
                  <a:gd name="T85" fmla="*/ 5269 h 2180"/>
                  <a:gd name="T86" fmla="*/ 1821 w 1909"/>
                  <a:gd name="T87" fmla="*/ 5264 h 2180"/>
                  <a:gd name="T88" fmla="*/ 2163 w 1909"/>
                  <a:gd name="T89" fmla="*/ 5243 h 2180"/>
                  <a:gd name="T90" fmla="*/ 2433 w 1909"/>
                  <a:gd name="T91" fmla="*/ 5220 h 2180"/>
                  <a:gd name="T92" fmla="*/ 2589 w 1909"/>
                  <a:gd name="T93" fmla="*/ 5201 h 2180"/>
                  <a:gd name="T94" fmla="*/ 2823 w 1909"/>
                  <a:gd name="T95" fmla="*/ 5788 h 2180"/>
                  <a:gd name="T96" fmla="*/ 6922 w 1909"/>
                  <a:gd name="T97" fmla="*/ 4522 h 2180"/>
                  <a:gd name="T98" fmla="*/ 7006 w 1909"/>
                  <a:gd name="T99" fmla="*/ 4465 h 2180"/>
                  <a:gd name="T100" fmla="*/ 7203 w 1909"/>
                  <a:gd name="T101" fmla="*/ 4315 h 2180"/>
                  <a:gd name="T102" fmla="*/ 7438 w 1909"/>
                  <a:gd name="T103" fmla="*/ 4131 h 2180"/>
                  <a:gd name="T104" fmla="*/ 7622 w 1909"/>
                  <a:gd name="T105" fmla="*/ 3954 h 21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09"/>
                  <a:gd name="T160" fmla="*/ 0 h 2180"/>
                  <a:gd name="T161" fmla="*/ 1909 w 1909"/>
                  <a:gd name="T162" fmla="*/ 2180 h 21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09" h="2180">
                    <a:moveTo>
                      <a:pt x="1693" y="1490"/>
                    </a:moveTo>
                    <a:lnTo>
                      <a:pt x="1706" y="1470"/>
                    </a:lnTo>
                    <a:lnTo>
                      <a:pt x="1725" y="1440"/>
                    </a:lnTo>
                    <a:lnTo>
                      <a:pt x="1750" y="1399"/>
                    </a:lnTo>
                    <a:lnTo>
                      <a:pt x="1778" y="1349"/>
                    </a:lnTo>
                    <a:lnTo>
                      <a:pt x="1806" y="1290"/>
                    </a:lnTo>
                    <a:lnTo>
                      <a:pt x="1835" y="1224"/>
                    </a:lnTo>
                    <a:lnTo>
                      <a:pt x="1862" y="1150"/>
                    </a:lnTo>
                    <a:lnTo>
                      <a:pt x="1884" y="1071"/>
                    </a:lnTo>
                    <a:lnTo>
                      <a:pt x="1900" y="986"/>
                    </a:lnTo>
                    <a:lnTo>
                      <a:pt x="1909" y="897"/>
                    </a:lnTo>
                    <a:lnTo>
                      <a:pt x="1907" y="802"/>
                    </a:lnTo>
                    <a:lnTo>
                      <a:pt x="1894" y="706"/>
                    </a:lnTo>
                    <a:lnTo>
                      <a:pt x="1866" y="605"/>
                    </a:lnTo>
                    <a:lnTo>
                      <a:pt x="1824" y="505"/>
                    </a:lnTo>
                    <a:lnTo>
                      <a:pt x="1764" y="402"/>
                    </a:lnTo>
                    <a:lnTo>
                      <a:pt x="1685" y="299"/>
                    </a:lnTo>
                    <a:lnTo>
                      <a:pt x="1658" y="270"/>
                    </a:lnTo>
                    <a:lnTo>
                      <a:pt x="1631" y="242"/>
                    </a:lnTo>
                    <a:lnTo>
                      <a:pt x="1601" y="216"/>
                    </a:lnTo>
                    <a:lnTo>
                      <a:pt x="1571" y="193"/>
                    </a:lnTo>
                    <a:lnTo>
                      <a:pt x="1539" y="170"/>
                    </a:lnTo>
                    <a:lnTo>
                      <a:pt x="1507" y="149"/>
                    </a:lnTo>
                    <a:lnTo>
                      <a:pt x="1473" y="129"/>
                    </a:lnTo>
                    <a:lnTo>
                      <a:pt x="1438" y="111"/>
                    </a:lnTo>
                    <a:lnTo>
                      <a:pt x="1403" y="95"/>
                    </a:lnTo>
                    <a:lnTo>
                      <a:pt x="1367" y="79"/>
                    </a:lnTo>
                    <a:lnTo>
                      <a:pt x="1331" y="66"/>
                    </a:lnTo>
                    <a:lnTo>
                      <a:pt x="1294" y="53"/>
                    </a:lnTo>
                    <a:lnTo>
                      <a:pt x="1256" y="42"/>
                    </a:lnTo>
                    <a:lnTo>
                      <a:pt x="1218" y="33"/>
                    </a:lnTo>
                    <a:lnTo>
                      <a:pt x="1180" y="24"/>
                    </a:lnTo>
                    <a:lnTo>
                      <a:pt x="1142" y="17"/>
                    </a:lnTo>
                    <a:lnTo>
                      <a:pt x="1103" y="11"/>
                    </a:lnTo>
                    <a:lnTo>
                      <a:pt x="1065" y="6"/>
                    </a:lnTo>
                    <a:lnTo>
                      <a:pt x="1026" y="2"/>
                    </a:lnTo>
                    <a:lnTo>
                      <a:pt x="988" y="1"/>
                    </a:lnTo>
                    <a:lnTo>
                      <a:pt x="950" y="0"/>
                    </a:lnTo>
                    <a:lnTo>
                      <a:pt x="912" y="0"/>
                    </a:lnTo>
                    <a:lnTo>
                      <a:pt x="875" y="1"/>
                    </a:lnTo>
                    <a:lnTo>
                      <a:pt x="838" y="3"/>
                    </a:lnTo>
                    <a:lnTo>
                      <a:pt x="801" y="7"/>
                    </a:lnTo>
                    <a:lnTo>
                      <a:pt x="766" y="11"/>
                    </a:lnTo>
                    <a:lnTo>
                      <a:pt x="731" y="17"/>
                    </a:lnTo>
                    <a:lnTo>
                      <a:pt x="697" y="24"/>
                    </a:lnTo>
                    <a:lnTo>
                      <a:pt x="664" y="31"/>
                    </a:lnTo>
                    <a:lnTo>
                      <a:pt x="632" y="40"/>
                    </a:lnTo>
                    <a:lnTo>
                      <a:pt x="600" y="50"/>
                    </a:lnTo>
                    <a:lnTo>
                      <a:pt x="571" y="61"/>
                    </a:lnTo>
                    <a:lnTo>
                      <a:pt x="537" y="76"/>
                    </a:lnTo>
                    <a:lnTo>
                      <a:pt x="504" y="93"/>
                    </a:lnTo>
                    <a:lnTo>
                      <a:pt x="472" y="112"/>
                    </a:lnTo>
                    <a:lnTo>
                      <a:pt x="440" y="134"/>
                    </a:lnTo>
                    <a:lnTo>
                      <a:pt x="410" y="156"/>
                    </a:lnTo>
                    <a:lnTo>
                      <a:pt x="382" y="181"/>
                    </a:lnTo>
                    <a:lnTo>
                      <a:pt x="356" y="204"/>
                    </a:lnTo>
                    <a:lnTo>
                      <a:pt x="332" y="227"/>
                    </a:lnTo>
                    <a:lnTo>
                      <a:pt x="310" y="250"/>
                    </a:lnTo>
                    <a:lnTo>
                      <a:pt x="289" y="272"/>
                    </a:lnTo>
                    <a:lnTo>
                      <a:pt x="272" y="290"/>
                    </a:lnTo>
                    <a:lnTo>
                      <a:pt x="257" y="307"/>
                    </a:lnTo>
                    <a:lnTo>
                      <a:pt x="246" y="322"/>
                    </a:lnTo>
                    <a:lnTo>
                      <a:pt x="238" y="332"/>
                    </a:lnTo>
                    <a:lnTo>
                      <a:pt x="232" y="339"/>
                    </a:lnTo>
                    <a:lnTo>
                      <a:pt x="230" y="341"/>
                    </a:lnTo>
                    <a:lnTo>
                      <a:pt x="186" y="433"/>
                    </a:lnTo>
                    <a:lnTo>
                      <a:pt x="162" y="524"/>
                    </a:lnTo>
                    <a:lnTo>
                      <a:pt x="151" y="609"/>
                    </a:lnTo>
                    <a:lnTo>
                      <a:pt x="151" y="685"/>
                    </a:lnTo>
                    <a:lnTo>
                      <a:pt x="157" y="750"/>
                    </a:lnTo>
                    <a:lnTo>
                      <a:pt x="167" y="800"/>
                    </a:lnTo>
                    <a:lnTo>
                      <a:pt x="175" y="833"/>
                    </a:lnTo>
                    <a:lnTo>
                      <a:pt x="179" y="844"/>
                    </a:lnTo>
                    <a:lnTo>
                      <a:pt x="0" y="1312"/>
                    </a:lnTo>
                    <a:lnTo>
                      <a:pt x="127" y="1388"/>
                    </a:lnTo>
                    <a:lnTo>
                      <a:pt x="126" y="1441"/>
                    </a:lnTo>
                    <a:lnTo>
                      <a:pt x="125" y="1571"/>
                    </a:lnTo>
                    <a:lnTo>
                      <a:pt x="127" y="1733"/>
                    </a:lnTo>
                    <a:lnTo>
                      <a:pt x="136" y="1882"/>
                    </a:lnTo>
                    <a:lnTo>
                      <a:pt x="143" y="1912"/>
                    </a:lnTo>
                    <a:lnTo>
                      <a:pt x="160" y="1935"/>
                    </a:lnTo>
                    <a:lnTo>
                      <a:pt x="184" y="1952"/>
                    </a:lnTo>
                    <a:lnTo>
                      <a:pt x="212" y="1966"/>
                    </a:lnTo>
                    <a:lnTo>
                      <a:pt x="246" y="1975"/>
                    </a:lnTo>
                    <a:lnTo>
                      <a:pt x="284" y="1982"/>
                    </a:lnTo>
                    <a:lnTo>
                      <a:pt x="323" y="1984"/>
                    </a:lnTo>
                    <a:lnTo>
                      <a:pt x="364" y="1984"/>
                    </a:lnTo>
                    <a:lnTo>
                      <a:pt x="404" y="1983"/>
                    </a:lnTo>
                    <a:lnTo>
                      <a:pt x="443" y="1979"/>
                    </a:lnTo>
                    <a:lnTo>
                      <a:pt x="480" y="1975"/>
                    </a:lnTo>
                    <a:lnTo>
                      <a:pt x="512" y="1970"/>
                    </a:lnTo>
                    <a:lnTo>
                      <a:pt x="540" y="1966"/>
                    </a:lnTo>
                    <a:lnTo>
                      <a:pt x="561" y="1962"/>
                    </a:lnTo>
                    <a:lnTo>
                      <a:pt x="575" y="1959"/>
                    </a:lnTo>
                    <a:lnTo>
                      <a:pt x="580" y="1958"/>
                    </a:lnTo>
                    <a:lnTo>
                      <a:pt x="627" y="2180"/>
                    </a:lnTo>
                    <a:lnTo>
                      <a:pt x="1699" y="2180"/>
                    </a:lnTo>
                    <a:lnTo>
                      <a:pt x="1538" y="1703"/>
                    </a:lnTo>
                    <a:lnTo>
                      <a:pt x="1543" y="1697"/>
                    </a:lnTo>
                    <a:lnTo>
                      <a:pt x="1556" y="1681"/>
                    </a:lnTo>
                    <a:lnTo>
                      <a:pt x="1576" y="1657"/>
                    </a:lnTo>
                    <a:lnTo>
                      <a:pt x="1600" y="1626"/>
                    </a:lnTo>
                    <a:lnTo>
                      <a:pt x="1626" y="1592"/>
                    </a:lnTo>
                    <a:lnTo>
                      <a:pt x="1652" y="1556"/>
                    </a:lnTo>
                    <a:lnTo>
                      <a:pt x="1675" y="1522"/>
                    </a:lnTo>
                    <a:lnTo>
                      <a:pt x="1693" y="1490"/>
                    </a:lnTo>
                    <a:close/>
                  </a:path>
                </a:pathLst>
              </a:custGeom>
              <a:solidFill>
                <a:srgbClr val="599EFF"/>
              </a:solidFill>
              <a:ln w="9525">
                <a:solidFill>
                  <a:srgbClr val="7030A0"/>
                </a:solidFill>
                <a:round/>
                <a:headEnd/>
                <a:tailEnd/>
              </a:ln>
            </p:spPr>
            <p:txBody>
              <a:bodyPr/>
              <a:lstStyle/>
              <a:p>
                <a:endParaRPr lang="en-US" dirty="0"/>
              </a:p>
            </p:txBody>
          </p:sp>
          <p:sp>
            <p:nvSpPr>
              <p:cNvPr id="138" name="Oval Callout 137"/>
              <p:cNvSpPr/>
              <p:nvPr/>
            </p:nvSpPr>
            <p:spPr>
              <a:xfrm>
                <a:off x="304800" y="1752600"/>
                <a:ext cx="1828800" cy="1828800"/>
              </a:xfrm>
              <a:prstGeom prst="wedgeEllipseCallout">
                <a:avLst>
                  <a:gd name="adj1" fmla="val 85938"/>
                  <a:gd name="adj2" fmla="val 59375"/>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037843" y="2057400"/>
                <a:ext cx="314510" cy="523220"/>
              </a:xfrm>
              <a:prstGeom prst="rect">
                <a:avLst/>
              </a:prstGeom>
              <a:noFill/>
              <a:ln>
                <a:noFill/>
              </a:ln>
            </p:spPr>
            <p:txBody>
              <a:bodyPr wrap="none" rtlCol="0">
                <a:spAutoFit/>
              </a:bodyPr>
              <a:lstStyle/>
              <a:p>
                <a:pPr algn="ctr"/>
                <a:endParaRPr lang="en-US" sz="1200" b="1" dirty="0" smtClean="0">
                  <a:solidFill>
                    <a:schemeClr val="bg1"/>
                  </a:solidFill>
                </a:endParaRPr>
              </a:p>
              <a:p>
                <a:pPr algn="ctr"/>
                <a:r>
                  <a:rPr lang="en-US" sz="1600" b="1" dirty="0" smtClean="0">
                    <a:solidFill>
                      <a:schemeClr val="bg1"/>
                    </a:solidFill>
                  </a:rPr>
                  <a:t>D</a:t>
                </a:r>
                <a:endParaRPr lang="en-US" sz="1200" b="1" dirty="0" smtClean="0">
                  <a:solidFill>
                    <a:schemeClr val="bg1"/>
                  </a:solidFill>
                </a:endParaRPr>
              </a:p>
            </p:txBody>
          </p:sp>
        </p:grpSp>
        <p:grpSp>
          <p:nvGrpSpPr>
            <p:cNvPr id="133" name="Group 139"/>
            <p:cNvGrpSpPr/>
            <p:nvPr/>
          </p:nvGrpSpPr>
          <p:grpSpPr>
            <a:xfrm>
              <a:off x="384032" y="3891401"/>
              <a:ext cx="1269016" cy="1193875"/>
              <a:chOff x="304800" y="1752600"/>
              <a:chExt cx="1828800" cy="1828800"/>
            </a:xfrm>
          </p:grpSpPr>
          <p:sp>
            <p:nvSpPr>
              <p:cNvPr id="141" name="Freeform 140"/>
              <p:cNvSpPr>
                <a:spLocks noChangeAspect="1"/>
              </p:cNvSpPr>
              <p:nvPr/>
            </p:nvSpPr>
            <p:spPr bwMode="auto">
              <a:xfrm flipH="1">
                <a:off x="609600" y="2017575"/>
                <a:ext cx="1177749" cy="1259025"/>
              </a:xfrm>
              <a:custGeom>
                <a:avLst/>
                <a:gdLst>
                  <a:gd name="T0" fmla="*/ 7681 w 1909"/>
                  <a:gd name="T1" fmla="*/ 3904 h 2180"/>
                  <a:gd name="T2" fmla="*/ 7876 w 1909"/>
                  <a:gd name="T3" fmla="*/ 3715 h 2180"/>
                  <a:gd name="T4" fmla="*/ 8131 w 1909"/>
                  <a:gd name="T5" fmla="*/ 3423 h 2180"/>
                  <a:gd name="T6" fmla="*/ 8380 w 1909"/>
                  <a:gd name="T7" fmla="*/ 3054 h 2180"/>
                  <a:gd name="T8" fmla="*/ 8553 w 1909"/>
                  <a:gd name="T9" fmla="*/ 2619 h 2180"/>
                  <a:gd name="T10" fmla="*/ 8587 w 1909"/>
                  <a:gd name="T11" fmla="*/ 2131 h 2180"/>
                  <a:gd name="T12" fmla="*/ 8400 w 1909"/>
                  <a:gd name="T13" fmla="*/ 1607 h 2180"/>
                  <a:gd name="T14" fmla="*/ 7945 w 1909"/>
                  <a:gd name="T15" fmla="*/ 1068 h 2180"/>
                  <a:gd name="T16" fmla="*/ 7465 w 1909"/>
                  <a:gd name="T17" fmla="*/ 719 h 2180"/>
                  <a:gd name="T18" fmla="*/ 7208 w 1909"/>
                  <a:gd name="T19" fmla="*/ 576 h 2180"/>
                  <a:gd name="T20" fmla="*/ 6928 w 1909"/>
                  <a:gd name="T21" fmla="*/ 452 h 2180"/>
                  <a:gd name="T22" fmla="*/ 6633 w 1909"/>
                  <a:gd name="T23" fmla="*/ 342 h 2180"/>
                  <a:gd name="T24" fmla="*/ 6315 w 1909"/>
                  <a:gd name="T25" fmla="*/ 253 h 2180"/>
                  <a:gd name="T26" fmla="*/ 5990 w 1909"/>
                  <a:gd name="T27" fmla="*/ 176 h 2180"/>
                  <a:gd name="T28" fmla="*/ 5658 w 1909"/>
                  <a:gd name="T29" fmla="*/ 111 h 2180"/>
                  <a:gd name="T30" fmla="*/ 5313 w 1909"/>
                  <a:gd name="T31" fmla="*/ 66 h 2180"/>
                  <a:gd name="T32" fmla="*/ 4963 w 1909"/>
                  <a:gd name="T33" fmla="*/ 29 h 2180"/>
                  <a:gd name="T34" fmla="*/ 4616 w 1909"/>
                  <a:gd name="T35" fmla="*/ 2 h 2180"/>
                  <a:gd name="T36" fmla="*/ 4277 w 1909"/>
                  <a:gd name="T37" fmla="*/ 0 h 2180"/>
                  <a:gd name="T38" fmla="*/ 3941 w 1909"/>
                  <a:gd name="T39" fmla="*/ 1 h 2180"/>
                  <a:gd name="T40" fmla="*/ 3605 w 1909"/>
                  <a:gd name="T41" fmla="*/ 18 h 2180"/>
                  <a:gd name="T42" fmla="*/ 3289 w 1909"/>
                  <a:gd name="T43" fmla="*/ 45 h 2180"/>
                  <a:gd name="T44" fmla="*/ 2987 w 1909"/>
                  <a:gd name="T45" fmla="*/ 85 h 2180"/>
                  <a:gd name="T46" fmla="*/ 2701 w 1909"/>
                  <a:gd name="T47" fmla="*/ 130 h 2180"/>
                  <a:gd name="T48" fmla="*/ 2417 w 1909"/>
                  <a:gd name="T49" fmla="*/ 202 h 2180"/>
                  <a:gd name="T50" fmla="*/ 2125 w 1909"/>
                  <a:gd name="T51" fmla="*/ 298 h 2180"/>
                  <a:gd name="T52" fmla="*/ 1845 w 1909"/>
                  <a:gd name="T53" fmla="*/ 414 h 2180"/>
                  <a:gd name="T54" fmla="*/ 1604 w 1909"/>
                  <a:gd name="T55" fmla="*/ 541 h 2180"/>
                  <a:gd name="T56" fmla="*/ 1394 w 1909"/>
                  <a:gd name="T57" fmla="*/ 664 h 2180"/>
                  <a:gd name="T58" fmla="*/ 1224 w 1909"/>
                  <a:gd name="T59" fmla="*/ 769 h 2180"/>
                  <a:gd name="T60" fmla="*/ 1106 w 1909"/>
                  <a:gd name="T61" fmla="*/ 854 h 2180"/>
                  <a:gd name="T62" fmla="*/ 1044 w 1909"/>
                  <a:gd name="T63" fmla="*/ 900 h 2180"/>
                  <a:gd name="T64" fmla="*/ 833 w 1909"/>
                  <a:gd name="T65" fmla="*/ 1149 h 2180"/>
                  <a:gd name="T66" fmla="*/ 681 w 1909"/>
                  <a:gd name="T67" fmla="*/ 1617 h 2180"/>
                  <a:gd name="T68" fmla="*/ 705 w 1909"/>
                  <a:gd name="T69" fmla="*/ 1990 h 2180"/>
                  <a:gd name="T70" fmla="*/ 789 w 1909"/>
                  <a:gd name="T71" fmla="*/ 2211 h 2180"/>
                  <a:gd name="T72" fmla="*/ 0 w 1909"/>
                  <a:gd name="T73" fmla="*/ 3480 h 2180"/>
                  <a:gd name="T74" fmla="*/ 566 w 1909"/>
                  <a:gd name="T75" fmla="*/ 3826 h 2180"/>
                  <a:gd name="T76" fmla="*/ 571 w 1909"/>
                  <a:gd name="T77" fmla="*/ 4599 h 2180"/>
                  <a:gd name="T78" fmla="*/ 646 w 1909"/>
                  <a:gd name="T79" fmla="*/ 5075 h 2180"/>
                  <a:gd name="T80" fmla="*/ 828 w 1909"/>
                  <a:gd name="T81" fmla="*/ 5180 h 2180"/>
                  <a:gd name="T82" fmla="*/ 1106 w 1909"/>
                  <a:gd name="T83" fmla="*/ 5243 h 2180"/>
                  <a:gd name="T84" fmla="*/ 1456 w 1909"/>
                  <a:gd name="T85" fmla="*/ 5269 h 2180"/>
                  <a:gd name="T86" fmla="*/ 1821 w 1909"/>
                  <a:gd name="T87" fmla="*/ 5264 h 2180"/>
                  <a:gd name="T88" fmla="*/ 2163 w 1909"/>
                  <a:gd name="T89" fmla="*/ 5243 h 2180"/>
                  <a:gd name="T90" fmla="*/ 2433 w 1909"/>
                  <a:gd name="T91" fmla="*/ 5220 h 2180"/>
                  <a:gd name="T92" fmla="*/ 2589 w 1909"/>
                  <a:gd name="T93" fmla="*/ 5201 h 2180"/>
                  <a:gd name="T94" fmla="*/ 2823 w 1909"/>
                  <a:gd name="T95" fmla="*/ 5788 h 2180"/>
                  <a:gd name="T96" fmla="*/ 6922 w 1909"/>
                  <a:gd name="T97" fmla="*/ 4522 h 2180"/>
                  <a:gd name="T98" fmla="*/ 7006 w 1909"/>
                  <a:gd name="T99" fmla="*/ 4465 h 2180"/>
                  <a:gd name="T100" fmla="*/ 7203 w 1909"/>
                  <a:gd name="T101" fmla="*/ 4315 h 2180"/>
                  <a:gd name="T102" fmla="*/ 7438 w 1909"/>
                  <a:gd name="T103" fmla="*/ 4131 h 2180"/>
                  <a:gd name="T104" fmla="*/ 7622 w 1909"/>
                  <a:gd name="T105" fmla="*/ 3954 h 21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09"/>
                  <a:gd name="T160" fmla="*/ 0 h 2180"/>
                  <a:gd name="T161" fmla="*/ 1909 w 1909"/>
                  <a:gd name="T162" fmla="*/ 2180 h 21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09" h="2180">
                    <a:moveTo>
                      <a:pt x="1693" y="1490"/>
                    </a:moveTo>
                    <a:lnTo>
                      <a:pt x="1706" y="1470"/>
                    </a:lnTo>
                    <a:lnTo>
                      <a:pt x="1725" y="1440"/>
                    </a:lnTo>
                    <a:lnTo>
                      <a:pt x="1750" y="1399"/>
                    </a:lnTo>
                    <a:lnTo>
                      <a:pt x="1778" y="1349"/>
                    </a:lnTo>
                    <a:lnTo>
                      <a:pt x="1806" y="1290"/>
                    </a:lnTo>
                    <a:lnTo>
                      <a:pt x="1835" y="1224"/>
                    </a:lnTo>
                    <a:lnTo>
                      <a:pt x="1862" y="1150"/>
                    </a:lnTo>
                    <a:lnTo>
                      <a:pt x="1884" y="1071"/>
                    </a:lnTo>
                    <a:lnTo>
                      <a:pt x="1900" y="986"/>
                    </a:lnTo>
                    <a:lnTo>
                      <a:pt x="1909" y="897"/>
                    </a:lnTo>
                    <a:lnTo>
                      <a:pt x="1907" y="802"/>
                    </a:lnTo>
                    <a:lnTo>
                      <a:pt x="1894" y="706"/>
                    </a:lnTo>
                    <a:lnTo>
                      <a:pt x="1866" y="605"/>
                    </a:lnTo>
                    <a:lnTo>
                      <a:pt x="1824" y="505"/>
                    </a:lnTo>
                    <a:lnTo>
                      <a:pt x="1764" y="402"/>
                    </a:lnTo>
                    <a:lnTo>
                      <a:pt x="1685" y="299"/>
                    </a:lnTo>
                    <a:lnTo>
                      <a:pt x="1658" y="270"/>
                    </a:lnTo>
                    <a:lnTo>
                      <a:pt x="1631" y="242"/>
                    </a:lnTo>
                    <a:lnTo>
                      <a:pt x="1601" y="216"/>
                    </a:lnTo>
                    <a:lnTo>
                      <a:pt x="1571" y="193"/>
                    </a:lnTo>
                    <a:lnTo>
                      <a:pt x="1539" y="170"/>
                    </a:lnTo>
                    <a:lnTo>
                      <a:pt x="1507" y="149"/>
                    </a:lnTo>
                    <a:lnTo>
                      <a:pt x="1473" y="129"/>
                    </a:lnTo>
                    <a:lnTo>
                      <a:pt x="1438" y="111"/>
                    </a:lnTo>
                    <a:lnTo>
                      <a:pt x="1403" y="95"/>
                    </a:lnTo>
                    <a:lnTo>
                      <a:pt x="1367" y="79"/>
                    </a:lnTo>
                    <a:lnTo>
                      <a:pt x="1331" y="66"/>
                    </a:lnTo>
                    <a:lnTo>
                      <a:pt x="1294" y="53"/>
                    </a:lnTo>
                    <a:lnTo>
                      <a:pt x="1256" y="42"/>
                    </a:lnTo>
                    <a:lnTo>
                      <a:pt x="1218" y="33"/>
                    </a:lnTo>
                    <a:lnTo>
                      <a:pt x="1180" y="24"/>
                    </a:lnTo>
                    <a:lnTo>
                      <a:pt x="1142" y="17"/>
                    </a:lnTo>
                    <a:lnTo>
                      <a:pt x="1103" y="11"/>
                    </a:lnTo>
                    <a:lnTo>
                      <a:pt x="1065" y="6"/>
                    </a:lnTo>
                    <a:lnTo>
                      <a:pt x="1026" y="2"/>
                    </a:lnTo>
                    <a:lnTo>
                      <a:pt x="988" y="1"/>
                    </a:lnTo>
                    <a:lnTo>
                      <a:pt x="950" y="0"/>
                    </a:lnTo>
                    <a:lnTo>
                      <a:pt x="912" y="0"/>
                    </a:lnTo>
                    <a:lnTo>
                      <a:pt x="875" y="1"/>
                    </a:lnTo>
                    <a:lnTo>
                      <a:pt x="838" y="3"/>
                    </a:lnTo>
                    <a:lnTo>
                      <a:pt x="801" y="7"/>
                    </a:lnTo>
                    <a:lnTo>
                      <a:pt x="766" y="11"/>
                    </a:lnTo>
                    <a:lnTo>
                      <a:pt x="731" y="17"/>
                    </a:lnTo>
                    <a:lnTo>
                      <a:pt x="697" y="24"/>
                    </a:lnTo>
                    <a:lnTo>
                      <a:pt x="664" y="31"/>
                    </a:lnTo>
                    <a:lnTo>
                      <a:pt x="632" y="40"/>
                    </a:lnTo>
                    <a:lnTo>
                      <a:pt x="600" y="50"/>
                    </a:lnTo>
                    <a:lnTo>
                      <a:pt x="571" y="61"/>
                    </a:lnTo>
                    <a:lnTo>
                      <a:pt x="537" y="76"/>
                    </a:lnTo>
                    <a:lnTo>
                      <a:pt x="504" y="93"/>
                    </a:lnTo>
                    <a:lnTo>
                      <a:pt x="472" y="112"/>
                    </a:lnTo>
                    <a:lnTo>
                      <a:pt x="440" y="134"/>
                    </a:lnTo>
                    <a:lnTo>
                      <a:pt x="410" y="156"/>
                    </a:lnTo>
                    <a:lnTo>
                      <a:pt x="382" y="181"/>
                    </a:lnTo>
                    <a:lnTo>
                      <a:pt x="356" y="204"/>
                    </a:lnTo>
                    <a:lnTo>
                      <a:pt x="332" y="227"/>
                    </a:lnTo>
                    <a:lnTo>
                      <a:pt x="310" y="250"/>
                    </a:lnTo>
                    <a:lnTo>
                      <a:pt x="289" y="272"/>
                    </a:lnTo>
                    <a:lnTo>
                      <a:pt x="272" y="290"/>
                    </a:lnTo>
                    <a:lnTo>
                      <a:pt x="257" y="307"/>
                    </a:lnTo>
                    <a:lnTo>
                      <a:pt x="246" y="322"/>
                    </a:lnTo>
                    <a:lnTo>
                      <a:pt x="238" y="332"/>
                    </a:lnTo>
                    <a:lnTo>
                      <a:pt x="232" y="339"/>
                    </a:lnTo>
                    <a:lnTo>
                      <a:pt x="230" y="341"/>
                    </a:lnTo>
                    <a:lnTo>
                      <a:pt x="186" y="433"/>
                    </a:lnTo>
                    <a:lnTo>
                      <a:pt x="162" y="524"/>
                    </a:lnTo>
                    <a:lnTo>
                      <a:pt x="151" y="609"/>
                    </a:lnTo>
                    <a:lnTo>
                      <a:pt x="151" y="685"/>
                    </a:lnTo>
                    <a:lnTo>
                      <a:pt x="157" y="750"/>
                    </a:lnTo>
                    <a:lnTo>
                      <a:pt x="167" y="800"/>
                    </a:lnTo>
                    <a:lnTo>
                      <a:pt x="175" y="833"/>
                    </a:lnTo>
                    <a:lnTo>
                      <a:pt x="179" y="844"/>
                    </a:lnTo>
                    <a:lnTo>
                      <a:pt x="0" y="1312"/>
                    </a:lnTo>
                    <a:lnTo>
                      <a:pt x="127" y="1388"/>
                    </a:lnTo>
                    <a:lnTo>
                      <a:pt x="126" y="1441"/>
                    </a:lnTo>
                    <a:lnTo>
                      <a:pt x="125" y="1571"/>
                    </a:lnTo>
                    <a:lnTo>
                      <a:pt x="127" y="1733"/>
                    </a:lnTo>
                    <a:lnTo>
                      <a:pt x="136" y="1882"/>
                    </a:lnTo>
                    <a:lnTo>
                      <a:pt x="143" y="1912"/>
                    </a:lnTo>
                    <a:lnTo>
                      <a:pt x="160" y="1935"/>
                    </a:lnTo>
                    <a:lnTo>
                      <a:pt x="184" y="1952"/>
                    </a:lnTo>
                    <a:lnTo>
                      <a:pt x="212" y="1966"/>
                    </a:lnTo>
                    <a:lnTo>
                      <a:pt x="246" y="1975"/>
                    </a:lnTo>
                    <a:lnTo>
                      <a:pt x="284" y="1982"/>
                    </a:lnTo>
                    <a:lnTo>
                      <a:pt x="323" y="1984"/>
                    </a:lnTo>
                    <a:lnTo>
                      <a:pt x="364" y="1984"/>
                    </a:lnTo>
                    <a:lnTo>
                      <a:pt x="404" y="1983"/>
                    </a:lnTo>
                    <a:lnTo>
                      <a:pt x="443" y="1979"/>
                    </a:lnTo>
                    <a:lnTo>
                      <a:pt x="480" y="1975"/>
                    </a:lnTo>
                    <a:lnTo>
                      <a:pt x="512" y="1970"/>
                    </a:lnTo>
                    <a:lnTo>
                      <a:pt x="540" y="1966"/>
                    </a:lnTo>
                    <a:lnTo>
                      <a:pt x="561" y="1962"/>
                    </a:lnTo>
                    <a:lnTo>
                      <a:pt x="575" y="1959"/>
                    </a:lnTo>
                    <a:lnTo>
                      <a:pt x="580" y="1958"/>
                    </a:lnTo>
                    <a:lnTo>
                      <a:pt x="627" y="2180"/>
                    </a:lnTo>
                    <a:lnTo>
                      <a:pt x="1699" y="2180"/>
                    </a:lnTo>
                    <a:lnTo>
                      <a:pt x="1538" y="1703"/>
                    </a:lnTo>
                    <a:lnTo>
                      <a:pt x="1543" y="1697"/>
                    </a:lnTo>
                    <a:lnTo>
                      <a:pt x="1556" y="1681"/>
                    </a:lnTo>
                    <a:lnTo>
                      <a:pt x="1576" y="1657"/>
                    </a:lnTo>
                    <a:lnTo>
                      <a:pt x="1600" y="1626"/>
                    </a:lnTo>
                    <a:lnTo>
                      <a:pt x="1626" y="1592"/>
                    </a:lnTo>
                    <a:lnTo>
                      <a:pt x="1652" y="1556"/>
                    </a:lnTo>
                    <a:lnTo>
                      <a:pt x="1675" y="1522"/>
                    </a:lnTo>
                    <a:lnTo>
                      <a:pt x="1693" y="1490"/>
                    </a:lnTo>
                    <a:close/>
                  </a:path>
                </a:pathLst>
              </a:custGeom>
              <a:solidFill>
                <a:srgbClr val="599EFF"/>
              </a:solidFill>
              <a:ln w="9525">
                <a:solidFill>
                  <a:srgbClr val="92D050"/>
                </a:solidFill>
                <a:round/>
                <a:headEnd/>
                <a:tailEnd/>
              </a:ln>
            </p:spPr>
            <p:txBody>
              <a:bodyPr/>
              <a:lstStyle/>
              <a:p>
                <a:endParaRPr lang="en-US" dirty="0"/>
              </a:p>
            </p:txBody>
          </p:sp>
          <p:sp>
            <p:nvSpPr>
              <p:cNvPr id="142" name="Oval Callout 141"/>
              <p:cNvSpPr/>
              <p:nvPr/>
            </p:nvSpPr>
            <p:spPr>
              <a:xfrm>
                <a:off x="304800" y="1752600"/>
                <a:ext cx="1828800" cy="1828800"/>
              </a:xfrm>
              <a:prstGeom prst="wedgeEllipseCallout">
                <a:avLst>
                  <a:gd name="adj1" fmla="val 96386"/>
                  <a:gd name="adj2" fmla="val -24953"/>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p:cNvSpPr txBox="1"/>
              <p:nvPr/>
            </p:nvSpPr>
            <p:spPr>
              <a:xfrm>
                <a:off x="1045056" y="2057400"/>
                <a:ext cx="300082" cy="523220"/>
              </a:xfrm>
              <a:prstGeom prst="rect">
                <a:avLst/>
              </a:prstGeom>
              <a:noFill/>
              <a:ln>
                <a:noFill/>
              </a:ln>
            </p:spPr>
            <p:txBody>
              <a:bodyPr wrap="none" rtlCol="0">
                <a:spAutoFit/>
              </a:bodyPr>
              <a:lstStyle/>
              <a:p>
                <a:pPr algn="ctr"/>
                <a:endParaRPr lang="en-US" sz="1200" b="1" dirty="0" smtClean="0">
                  <a:solidFill>
                    <a:schemeClr val="bg1"/>
                  </a:solidFill>
                </a:endParaRPr>
              </a:p>
              <a:p>
                <a:pPr algn="ctr"/>
                <a:r>
                  <a:rPr lang="en-US" sz="1600" b="1" dirty="0" smtClean="0">
                    <a:solidFill>
                      <a:schemeClr val="bg1"/>
                    </a:solidFill>
                  </a:rPr>
                  <a:t>B</a:t>
                </a:r>
              </a:p>
            </p:txBody>
          </p:sp>
        </p:grpSp>
        <p:sp>
          <p:nvSpPr>
            <p:cNvPr id="147" name="TextBox 146"/>
            <p:cNvSpPr txBox="1"/>
            <p:nvPr/>
          </p:nvSpPr>
          <p:spPr>
            <a:xfrm>
              <a:off x="6477000" y="1661279"/>
              <a:ext cx="2438400" cy="3139321"/>
            </a:xfrm>
            <a:prstGeom prst="rect">
              <a:avLst/>
            </a:prstGeom>
            <a:noFill/>
          </p:spPr>
          <p:txBody>
            <a:bodyPr wrap="square" rtlCol="0">
              <a:spAutoFit/>
            </a:bodyPr>
            <a:lstStyle/>
            <a:p>
              <a:r>
                <a:rPr lang="en-US" dirty="0" smtClean="0"/>
                <a:t>Individuals – Possess the tacit knowledge</a:t>
              </a:r>
            </a:p>
            <a:p>
              <a:endParaRPr lang="en-US" dirty="0" smtClean="0"/>
            </a:p>
            <a:p>
              <a:r>
                <a:rPr lang="en-US" dirty="0" smtClean="0"/>
                <a:t>Networks – Enable the opportunity to share</a:t>
              </a:r>
            </a:p>
            <a:p>
              <a:endParaRPr lang="en-US" dirty="0" smtClean="0"/>
            </a:p>
            <a:p>
              <a:r>
                <a:rPr lang="en-US" dirty="0" smtClean="0"/>
                <a:t>Challenges – Provide the motivation to share</a:t>
              </a:r>
            </a:p>
            <a:p>
              <a:endParaRPr lang="en-US" dirty="0" smtClean="0"/>
            </a:p>
            <a:p>
              <a:r>
                <a:rPr lang="en-US" dirty="0" smtClean="0"/>
                <a:t>Trust – Determines the willingness to share</a:t>
              </a:r>
            </a:p>
          </p:txBody>
        </p:sp>
      </p:grpSp>
      <p:sp>
        <p:nvSpPr>
          <p:cNvPr id="145" name="TextBox 144"/>
          <p:cNvSpPr txBox="1"/>
          <p:nvPr/>
        </p:nvSpPr>
        <p:spPr>
          <a:xfrm>
            <a:off x="542659" y="5029200"/>
            <a:ext cx="8144141" cy="1754326"/>
          </a:xfrm>
          <a:prstGeom prst="rect">
            <a:avLst/>
          </a:prstGeom>
          <a:noFill/>
        </p:spPr>
        <p:txBody>
          <a:bodyPr wrap="square" rtlCol="0">
            <a:spAutoFit/>
          </a:bodyPr>
          <a:lstStyle/>
          <a:p>
            <a:r>
              <a:rPr lang="en-US" dirty="0" smtClean="0"/>
              <a:t>The Underlying Social Network creates </a:t>
            </a:r>
            <a:r>
              <a:rPr lang="en-US" dirty="0"/>
              <a:t>and bounds the organization’s social capital</a:t>
            </a:r>
          </a:p>
          <a:p>
            <a:endParaRPr lang="en-US" dirty="0" smtClean="0"/>
          </a:p>
          <a:p>
            <a:r>
              <a:rPr lang="en-US" dirty="0" smtClean="0"/>
              <a:t>Social capital is the </a:t>
            </a:r>
            <a:r>
              <a:rPr lang="en-US" dirty="0"/>
              <a:t>stock of active connections among people: the trust, mutual understanding, and shared values and behaviors that bind the members of human networks and communities and make cooperative action </a:t>
            </a:r>
            <a:r>
              <a:rPr lang="en-US" dirty="0" smtClean="0"/>
              <a:t>possible. “In Good Company” - Cohen &amp; </a:t>
            </a:r>
            <a:r>
              <a:rPr lang="en-US" dirty="0" err="1" smtClean="0"/>
              <a:t>Prusak</a:t>
            </a:r>
            <a:endParaRPr lang="en-US" dirty="0"/>
          </a:p>
        </p:txBody>
      </p:sp>
    </p:spTree>
    <p:extLst>
      <p:ext uri="{BB962C8B-B14F-4D97-AF65-F5344CB8AC3E}">
        <p14:creationId xmlns:p14="http://schemas.microsoft.com/office/powerpoint/2010/main" val="2441652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Role of Network Structure</a:t>
            </a:r>
            <a:endParaRPr lang="en-US" dirty="0"/>
          </a:p>
        </p:txBody>
      </p:sp>
      <p:sp>
        <p:nvSpPr>
          <p:cNvPr id="3" name="Content Placeholder 2"/>
          <p:cNvSpPr>
            <a:spLocks noGrp="1"/>
          </p:cNvSpPr>
          <p:nvPr>
            <p:ph idx="1"/>
          </p:nvPr>
        </p:nvSpPr>
        <p:spPr/>
        <p:txBody>
          <a:bodyPr>
            <a:normAutofit/>
          </a:bodyPr>
          <a:lstStyle/>
          <a:p>
            <a:r>
              <a:rPr lang="en-US" u="sng" dirty="0" smtClean="0"/>
              <a:t>Structural</a:t>
            </a:r>
            <a:r>
              <a:rPr lang="en-US" dirty="0" smtClean="0"/>
              <a:t> links are paths by which knowledge or technical expertise flows formally</a:t>
            </a:r>
          </a:p>
          <a:p>
            <a:r>
              <a:rPr lang="en-US" u="sng" dirty="0" smtClean="0"/>
              <a:t>Relational</a:t>
            </a:r>
            <a:r>
              <a:rPr lang="en-US" dirty="0" smtClean="0"/>
              <a:t> links are social interactions built on inter-personal trust</a:t>
            </a:r>
          </a:p>
          <a:p>
            <a:r>
              <a:rPr lang="en-US" dirty="0" smtClean="0"/>
              <a:t>Organizations are socio-technical networks</a:t>
            </a:r>
          </a:p>
          <a:p>
            <a:r>
              <a:rPr lang="en-US" dirty="0" smtClean="0"/>
              <a:t>Both types of links are necessary</a:t>
            </a:r>
            <a:endParaRPr lang="en-US" dirty="0"/>
          </a:p>
        </p:txBody>
      </p:sp>
    </p:spTree>
    <p:extLst>
      <p:ext uri="{BB962C8B-B14F-4D97-AF65-F5344CB8AC3E}">
        <p14:creationId xmlns:p14="http://schemas.microsoft.com/office/powerpoint/2010/main" val="2788549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r>
              <a:rPr lang="en-US" sz="3200" dirty="0" smtClean="0"/>
              <a:t>What Do We Mean By Design?</a:t>
            </a:r>
            <a:endParaRPr lang="en-US" sz="3200" dirty="0"/>
          </a:p>
        </p:txBody>
      </p:sp>
      <p:sp>
        <p:nvSpPr>
          <p:cNvPr id="3" name="Subtitle 2"/>
          <p:cNvSpPr>
            <a:spLocks noGrp="1"/>
          </p:cNvSpPr>
          <p:nvPr>
            <p:ph type="subTitle" idx="1"/>
          </p:nvPr>
        </p:nvSpPr>
        <p:spPr>
          <a:xfrm>
            <a:off x="457200" y="1752600"/>
            <a:ext cx="8382000" cy="3048000"/>
          </a:xfrm>
        </p:spPr>
        <p:txBody>
          <a:bodyPr>
            <a:normAutofit/>
          </a:bodyPr>
          <a:lstStyle/>
          <a:p>
            <a:pPr algn="l"/>
            <a:r>
              <a:rPr lang="en-US" sz="2000" b="1" i="1" dirty="0" smtClean="0">
                <a:solidFill>
                  <a:schemeClr val="tx1"/>
                </a:solidFill>
              </a:rPr>
              <a:t>“Everyone designs who devises courses of action aimed at changing existing situations into preferred ones”…….</a:t>
            </a:r>
            <a:r>
              <a:rPr lang="en-US" sz="1800" dirty="0" smtClean="0">
                <a:solidFill>
                  <a:schemeClr val="tx1"/>
                </a:solidFill>
              </a:rPr>
              <a:t>Herbert Simon, Nobel Laureate in Economics</a:t>
            </a:r>
          </a:p>
          <a:p>
            <a:pPr algn="l"/>
            <a:endParaRPr lang="en-US" sz="2000" dirty="0" smtClean="0">
              <a:solidFill>
                <a:schemeClr val="tx1"/>
              </a:solidFill>
            </a:endParaRPr>
          </a:p>
          <a:p>
            <a:pPr algn="l"/>
            <a:r>
              <a:rPr lang="en-US" sz="2000" b="1" dirty="0" smtClean="0">
                <a:solidFill>
                  <a:schemeClr val="tx1"/>
                </a:solidFill>
              </a:rPr>
              <a:t>Looking: </a:t>
            </a:r>
            <a:r>
              <a:rPr lang="en-US" sz="2000" dirty="0" smtClean="0">
                <a:solidFill>
                  <a:schemeClr val="tx1"/>
                </a:solidFill>
              </a:rPr>
              <a:t>Observing Human Experience</a:t>
            </a:r>
          </a:p>
          <a:p>
            <a:pPr algn="l"/>
            <a:endParaRPr lang="en-US" sz="2000" dirty="0">
              <a:solidFill>
                <a:schemeClr val="tx1"/>
              </a:solidFill>
            </a:endParaRPr>
          </a:p>
          <a:p>
            <a:pPr algn="l"/>
            <a:r>
              <a:rPr lang="en-US" sz="2000" b="1" dirty="0" smtClean="0">
                <a:solidFill>
                  <a:schemeClr val="tx1"/>
                </a:solidFill>
              </a:rPr>
              <a:t>Understanding: </a:t>
            </a:r>
            <a:r>
              <a:rPr lang="en-US" sz="2000" dirty="0" smtClean="0">
                <a:solidFill>
                  <a:schemeClr val="tx1"/>
                </a:solidFill>
              </a:rPr>
              <a:t>Analyzing Challenges and Opportunities</a:t>
            </a:r>
          </a:p>
          <a:p>
            <a:pPr algn="l"/>
            <a:endParaRPr lang="en-US" sz="2000" dirty="0">
              <a:solidFill>
                <a:schemeClr val="tx1"/>
              </a:solidFill>
            </a:endParaRPr>
          </a:p>
          <a:p>
            <a:pPr algn="l"/>
            <a:r>
              <a:rPr lang="en-US" sz="2000" b="1" dirty="0" smtClean="0">
                <a:solidFill>
                  <a:schemeClr val="tx1"/>
                </a:solidFill>
              </a:rPr>
              <a:t>Making: </a:t>
            </a:r>
            <a:r>
              <a:rPr lang="en-US" sz="2000" dirty="0" smtClean="0">
                <a:solidFill>
                  <a:schemeClr val="tx1"/>
                </a:solidFill>
              </a:rPr>
              <a:t>Envisioning, Prototyping and Implementing Future Possibilities</a:t>
            </a:r>
          </a:p>
        </p:txBody>
      </p:sp>
      <p:sp>
        <p:nvSpPr>
          <p:cNvPr id="4" name="Subtitle 2"/>
          <p:cNvSpPr txBox="1">
            <a:spLocks/>
          </p:cNvSpPr>
          <p:nvPr/>
        </p:nvSpPr>
        <p:spPr>
          <a:xfrm>
            <a:off x="457200" y="5486400"/>
            <a:ext cx="8382000" cy="647700"/>
          </a:xfrm>
          <a:prstGeom prst="rect">
            <a:avLst/>
          </a:prstGeom>
          <a:ln w="3175">
            <a:solidFill>
              <a:schemeClr val="tx1"/>
            </a:solidFill>
          </a:ln>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000" b="1" i="1" dirty="0" smtClean="0">
                <a:solidFill>
                  <a:srgbClr val="0000FF"/>
                </a:solidFill>
              </a:rPr>
              <a:t>Iterative and Recursive………………….NOT………………………..Linear and Serial</a:t>
            </a:r>
            <a:endParaRPr lang="en-US" sz="2000" dirty="0" smtClean="0">
              <a:solidFill>
                <a:srgbClr val="0000FF"/>
              </a:solidFill>
            </a:endParaRPr>
          </a:p>
        </p:txBody>
      </p:sp>
    </p:spTree>
    <p:extLst>
      <p:ext uri="{BB962C8B-B14F-4D97-AF65-F5344CB8AC3E}">
        <p14:creationId xmlns:p14="http://schemas.microsoft.com/office/powerpoint/2010/main" val="2884855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914400"/>
          </a:xfrm>
        </p:spPr>
        <p:txBody>
          <a:bodyPr>
            <a:normAutofit fontScale="90000"/>
          </a:bodyPr>
          <a:lstStyle/>
          <a:p>
            <a:r>
              <a:rPr lang="en-US" sz="2800" dirty="0" smtClean="0"/>
              <a:t>Designing Your Cultural Intervention</a:t>
            </a:r>
            <a:br>
              <a:rPr lang="en-US" sz="2800" dirty="0" smtClean="0"/>
            </a:br>
            <a:r>
              <a:rPr lang="en-US" sz="2800" dirty="0" smtClean="0"/>
              <a:t>Start Anywhere on the Culture Wheel</a:t>
            </a:r>
            <a:endParaRPr lang="en-US" sz="2800" dirty="0"/>
          </a:p>
        </p:txBody>
      </p:sp>
      <p:sp>
        <p:nvSpPr>
          <p:cNvPr id="3" name="Subtitle 2"/>
          <p:cNvSpPr>
            <a:spLocks noGrp="1"/>
          </p:cNvSpPr>
          <p:nvPr>
            <p:ph type="subTitle" idx="1"/>
          </p:nvPr>
        </p:nvSpPr>
        <p:spPr>
          <a:xfrm>
            <a:off x="457200" y="914400"/>
            <a:ext cx="8382000" cy="5562600"/>
          </a:xfrm>
        </p:spPr>
        <p:txBody>
          <a:bodyPr>
            <a:normAutofit fontScale="47500" lnSpcReduction="20000"/>
          </a:bodyPr>
          <a:lstStyle/>
          <a:p>
            <a:pPr algn="l"/>
            <a:r>
              <a:rPr lang="en-US" sz="3800" b="1" dirty="0" smtClean="0">
                <a:solidFill>
                  <a:schemeClr val="tx1"/>
                </a:solidFill>
              </a:rPr>
              <a:t>Mental Models</a:t>
            </a:r>
          </a:p>
          <a:p>
            <a:pPr marL="342900" indent="-342900" algn="l">
              <a:buFont typeface="Arial" panose="020B0604020202020204" pitchFamily="34" charset="0"/>
              <a:buChar char="•"/>
            </a:pPr>
            <a:r>
              <a:rPr lang="en-US" sz="3800" dirty="0" smtClean="0">
                <a:solidFill>
                  <a:schemeClr val="tx1"/>
                </a:solidFill>
              </a:rPr>
              <a:t>Do We Understand The Current Mental Model?</a:t>
            </a:r>
          </a:p>
          <a:p>
            <a:pPr marL="342900" indent="-342900" algn="l">
              <a:buFont typeface="Arial" panose="020B0604020202020204" pitchFamily="34" charset="0"/>
              <a:buChar char="•"/>
            </a:pPr>
            <a:r>
              <a:rPr lang="en-US" sz="3800" dirty="0" smtClean="0">
                <a:solidFill>
                  <a:schemeClr val="tx1"/>
                </a:solidFill>
              </a:rPr>
              <a:t>Can We Articulate It and Make It Explicit?</a:t>
            </a:r>
          </a:p>
          <a:p>
            <a:pPr marL="342900" indent="-342900" algn="l">
              <a:buFont typeface="Arial" panose="020B0604020202020204" pitchFamily="34" charset="0"/>
              <a:buChar char="•"/>
            </a:pPr>
            <a:r>
              <a:rPr lang="en-US" sz="3800" dirty="0" smtClean="0">
                <a:solidFill>
                  <a:schemeClr val="tx1"/>
                </a:solidFill>
              </a:rPr>
              <a:t>Does Our Cultural Intervention Conflict With the Current Mental Model?</a:t>
            </a:r>
          </a:p>
          <a:p>
            <a:pPr marL="342900" indent="-342900" algn="l">
              <a:buFont typeface="Arial" panose="020B0604020202020204" pitchFamily="34" charset="0"/>
              <a:buChar char="•"/>
            </a:pPr>
            <a:r>
              <a:rPr lang="en-US" sz="3800" dirty="0" smtClean="0">
                <a:solidFill>
                  <a:schemeClr val="tx1"/>
                </a:solidFill>
              </a:rPr>
              <a:t>If So, What Needs To Change About The Current Mental Model?</a:t>
            </a:r>
          </a:p>
          <a:p>
            <a:pPr marL="342900" indent="-342900" algn="l">
              <a:buFont typeface="Arial" panose="020B0604020202020204" pitchFamily="34" charset="0"/>
              <a:buChar char="•"/>
            </a:pPr>
            <a:endParaRPr lang="en-US" sz="3800" dirty="0">
              <a:solidFill>
                <a:schemeClr val="tx1"/>
              </a:solidFill>
            </a:endParaRPr>
          </a:p>
          <a:p>
            <a:pPr algn="l"/>
            <a:r>
              <a:rPr lang="en-US" sz="3800" b="1" dirty="0" smtClean="0">
                <a:solidFill>
                  <a:schemeClr val="tx1"/>
                </a:solidFill>
              </a:rPr>
              <a:t>The Underlying Social Network: </a:t>
            </a:r>
          </a:p>
          <a:p>
            <a:pPr marL="457200" indent="-457200" algn="l">
              <a:buFont typeface="Arial" panose="020B0604020202020204" pitchFamily="34" charset="0"/>
              <a:buChar char="•"/>
            </a:pPr>
            <a:r>
              <a:rPr lang="en-US" sz="3800" dirty="0" smtClean="0">
                <a:solidFill>
                  <a:schemeClr val="tx1"/>
                </a:solidFill>
              </a:rPr>
              <a:t>Does this Intervention support social </a:t>
            </a:r>
            <a:r>
              <a:rPr lang="en-US" sz="3800" dirty="0">
                <a:solidFill>
                  <a:schemeClr val="tx1"/>
                </a:solidFill>
              </a:rPr>
              <a:t>networks </a:t>
            </a:r>
            <a:r>
              <a:rPr lang="en-US" sz="3800" dirty="0" smtClean="0">
                <a:solidFill>
                  <a:schemeClr val="tx1"/>
                </a:solidFill>
              </a:rPr>
              <a:t>that</a:t>
            </a:r>
          </a:p>
          <a:p>
            <a:pPr marL="914400" lvl="1" indent="-457200" algn="l">
              <a:buFont typeface="Arial" panose="020B0604020202020204" pitchFamily="34" charset="0"/>
              <a:buChar char="•"/>
            </a:pPr>
            <a:r>
              <a:rPr lang="en-US" sz="3800" dirty="0" smtClean="0">
                <a:solidFill>
                  <a:schemeClr val="tx1"/>
                </a:solidFill>
              </a:rPr>
              <a:t>Grow organically?</a:t>
            </a:r>
          </a:p>
          <a:p>
            <a:pPr marL="914400" lvl="1" indent="-457200" algn="l">
              <a:buFont typeface="Arial" panose="020B0604020202020204" pitchFamily="34" charset="0"/>
              <a:buChar char="•"/>
            </a:pPr>
            <a:r>
              <a:rPr lang="en-US" sz="3800" dirty="0" smtClean="0">
                <a:solidFill>
                  <a:schemeClr val="tx1"/>
                </a:solidFill>
              </a:rPr>
              <a:t>Motivate members?</a:t>
            </a:r>
          </a:p>
          <a:p>
            <a:pPr marL="914400" lvl="1" indent="-457200" algn="l">
              <a:buFont typeface="Arial" panose="020B0604020202020204" pitchFamily="34" charset="0"/>
              <a:buChar char="•"/>
            </a:pPr>
            <a:r>
              <a:rPr lang="en-US" sz="3800" dirty="0" smtClean="0">
                <a:solidFill>
                  <a:schemeClr val="tx1"/>
                </a:solidFill>
              </a:rPr>
              <a:t>Remain stable over time?</a:t>
            </a:r>
            <a:endParaRPr lang="en-US" sz="3800" dirty="0">
              <a:solidFill>
                <a:schemeClr val="tx1"/>
              </a:solidFill>
            </a:endParaRPr>
          </a:p>
          <a:p>
            <a:pPr algn="l"/>
            <a:endParaRPr lang="en-US" sz="3800" dirty="0" smtClean="0">
              <a:solidFill>
                <a:schemeClr val="tx1"/>
              </a:solidFill>
            </a:endParaRPr>
          </a:p>
          <a:p>
            <a:pPr algn="l"/>
            <a:r>
              <a:rPr lang="en-US" sz="3800" b="1" dirty="0" smtClean="0">
                <a:solidFill>
                  <a:schemeClr val="tx1"/>
                </a:solidFill>
              </a:rPr>
              <a:t>Expand Your Definition of Prototype</a:t>
            </a:r>
          </a:p>
          <a:p>
            <a:pPr marL="457200" indent="-457200" algn="l">
              <a:buFont typeface="Arial" panose="020B0604020202020204" pitchFamily="34" charset="0"/>
              <a:buChar char="•"/>
            </a:pPr>
            <a:r>
              <a:rPr lang="en-US" sz="3800" dirty="0" smtClean="0">
                <a:solidFill>
                  <a:schemeClr val="tx1"/>
                </a:solidFill>
              </a:rPr>
              <a:t>Policy Can Be A Prototype</a:t>
            </a:r>
          </a:p>
          <a:p>
            <a:pPr marL="457200" indent="-457200" algn="l">
              <a:buFont typeface="Arial" panose="020B0604020202020204" pitchFamily="34" charset="0"/>
              <a:buChar char="•"/>
            </a:pPr>
            <a:r>
              <a:rPr lang="en-US" sz="3800" dirty="0" smtClean="0">
                <a:solidFill>
                  <a:schemeClr val="tx1"/>
                </a:solidFill>
              </a:rPr>
              <a:t>Pilots/Prototypes De-Risk A “Radical” Idea In the Eyes of Decision Makers</a:t>
            </a:r>
          </a:p>
          <a:p>
            <a:pPr marL="457200" indent="-457200" algn="l">
              <a:buFont typeface="Arial" panose="020B0604020202020204" pitchFamily="34" charset="0"/>
              <a:buChar char="•"/>
            </a:pPr>
            <a:r>
              <a:rPr lang="en-US" sz="3800" dirty="0" smtClean="0">
                <a:solidFill>
                  <a:schemeClr val="tx1"/>
                </a:solidFill>
              </a:rPr>
              <a:t>Prototypes Elicit Tacit Knowledge from End Users</a:t>
            </a:r>
          </a:p>
          <a:p>
            <a:pPr marL="457200" indent="-457200" algn="l">
              <a:buFont typeface="Arial" panose="020B0604020202020204" pitchFamily="34" charset="0"/>
              <a:buChar char="•"/>
            </a:pPr>
            <a:r>
              <a:rPr lang="en-US" sz="3800" dirty="0" smtClean="0">
                <a:solidFill>
                  <a:schemeClr val="tx1"/>
                </a:solidFill>
              </a:rPr>
              <a:t>What Is the Minimum Viable Prototype for My Cultural Intervention? </a:t>
            </a:r>
          </a:p>
          <a:p>
            <a:pPr marL="457200" indent="-457200" algn="l">
              <a:buFont typeface="Arial" panose="020B0604020202020204" pitchFamily="34" charset="0"/>
              <a:buChar char="•"/>
            </a:pPr>
            <a:r>
              <a:rPr lang="en-US" sz="3800" dirty="0" smtClean="0">
                <a:solidFill>
                  <a:schemeClr val="tx1"/>
                </a:solidFill>
              </a:rPr>
              <a:t>How Soon Can I Pilot It? At What Scale?</a:t>
            </a:r>
          </a:p>
          <a:p>
            <a:pPr marL="457200" indent="-457200" algn="l">
              <a:buFont typeface="Arial" panose="020B0604020202020204" pitchFamily="34" charset="0"/>
              <a:buChar char="•"/>
            </a:pPr>
            <a:r>
              <a:rPr lang="en-US" sz="3800" dirty="0" smtClean="0">
                <a:solidFill>
                  <a:schemeClr val="tx1"/>
                </a:solidFill>
              </a:rPr>
              <a:t>What Information Would I Collect Around the Pilot?</a:t>
            </a:r>
          </a:p>
          <a:p>
            <a:pPr marL="457200" indent="-457200" algn="l">
              <a:buFont typeface="Arial" panose="020B0604020202020204" pitchFamily="34" charset="0"/>
              <a:buChar char="•"/>
            </a:pPr>
            <a:r>
              <a:rPr lang="en-US" sz="3800" dirty="0" smtClean="0">
                <a:solidFill>
                  <a:schemeClr val="tx1"/>
                </a:solidFill>
              </a:rPr>
              <a:t>Cheap Experiments Are Worth More Than Good Ideas</a:t>
            </a:r>
          </a:p>
          <a:p>
            <a:pPr marL="457200" indent="-457200" algn="l">
              <a:buFont typeface="Arial" panose="020B0604020202020204" pitchFamily="34" charset="0"/>
              <a:buChar char="•"/>
            </a:pPr>
            <a:endParaRPr lang="en-US" sz="3500" dirty="0" smtClean="0">
              <a:solidFill>
                <a:schemeClr val="tx1"/>
              </a:solidFill>
            </a:endParaRPr>
          </a:p>
          <a:p>
            <a:pPr algn="l"/>
            <a:endParaRPr lang="en-US" sz="3500" dirty="0" smtClean="0">
              <a:solidFill>
                <a:schemeClr val="tx1"/>
              </a:solidFill>
            </a:endParaRPr>
          </a:p>
        </p:txBody>
      </p:sp>
    </p:spTree>
    <p:extLst>
      <p:ext uri="{BB962C8B-B14F-4D97-AF65-F5344CB8AC3E}">
        <p14:creationId xmlns:p14="http://schemas.microsoft.com/office/powerpoint/2010/main" val="2810630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
          </a:xfrm>
        </p:spPr>
        <p:txBody>
          <a:bodyPr>
            <a:normAutofit/>
          </a:bodyPr>
          <a:lstStyle/>
          <a:p>
            <a:r>
              <a:rPr lang="en-US" sz="2400" dirty="0" smtClean="0"/>
              <a:t>A Running List of Cultural Interventions</a:t>
            </a:r>
            <a:endParaRPr lang="en-US" sz="2400" dirty="0"/>
          </a:p>
        </p:txBody>
      </p:sp>
      <p:sp>
        <p:nvSpPr>
          <p:cNvPr id="3" name="Subtitle 2"/>
          <p:cNvSpPr>
            <a:spLocks noGrp="1"/>
          </p:cNvSpPr>
          <p:nvPr>
            <p:ph type="subTitle" idx="1"/>
          </p:nvPr>
        </p:nvSpPr>
        <p:spPr>
          <a:xfrm>
            <a:off x="457200" y="914400"/>
            <a:ext cx="8382000" cy="5791200"/>
          </a:xfrm>
        </p:spPr>
        <p:txBody>
          <a:bodyPr>
            <a:normAutofit/>
          </a:bodyPr>
          <a:lstStyle/>
          <a:p>
            <a:pPr marL="457200" indent="-457200" algn="l">
              <a:buFont typeface="Arial" panose="020B0604020202020204" pitchFamily="34" charset="0"/>
              <a:buChar char="•"/>
            </a:pPr>
            <a:endParaRPr lang="en-US" sz="3500" dirty="0" smtClean="0">
              <a:solidFill>
                <a:schemeClr val="tx1"/>
              </a:solidFill>
            </a:endParaRPr>
          </a:p>
          <a:p>
            <a:pPr algn="l"/>
            <a:endParaRPr lang="en-US" sz="3500" dirty="0" smtClean="0">
              <a:solidFill>
                <a:schemeClr val="tx1"/>
              </a:solidFill>
            </a:endParaRPr>
          </a:p>
        </p:txBody>
      </p:sp>
      <p:sp>
        <p:nvSpPr>
          <p:cNvPr id="4" name="Content Placeholder 2"/>
          <p:cNvSpPr txBox="1">
            <a:spLocks/>
          </p:cNvSpPr>
          <p:nvPr/>
        </p:nvSpPr>
        <p:spPr>
          <a:xfrm>
            <a:off x="457200" y="533400"/>
            <a:ext cx="8229600" cy="6400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1600" b="1" dirty="0" smtClean="0">
                <a:solidFill>
                  <a:schemeClr val="tx1"/>
                </a:solidFill>
              </a:rPr>
              <a:t>Education and Training: Since February 2015 We Have Sent</a:t>
            </a:r>
          </a:p>
          <a:p>
            <a:pPr marL="285750" lvl="0" indent="-285750" algn="l">
              <a:buFont typeface="Arial" panose="020B0604020202020204" pitchFamily="34" charset="0"/>
              <a:buChar char="•"/>
            </a:pPr>
            <a:r>
              <a:rPr lang="en-US" sz="1600" dirty="0" smtClean="0">
                <a:solidFill>
                  <a:schemeClr val="tx1"/>
                </a:solidFill>
              </a:rPr>
              <a:t>25 People to OPM-Human Centered Design Course</a:t>
            </a:r>
          </a:p>
          <a:p>
            <a:pPr marL="285750" lvl="0" indent="-285750" algn="l">
              <a:buFont typeface="Arial" panose="020B0604020202020204" pitchFamily="34" charset="0"/>
              <a:buChar char="•"/>
            </a:pPr>
            <a:r>
              <a:rPr lang="en-US" sz="1600" dirty="0" smtClean="0">
                <a:solidFill>
                  <a:schemeClr val="tx1"/>
                </a:solidFill>
              </a:rPr>
              <a:t>Two People to RISD/State </a:t>
            </a:r>
            <a:r>
              <a:rPr lang="en-US" sz="1600" dirty="0" err="1" smtClean="0">
                <a:solidFill>
                  <a:schemeClr val="tx1"/>
                </a:solidFill>
              </a:rPr>
              <a:t>Dept</a:t>
            </a:r>
            <a:r>
              <a:rPr lang="en-US" sz="1600" dirty="0" smtClean="0">
                <a:solidFill>
                  <a:schemeClr val="tx1"/>
                </a:solidFill>
              </a:rPr>
              <a:t> </a:t>
            </a:r>
            <a:r>
              <a:rPr lang="en-US" sz="1600" dirty="0" err="1" smtClean="0">
                <a:solidFill>
                  <a:schemeClr val="tx1"/>
                </a:solidFill>
              </a:rPr>
              <a:t>Bootcamp</a:t>
            </a:r>
            <a:r>
              <a:rPr lang="en-US" sz="1600" dirty="0" smtClean="0">
                <a:solidFill>
                  <a:schemeClr val="tx1"/>
                </a:solidFill>
              </a:rPr>
              <a:t> for Design + Public Policy</a:t>
            </a:r>
          </a:p>
          <a:p>
            <a:pPr marL="285750" lvl="0" indent="-285750" algn="l">
              <a:buFont typeface="Arial" panose="020B0604020202020204" pitchFamily="34" charset="0"/>
              <a:buChar char="•"/>
            </a:pPr>
            <a:r>
              <a:rPr lang="en-US" sz="1600" dirty="0" smtClean="0">
                <a:solidFill>
                  <a:schemeClr val="tx1"/>
                </a:solidFill>
              </a:rPr>
              <a:t>Two People to Inaugural White House Interagency Meeting on Design + Public Policy</a:t>
            </a:r>
          </a:p>
          <a:p>
            <a:pPr lvl="0" algn="l"/>
            <a:endParaRPr lang="en-US" sz="1600" dirty="0" smtClean="0">
              <a:solidFill>
                <a:schemeClr val="tx1"/>
              </a:solidFill>
            </a:endParaRPr>
          </a:p>
          <a:p>
            <a:pPr lvl="0" algn="l"/>
            <a:r>
              <a:rPr lang="en-US" sz="1600" b="1" dirty="0" smtClean="0">
                <a:solidFill>
                  <a:schemeClr val="tx1"/>
                </a:solidFill>
              </a:rPr>
              <a:t>What Those People Have Done</a:t>
            </a:r>
          </a:p>
          <a:p>
            <a:pPr marL="285750" indent="-285750" algn="l">
              <a:buFont typeface="Arial" panose="020B0604020202020204" pitchFamily="34" charset="0"/>
              <a:buChar char="•"/>
            </a:pPr>
            <a:r>
              <a:rPr lang="en-US" sz="1600" dirty="0">
                <a:solidFill>
                  <a:schemeClr val="tx1"/>
                </a:solidFill>
              </a:rPr>
              <a:t>Digital-to-Done: Investment Strategy (results briefed to senior leadership)</a:t>
            </a:r>
          </a:p>
          <a:p>
            <a:pPr marL="285750" lvl="0" indent="-285750" algn="l">
              <a:buFont typeface="Arial" panose="020B0604020202020204" pitchFamily="34" charset="0"/>
              <a:buChar char="•"/>
            </a:pPr>
            <a:r>
              <a:rPr lang="en-US" sz="1600" dirty="0" smtClean="0">
                <a:solidFill>
                  <a:schemeClr val="tx1"/>
                </a:solidFill>
              </a:rPr>
              <a:t>Applying </a:t>
            </a:r>
            <a:r>
              <a:rPr lang="en-US" sz="1600" dirty="0">
                <a:solidFill>
                  <a:schemeClr val="tx1"/>
                </a:solidFill>
              </a:rPr>
              <a:t>Boyd’s OODA Loop to Organizational Decision Making (initiated, </a:t>
            </a:r>
            <a:r>
              <a:rPr lang="en-US" sz="1600" dirty="0" smtClean="0">
                <a:solidFill>
                  <a:schemeClr val="tx1"/>
                </a:solidFill>
              </a:rPr>
              <a:t>partially scaled</a:t>
            </a:r>
            <a:r>
              <a:rPr lang="en-US" sz="1600" dirty="0">
                <a:solidFill>
                  <a:schemeClr val="tx1"/>
                </a:solidFill>
              </a:rPr>
              <a:t>)</a:t>
            </a:r>
          </a:p>
          <a:p>
            <a:pPr marL="285750" lvl="0" indent="-285750" algn="l">
              <a:buFont typeface="Arial" panose="020B0604020202020204" pitchFamily="34" charset="0"/>
              <a:buChar char="•"/>
            </a:pPr>
            <a:r>
              <a:rPr lang="en-US" sz="1600" dirty="0">
                <a:solidFill>
                  <a:schemeClr val="tx1"/>
                </a:solidFill>
              </a:rPr>
              <a:t>A Longitudinal Study of the New Hire Bridge Program (initiated, piloted)</a:t>
            </a:r>
          </a:p>
          <a:p>
            <a:pPr marL="285750" lvl="0" indent="-285750" algn="l">
              <a:buFont typeface="Arial" panose="020B0604020202020204" pitchFamily="34" charset="0"/>
              <a:buChar char="•"/>
            </a:pPr>
            <a:r>
              <a:rPr lang="en-US" sz="1600" dirty="0">
                <a:solidFill>
                  <a:schemeClr val="tx1"/>
                </a:solidFill>
              </a:rPr>
              <a:t>Addressing the Non-Linear Cost of Bank Card Compliance (initiated)</a:t>
            </a:r>
          </a:p>
          <a:p>
            <a:pPr marL="285750" lvl="0" indent="-285750" algn="l">
              <a:buFont typeface="Arial" panose="020B0604020202020204" pitchFamily="34" charset="0"/>
              <a:buChar char="•"/>
            </a:pPr>
            <a:r>
              <a:rPr lang="en-US" sz="1600" dirty="0">
                <a:solidFill>
                  <a:schemeClr val="tx1"/>
                </a:solidFill>
              </a:rPr>
              <a:t>A Systems Dynamics Based Dashboard for Business Processes (initiated)</a:t>
            </a:r>
          </a:p>
          <a:p>
            <a:pPr marL="285750" lvl="0" indent="-285750" algn="l">
              <a:buFont typeface="Arial" panose="020B0604020202020204" pitchFamily="34" charset="0"/>
              <a:buChar char="•"/>
            </a:pPr>
            <a:r>
              <a:rPr lang="en-US" sz="1600" dirty="0">
                <a:solidFill>
                  <a:schemeClr val="tx1"/>
                </a:solidFill>
              </a:rPr>
              <a:t>Using </a:t>
            </a:r>
            <a:r>
              <a:rPr lang="en-US" sz="1600" dirty="0" err="1">
                <a:solidFill>
                  <a:schemeClr val="tx1"/>
                </a:solidFill>
              </a:rPr>
              <a:t>milsuite</a:t>
            </a:r>
            <a:r>
              <a:rPr lang="en-US" sz="1600" dirty="0">
                <a:solidFill>
                  <a:schemeClr val="tx1"/>
                </a:solidFill>
              </a:rPr>
              <a:t> for Technical and Administrative Collaboration (initiated, piloted, scaled, and recognized for excellence outside the Command)</a:t>
            </a:r>
          </a:p>
          <a:p>
            <a:pPr marL="285750" lvl="0" indent="-285750" algn="l">
              <a:buFont typeface="Arial" panose="020B0604020202020204" pitchFamily="34" charset="0"/>
              <a:buChar char="•"/>
            </a:pPr>
            <a:r>
              <a:rPr lang="en-US" sz="1600" dirty="0">
                <a:solidFill>
                  <a:schemeClr val="tx1"/>
                </a:solidFill>
              </a:rPr>
              <a:t>Adapting the “Shark Tank” Model for Internal S&amp;T Investment (initiated, piloted)</a:t>
            </a:r>
          </a:p>
          <a:p>
            <a:pPr marL="285750" lvl="0" indent="-285750" algn="l">
              <a:buFont typeface="Arial" panose="020B0604020202020204" pitchFamily="34" charset="0"/>
              <a:buChar char="•"/>
            </a:pPr>
            <a:r>
              <a:rPr lang="en-US" sz="1600" dirty="0">
                <a:solidFill>
                  <a:schemeClr val="tx1"/>
                </a:solidFill>
              </a:rPr>
              <a:t>Developing a Human Centered Design Toolkit for the Workforce (initiated)</a:t>
            </a:r>
          </a:p>
          <a:p>
            <a:pPr marL="285750" lvl="0" indent="-285750" algn="l">
              <a:buFont typeface="Arial" panose="020B0604020202020204" pitchFamily="34" charset="0"/>
              <a:buChar char="•"/>
            </a:pPr>
            <a:r>
              <a:rPr lang="en-US" sz="1600" dirty="0">
                <a:solidFill>
                  <a:schemeClr val="tx1"/>
                </a:solidFill>
              </a:rPr>
              <a:t>Co-developing an </a:t>
            </a:r>
            <a:r>
              <a:rPr lang="en-US" sz="1600" dirty="0" smtClean="0">
                <a:solidFill>
                  <a:schemeClr val="tx1"/>
                </a:solidFill>
              </a:rPr>
              <a:t>Advanced </a:t>
            </a:r>
            <a:r>
              <a:rPr lang="en-US" sz="1600" dirty="0">
                <a:solidFill>
                  <a:schemeClr val="tx1"/>
                </a:solidFill>
              </a:rPr>
              <a:t>W</a:t>
            </a:r>
            <a:r>
              <a:rPr lang="en-US" sz="1600" dirty="0" smtClean="0">
                <a:solidFill>
                  <a:schemeClr val="tx1"/>
                </a:solidFill>
              </a:rPr>
              <a:t>arfighting </a:t>
            </a:r>
            <a:r>
              <a:rPr lang="en-US" sz="1600" dirty="0">
                <a:solidFill>
                  <a:schemeClr val="tx1"/>
                </a:solidFill>
              </a:rPr>
              <a:t>C</a:t>
            </a:r>
            <a:r>
              <a:rPr lang="en-US" sz="1600" dirty="0" smtClean="0">
                <a:solidFill>
                  <a:schemeClr val="tx1"/>
                </a:solidFill>
              </a:rPr>
              <a:t>oncept </a:t>
            </a:r>
            <a:r>
              <a:rPr lang="en-US" sz="1600" dirty="0">
                <a:solidFill>
                  <a:schemeClr val="tx1"/>
                </a:solidFill>
              </a:rPr>
              <a:t>using Virtual Worlds (prototyped)</a:t>
            </a:r>
          </a:p>
          <a:p>
            <a:pPr marL="285750" indent="-285750" algn="l">
              <a:buFont typeface="Arial" panose="020B0604020202020204" pitchFamily="34" charset="0"/>
              <a:buChar char="•"/>
            </a:pPr>
            <a:r>
              <a:rPr lang="en-US" sz="1600" dirty="0" smtClean="0">
                <a:solidFill>
                  <a:schemeClr val="tx1"/>
                </a:solidFill>
              </a:rPr>
              <a:t>Innovation </a:t>
            </a:r>
            <a:r>
              <a:rPr lang="en-US" sz="1600" dirty="0">
                <a:solidFill>
                  <a:schemeClr val="tx1"/>
                </a:solidFill>
              </a:rPr>
              <a:t>Café: “How Might We Measure Innovation at </a:t>
            </a:r>
            <a:r>
              <a:rPr lang="en-US" sz="1600" dirty="0" err="1">
                <a:solidFill>
                  <a:schemeClr val="tx1"/>
                </a:solidFill>
              </a:rPr>
              <a:t>Carderock</a:t>
            </a:r>
            <a:r>
              <a:rPr lang="en-US" sz="1600" dirty="0">
                <a:solidFill>
                  <a:schemeClr val="tx1"/>
                </a:solidFill>
              </a:rPr>
              <a:t>?” </a:t>
            </a:r>
            <a:r>
              <a:rPr lang="en-US" sz="1600" dirty="0" smtClean="0">
                <a:solidFill>
                  <a:schemeClr val="tx1"/>
                </a:solidFill>
              </a:rPr>
              <a:t>(initiated, scaled)</a:t>
            </a:r>
            <a:endParaRPr lang="en-US" sz="1600" dirty="0">
              <a:solidFill>
                <a:schemeClr val="tx1"/>
              </a:solidFill>
            </a:endParaRPr>
          </a:p>
          <a:p>
            <a:pPr marL="285750" lvl="0" indent="-285750" algn="l">
              <a:buFont typeface="Arial" panose="020B0604020202020204" pitchFamily="34" charset="0"/>
              <a:buChar char="•"/>
            </a:pPr>
            <a:r>
              <a:rPr lang="en-US" sz="1600" dirty="0" smtClean="0">
                <a:solidFill>
                  <a:schemeClr val="tx1"/>
                </a:solidFill>
              </a:rPr>
              <a:t>Formulating </a:t>
            </a:r>
            <a:r>
              <a:rPr lang="en-US" sz="1600" dirty="0">
                <a:solidFill>
                  <a:schemeClr val="tx1"/>
                </a:solidFill>
              </a:rPr>
              <a:t>a Long Range S&amp;T Plan (in process, using the  Innovation Café model)</a:t>
            </a:r>
          </a:p>
          <a:p>
            <a:pPr marL="285750" lvl="0" indent="-285750" algn="l">
              <a:buFont typeface="Arial" panose="020B0604020202020204" pitchFamily="34" charset="0"/>
              <a:buChar char="•"/>
            </a:pPr>
            <a:r>
              <a:rPr lang="en-US" sz="1600" dirty="0">
                <a:solidFill>
                  <a:schemeClr val="tx1"/>
                </a:solidFill>
              </a:rPr>
              <a:t>Big Data: What It Affords Us/What It Requires of Us (still in process)</a:t>
            </a:r>
          </a:p>
          <a:p>
            <a:pPr marL="285750" lvl="0" indent="-285750" algn="l">
              <a:buFont typeface="Arial" panose="020B0604020202020204" pitchFamily="34" charset="0"/>
              <a:buChar char="•"/>
            </a:pPr>
            <a:r>
              <a:rPr lang="en-US" sz="1600" dirty="0">
                <a:solidFill>
                  <a:schemeClr val="tx1"/>
                </a:solidFill>
              </a:rPr>
              <a:t>Academic Outreach Day (event conducted, results being processed</a:t>
            </a:r>
            <a:r>
              <a:rPr lang="en-US" sz="1600" dirty="0" smtClean="0">
                <a:solidFill>
                  <a:schemeClr val="tx1"/>
                </a:solidFill>
              </a:rPr>
              <a:t>)</a:t>
            </a:r>
          </a:p>
          <a:p>
            <a:pPr marL="285750" indent="-285750" algn="l">
              <a:buFont typeface="Arial" panose="020B0604020202020204" pitchFamily="34" charset="0"/>
              <a:buChar char="•"/>
            </a:pPr>
            <a:r>
              <a:rPr lang="en-US" sz="1600" dirty="0" smtClean="0">
                <a:solidFill>
                  <a:schemeClr val="tx1"/>
                </a:solidFill>
              </a:rPr>
              <a:t>Two Submissions Published at White </a:t>
            </a:r>
            <a:r>
              <a:rPr lang="en-US" sz="1600" dirty="0">
                <a:solidFill>
                  <a:schemeClr val="tx1"/>
                </a:solidFill>
              </a:rPr>
              <a:t>House Interagency Meeting on Design + Public Policy</a:t>
            </a:r>
          </a:p>
          <a:p>
            <a:pPr marL="285750" lvl="0" indent="-285750" algn="l">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1021033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025" y="0"/>
            <a:ext cx="5695950" cy="775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114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0"/>
            <a:ext cx="5715000" cy="868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838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096"/>
            <a:ext cx="8229600" cy="756241"/>
          </a:xfrm>
        </p:spPr>
        <p:txBody>
          <a:bodyPr>
            <a:normAutofit/>
          </a:bodyPr>
          <a:lstStyle/>
          <a:p>
            <a:r>
              <a:rPr lang="en-US" sz="1800" b="1" dirty="0" smtClean="0"/>
              <a:t>A More Hands On Approach : All Projects</a:t>
            </a:r>
            <a:endParaRPr lang="en-US" sz="1800" b="1" dirty="0"/>
          </a:p>
        </p:txBody>
      </p:sp>
      <p:sp>
        <p:nvSpPr>
          <p:cNvPr id="3" name="Content Placeholder 2"/>
          <p:cNvSpPr>
            <a:spLocks noGrp="1"/>
          </p:cNvSpPr>
          <p:nvPr>
            <p:ph idx="1"/>
          </p:nvPr>
        </p:nvSpPr>
        <p:spPr>
          <a:xfrm>
            <a:off x="457199" y="858381"/>
            <a:ext cx="8399721" cy="5680655"/>
          </a:xfrm>
        </p:spPr>
        <p:txBody>
          <a:bodyPr>
            <a:noAutofit/>
          </a:bodyPr>
          <a:lstStyle/>
          <a:p>
            <a:pPr marL="0" indent="0">
              <a:buNone/>
            </a:pPr>
            <a:r>
              <a:rPr lang="en-US" sz="1800" dirty="0" smtClean="0"/>
              <a:t>At every check-in we will be pushing you to think through</a:t>
            </a:r>
          </a:p>
          <a:p>
            <a:r>
              <a:rPr lang="en-US" sz="2200" dirty="0" smtClean="0"/>
              <a:t>Who is/are my end-user(s)? Who are my stakeholders? How well do I know their needs? Articulated and unarticulated? How can I get to know them/their needs better?</a:t>
            </a:r>
          </a:p>
          <a:p>
            <a:r>
              <a:rPr lang="en-US" sz="2200" dirty="0" smtClean="0"/>
              <a:t>What would a minimum viable prototype look like that I can place in their hands and  exercise? </a:t>
            </a:r>
          </a:p>
          <a:p>
            <a:r>
              <a:rPr lang="en-US" sz="2200" dirty="0" smtClean="0"/>
              <a:t>How soon can I do that? How many times can I do that?</a:t>
            </a:r>
          </a:p>
          <a:p>
            <a:r>
              <a:rPr lang="en-US" sz="2200" dirty="0" smtClean="0"/>
              <a:t>Expand your definition of prototype</a:t>
            </a:r>
          </a:p>
          <a:p>
            <a:r>
              <a:rPr lang="en-US" sz="2200" dirty="0" smtClean="0"/>
              <a:t>Use the prototype to produce learning and to elicit tacit knowledge </a:t>
            </a:r>
          </a:p>
        </p:txBody>
      </p:sp>
    </p:spTree>
    <p:extLst>
      <p:ext uri="{BB962C8B-B14F-4D97-AF65-F5344CB8AC3E}">
        <p14:creationId xmlns:p14="http://schemas.microsoft.com/office/powerpoint/2010/main" val="3869080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7442"/>
          </a:xfrm>
        </p:spPr>
        <p:txBody>
          <a:bodyPr>
            <a:normAutofit fontScale="90000"/>
          </a:bodyPr>
          <a:lstStyle/>
          <a:p>
            <a:r>
              <a:rPr lang="en-US" sz="2800" dirty="0" smtClean="0"/>
              <a:t>Serious Play and A Culture of Prototyping</a:t>
            </a:r>
            <a:br>
              <a:rPr lang="en-US" sz="2800" dirty="0" smtClean="0"/>
            </a:br>
            <a:r>
              <a:rPr lang="en-US" sz="2800" dirty="0" smtClean="0"/>
              <a:t>Michael Schrage</a:t>
            </a:r>
            <a:endParaRPr lang="en-US" sz="2800" dirty="0"/>
          </a:p>
        </p:txBody>
      </p:sp>
      <p:sp>
        <p:nvSpPr>
          <p:cNvPr id="3" name="Content Placeholder 2"/>
          <p:cNvSpPr>
            <a:spLocks noGrp="1"/>
          </p:cNvSpPr>
          <p:nvPr>
            <p:ph idx="1"/>
          </p:nvPr>
        </p:nvSpPr>
        <p:spPr>
          <a:xfrm>
            <a:off x="457200" y="797442"/>
            <a:ext cx="8229600" cy="5762846"/>
          </a:xfrm>
        </p:spPr>
        <p:txBody>
          <a:bodyPr>
            <a:noAutofit/>
          </a:bodyPr>
          <a:lstStyle/>
          <a:p>
            <a:pPr marL="0" indent="0">
              <a:buNone/>
            </a:pPr>
            <a:r>
              <a:rPr lang="en-US" sz="1600" dirty="0" smtClean="0"/>
              <a:t>Forward, Tom Peters</a:t>
            </a:r>
          </a:p>
          <a:p>
            <a:r>
              <a:rPr lang="en-US" sz="1600" dirty="0" smtClean="0"/>
              <a:t>Central thesis: organizations manage themselves by their prototypes. </a:t>
            </a:r>
          </a:p>
          <a:p>
            <a:r>
              <a:rPr lang="en-US" sz="1600" dirty="0" smtClean="0"/>
              <a:t>Will we get more value from better managing our innovation process to get a prototype? Or from better using our prototype to manage our innovation process?</a:t>
            </a:r>
          </a:p>
          <a:p>
            <a:r>
              <a:rPr lang="en-US" sz="1600" dirty="0" smtClean="0"/>
              <a:t>Innovative prototypes generate innovative teams</a:t>
            </a:r>
          </a:p>
          <a:p>
            <a:r>
              <a:rPr lang="en-US" sz="1600" dirty="0" smtClean="0"/>
              <a:t>Good prototypes invite dialogue versus truncating debate……</a:t>
            </a:r>
          </a:p>
          <a:p>
            <a:pPr marL="0" indent="0">
              <a:buNone/>
            </a:pPr>
            <a:r>
              <a:rPr lang="en-US" sz="1600" dirty="0" smtClean="0"/>
              <a:t>Preface</a:t>
            </a:r>
          </a:p>
          <a:p>
            <a:r>
              <a:rPr lang="en-US" sz="1600" dirty="0" smtClean="0"/>
              <a:t>Not enough to have a brilliant idea…have to be able to demo them. Have to get people to want to play with them.</a:t>
            </a:r>
          </a:p>
          <a:p>
            <a:r>
              <a:rPr lang="en-US" sz="1600" dirty="0" smtClean="0"/>
              <a:t>You know you have a good idea when people go beyond compliments and start suggesting ways to make it better, or when sponsors can use your demo as a platform for their own work.</a:t>
            </a:r>
          </a:p>
          <a:p>
            <a:r>
              <a:rPr lang="en-US" sz="1600" dirty="0" smtClean="0"/>
              <a:t>The key to successful collaboration is the creation and management of shared space. (DIAGRAM). Transactional model of </a:t>
            </a:r>
            <a:r>
              <a:rPr lang="en-US" sz="1600" dirty="0" err="1" smtClean="0"/>
              <a:t>comms</a:t>
            </a:r>
            <a:r>
              <a:rPr lang="en-US" sz="1600" dirty="0" smtClean="0"/>
              <a:t> vs collaborative model of </a:t>
            </a:r>
            <a:r>
              <a:rPr lang="en-US" sz="1600" dirty="0" err="1" smtClean="0"/>
              <a:t>comms</a:t>
            </a:r>
            <a:r>
              <a:rPr lang="en-US" sz="1600" dirty="0" smtClean="0"/>
              <a:t>.</a:t>
            </a:r>
          </a:p>
          <a:p>
            <a:r>
              <a:rPr lang="en-US" sz="1600" dirty="0" smtClean="0"/>
              <a:t>Prototypes as a form of shared space</a:t>
            </a:r>
          </a:p>
          <a:p>
            <a:r>
              <a:rPr lang="en-US" sz="1600" dirty="0" smtClean="0"/>
              <a:t>Your prototyping culture shapes your innovation processes</a:t>
            </a:r>
          </a:p>
          <a:p>
            <a:r>
              <a:rPr lang="en-US" sz="1600" dirty="0" smtClean="0"/>
              <a:t>The nouns shape the verb</a:t>
            </a:r>
          </a:p>
          <a:p>
            <a:r>
              <a:rPr lang="en-US" sz="1600" dirty="0" smtClean="0"/>
              <a:t>Innovation is more social than personal, a by-product of how well we play with others. Behavior, not knowledge drives innovation.</a:t>
            </a:r>
          </a:p>
          <a:p>
            <a:endParaRPr lang="en-US" sz="1600" dirty="0" smtClean="0"/>
          </a:p>
          <a:p>
            <a:endParaRPr lang="en-US" sz="1600" dirty="0" smtClean="0"/>
          </a:p>
        </p:txBody>
      </p:sp>
    </p:spTree>
    <p:extLst>
      <p:ext uri="{BB962C8B-B14F-4D97-AF65-F5344CB8AC3E}">
        <p14:creationId xmlns:p14="http://schemas.microsoft.com/office/powerpoint/2010/main" val="3553675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7442"/>
          </a:xfrm>
        </p:spPr>
        <p:txBody>
          <a:bodyPr>
            <a:normAutofit/>
          </a:bodyPr>
          <a:lstStyle/>
          <a:p>
            <a:r>
              <a:rPr lang="en-US" sz="2800" dirty="0" smtClean="0"/>
              <a:t>Serious Play and Culture of Prototyping, p2</a:t>
            </a:r>
            <a:endParaRPr lang="en-US" sz="2800" dirty="0"/>
          </a:p>
        </p:txBody>
      </p:sp>
      <p:sp>
        <p:nvSpPr>
          <p:cNvPr id="3" name="Content Placeholder 2"/>
          <p:cNvSpPr>
            <a:spLocks noGrp="1"/>
          </p:cNvSpPr>
          <p:nvPr>
            <p:ph idx="1"/>
          </p:nvPr>
        </p:nvSpPr>
        <p:spPr>
          <a:xfrm>
            <a:off x="457200" y="797442"/>
            <a:ext cx="8229600" cy="5762846"/>
          </a:xfrm>
        </p:spPr>
        <p:txBody>
          <a:bodyPr>
            <a:noAutofit/>
          </a:bodyPr>
          <a:lstStyle/>
          <a:p>
            <a:pPr marL="0" indent="0">
              <a:buNone/>
            </a:pPr>
            <a:r>
              <a:rPr lang="en-US" sz="1600" dirty="0" smtClean="0"/>
              <a:t>Preface (continued)</a:t>
            </a:r>
          </a:p>
          <a:p>
            <a:r>
              <a:rPr lang="en-US" sz="1600" dirty="0" smtClean="0"/>
              <a:t>A journey from ethnography to ethology</a:t>
            </a:r>
          </a:p>
          <a:p>
            <a:r>
              <a:rPr lang="en-US" sz="1600" dirty="0" smtClean="0"/>
              <a:t>Our brains are wired as much for the manipulation of social relationships as for management of rational thought (Robin Dunbar and other evolutionary anthropologists)</a:t>
            </a:r>
          </a:p>
          <a:p>
            <a:r>
              <a:rPr lang="en-US" sz="1600" dirty="0" smtClean="0"/>
              <a:t>How prototypes are designed and used are functions as much of </a:t>
            </a:r>
            <a:r>
              <a:rPr lang="en-US" sz="1600" dirty="0" err="1" smtClean="0"/>
              <a:t>arational</a:t>
            </a:r>
            <a:r>
              <a:rPr lang="en-US" sz="1600" dirty="0" smtClean="0"/>
              <a:t> human interactions, as they are a product of rational analyses. </a:t>
            </a:r>
          </a:p>
          <a:p>
            <a:r>
              <a:rPr lang="en-US" sz="1600" dirty="0" smtClean="0"/>
              <a:t>This book is not a plea for more rational management of modeling….</a:t>
            </a:r>
          </a:p>
          <a:p>
            <a:r>
              <a:rPr lang="en-US" sz="1600" dirty="0" smtClean="0"/>
              <a:t>Serious play as a core competence. Treating prototypes as conversation pieces. </a:t>
            </a:r>
          </a:p>
          <a:p>
            <a:r>
              <a:rPr lang="en-US" sz="1600" dirty="0" smtClean="0"/>
              <a:t>From Fierce Conversations, Susan Scott: the conversation is the relationship</a:t>
            </a:r>
          </a:p>
          <a:p>
            <a:r>
              <a:rPr lang="en-US" sz="1600" dirty="0" smtClean="0"/>
              <a:t>From Leaders make the future: Commons Creating (i.e. shared space): the ability to seed, nurture and grow shared assets that can benefit other players – and sometimes allow competition at a higher level. Commons creating is the ultimate future leadership skill. New commons are shared resources that create platforms for generating wealth and value. </a:t>
            </a:r>
          </a:p>
        </p:txBody>
      </p:sp>
    </p:spTree>
    <p:extLst>
      <p:ext uri="{BB962C8B-B14F-4D97-AF65-F5344CB8AC3E}">
        <p14:creationId xmlns:p14="http://schemas.microsoft.com/office/powerpoint/2010/main" val="3605298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a:xfrm>
            <a:off x="457200" y="762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Calibri" pitchFamily="34" charset="0"/>
              </a:rPr>
              <a:t>The Default View of Innovation</a:t>
            </a:r>
            <a:endParaRPr lang="en-US" sz="2800" dirty="0">
              <a:latin typeface="Calibri" pitchFamily="34" charset="0"/>
            </a:endParaRPr>
          </a:p>
        </p:txBody>
      </p:sp>
      <p:grpSp>
        <p:nvGrpSpPr>
          <p:cNvPr id="31" name="Group 30"/>
          <p:cNvGrpSpPr/>
          <p:nvPr/>
        </p:nvGrpSpPr>
        <p:grpSpPr>
          <a:xfrm>
            <a:off x="-235340" y="1875472"/>
            <a:ext cx="7779140" cy="3534728"/>
            <a:chOff x="907659" y="2819400"/>
            <a:chExt cx="7779140" cy="3534728"/>
          </a:xfrm>
        </p:grpSpPr>
        <p:sp>
          <p:nvSpPr>
            <p:cNvPr id="8" name="Oval 7"/>
            <p:cNvSpPr>
              <a:spLocks noChangeArrowheads="1"/>
            </p:cNvSpPr>
            <p:nvPr/>
          </p:nvSpPr>
          <p:spPr bwMode="auto">
            <a:xfrm>
              <a:off x="6805748" y="3625020"/>
              <a:ext cx="1881051" cy="568960"/>
            </a:xfrm>
            <a:prstGeom prst="ellipse">
              <a:avLst/>
            </a:prstGeom>
            <a:solidFill>
              <a:srgbClr val="FFFF00"/>
            </a:solidFill>
            <a:ln w="9525">
              <a:solidFill>
                <a:schemeClr val="tx1"/>
              </a:solidFill>
              <a:round/>
              <a:headEnd/>
              <a:tailEnd/>
            </a:ln>
            <a:effectLst>
              <a:outerShdw dist="74053" dir="12657825" algn="ctr" rotWithShape="0">
                <a:srgbClr val="969696"/>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dirty="0" smtClean="0">
                  <a:latin typeface="Arial" charset="0"/>
                  <a:cs typeface="Times New Roman" pitchFamily="18" charset="0"/>
                </a:rPr>
                <a:t>Marketplace</a:t>
              </a:r>
              <a:endParaRPr lang="en-US" dirty="0">
                <a:latin typeface="Arial" charset="0"/>
                <a:cs typeface="Times New Roman" pitchFamily="18" charset="0"/>
              </a:endParaRPr>
            </a:p>
          </p:txBody>
        </p:sp>
        <p:sp>
          <p:nvSpPr>
            <p:cNvPr id="9" name="Oval 8"/>
            <p:cNvSpPr>
              <a:spLocks noChangeArrowheads="1"/>
            </p:cNvSpPr>
            <p:nvPr/>
          </p:nvSpPr>
          <p:spPr bwMode="auto">
            <a:xfrm>
              <a:off x="4689566" y="3625020"/>
              <a:ext cx="1881051" cy="568960"/>
            </a:xfrm>
            <a:prstGeom prst="ellipse">
              <a:avLst/>
            </a:prstGeom>
            <a:solidFill>
              <a:srgbClr val="FFFF00"/>
            </a:solidFill>
            <a:ln w="9525">
              <a:solidFill>
                <a:schemeClr val="tx1"/>
              </a:solidFill>
              <a:round/>
              <a:headEnd/>
              <a:tailEnd/>
            </a:ln>
            <a:effectLst>
              <a:outerShdw dist="74053" dir="12657825" algn="ctr" rotWithShape="0">
                <a:srgbClr val="969696"/>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dirty="0">
                  <a:latin typeface="Arial" charset="0"/>
                  <a:cs typeface="Times New Roman" pitchFamily="18" charset="0"/>
                </a:rPr>
                <a:t>TECHNOLOGY</a:t>
              </a:r>
            </a:p>
          </p:txBody>
        </p:sp>
        <p:sp>
          <p:nvSpPr>
            <p:cNvPr id="10" name="Oval 9"/>
            <p:cNvSpPr>
              <a:spLocks noChangeArrowheads="1"/>
            </p:cNvSpPr>
            <p:nvPr/>
          </p:nvSpPr>
          <p:spPr bwMode="auto">
            <a:xfrm>
              <a:off x="2573384" y="3625020"/>
              <a:ext cx="1881051" cy="568960"/>
            </a:xfrm>
            <a:prstGeom prst="ellipse">
              <a:avLst/>
            </a:prstGeom>
            <a:solidFill>
              <a:srgbClr val="FFFF00"/>
            </a:solidFill>
            <a:ln w="9525">
              <a:solidFill>
                <a:schemeClr val="tx1"/>
              </a:solidFill>
              <a:round/>
              <a:headEnd/>
              <a:tailEnd/>
            </a:ln>
            <a:effectLst>
              <a:outerShdw dist="74053" dir="12657825" algn="ctr" rotWithShape="0">
                <a:srgbClr val="969696"/>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dirty="0">
                  <a:latin typeface="Arial" charset="0"/>
                  <a:cs typeface="Times New Roman" pitchFamily="18" charset="0"/>
                </a:rPr>
                <a:t>SCIENCE</a:t>
              </a:r>
            </a:p>
          </p:txBody>
        </p:sp>
        <p:cxnSp>
          <p:nvCxnSpPr>
            <p:cNvPr id="11" name="AutoShape 8"/>
            <p:cNvCxnSpPr>
              <a:cxnSpLocks noChangeAspect="1" noChangeShapeType="1"/>
            </p:cNvCxnSpPr>
            <p:nvPr/>
          </p:nvCxnSpPr>
          <p:spPr bwMode="auto">
            <a:xfrm rot="16200000" flipH="1">
              <a:off x="6686519" y="3137582"/>
              <a:ext cx="1693" cy="2116182"/>
            </a:xfrm>
            <a:prstGeom prst="curvedConnector3">
              <a:avLst>
                <a:gd name="adj1" fmla="val 47499995"/>
              </a:avLst>
            </a:prstGeom>
            <a:noFill/>
            <a:ln w="28575">
              <a:solidFill>
                <a:srgbClr val="969696"/>
              </a:solidFill>
              <a:round/>
              <a:headEnd/>
              <a:tailEnd type="triangle" w="med" len="med"/>
            </a:ln>
            <a:effectLst/>
          </p:spPr>
        </p:cxnSp>
        <p:cxnSp>
          <p:nvCxnSpPr>
            <p:cNvPr id="12" name="AutoShape 9"/>
            <p:cNvCxnSpPr>
              <a:cxnSpLocks noChangeShapeType="1"/>
            </p:cNvCxnSpPr>
            <p:nvPr/>
          </p:nvCxnSpPr>
          <p:spPr bwMode="auto">
            <a:xfrm rot="16200000" flipH="1">
              <a:off x="2454155" y="3137582"/>
              <a:ext cx="1693" cy="2116182"/>
            </a:xfrm>
            <a:prstGeom prst="curvedConnector3">
              <a:avLst>
                <a:gd name="adj1" fmla="val 58804548"/>
              </a:avLst>
            </a:prstGeom>
            <a:noFill/>
            <a:ln w="28575">
              <a:solidFill>
                <a:srgbClr val="969696"/>
              </a:solidFill>
              <a:round/>
              <a:headEnd/>
              <a:tailEnd type="triangle" w="med" len="med"/>
            </a:ln>
            <a:effectLst/>
          </p:spPr>
        </p:cxnSp>
        <p:cxnSp>
          <p:nvCxnSpPr>
            <p:cNvPr id="13" name="AutoShape 10"/>
            <p:cNvCxnSpPr>
              <a:cxnSpLocks noChangeShapeType="1"/>
            </p:cNvCxnSpPr>
            <p:nvPr/>
          </p:nvCxnSpPr>
          <p:spPr bwMode="auto">
            <a:xfrm rot="5400000" flipV="1">
              <a:off x="4570337" y="2568622"/>
              <a:ext cx="1693" cy="2116182"/>
            </a:xfrm>
            <a:prstGeom prst="curvedConnector3">
              <a:avLst>
                <a:gd name="adj1" fmla="val -56700005"/>
              </a:avLst>
            </a:prstGeom>
            <a:noFill/>
            <a:ln w="28575">
              <a:solidFill>
                <a:srgbClr val="969696"/>
              </a:solidFill>
              <a:round/>
              <a:headEnd/>
              <a:tailEnd type="triangle" w="med" len="med"/>
            </a:ln>
            <a:effectLst/>
          </p:spPr>
        </p:cxnSp>
        <p:sp>
          <p:nvSpPr>
            <p:cNvPr id="15" name="Arc 12"/>
            <p:cNvSpPr>
              <a:spLocks/>
            </p:cNvSpPr>
            <p:nvPr/>
          </p:nvSpPr>
          <p:spPr bwMode="auto">
            <a:xfrm rot="5400000" flipH="1" flipV="1">
              <a:off x="7815943" y="2832463"/>
              <a:ext cx="731520" cy="7053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969696"/>
              </a:solidFill>
              <a:round/>
              <a:headEnd/>
              <a:tailEnd type="triangle" w="med" len="med"/>
            </a:ln>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 name="Text Box 15"/>
            <p:cNvSpPr txBox="1">
              <a:spLocks noChangeArrowheads="1"/>
            </p:cNvSpPr>
            <p:nvPr/>
          </p:nvSpPr>
          <p:spPr bwMode="auto">
            <a:xfrm>
              <a:off x="2939144" y="2895193"/>
              <a:ext cx="1156062"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Possible</a:t>
              </a:r>
            </a:p>
          </p:txBody>
        </p:sp>
        <p:sp>
          <p:nvSpPr>
            <p:cNvPr id="19" name="Text Box 16"/>
            <p:cNvSpPr txBox="1">
              <a:spLocks noChangeArrowheads="1"/>
            </p:cNvSpPr>
            <p:nvPr/>
          </p:nvSpPr>
          <p:spPr bwMode="auto">
            <a:xfrm>
              <a:off x="2667000" y="4525328"/>
              <a:ext cx="1410788"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Impossible</a:t>
              </a:r>
            </a:p>
          </p:txBody>
        </p:sp>
        <p:sp>
          <p:nvSpPr>
            <p:cNvPr id="20" name="Text Box 17"/>
            <p:cNvSpPr txBox="1">
              <a:spLocks noChangeArrowheads="1"/>
            </p:cNvSpPr>
            <p:nvPr/>
          </p:nvSpPr>
          <p:spPr bwMode="auto">
            <a:xfrm>
              <a:off x="4988379" y="2910433"/>
              <a:ext cx="1283425"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Infeasible</a:t>
              </a:r>
            </a:p>
          </p:txBody>
        </p:sp>
        <p:sp>
          <p:nvSpPr>
            <p:cNvPr id="21" name="Text Box 18"/>
            <p:cNvSpPr txBox="1">
              <a:spLocks noChangeArrowheads="1"/>
            </p:cNvSpPr>
            <p:nvPr/>
          </p:nvSpPr>
          <p:spPr bwMode="auto">
            <a:xfrm>
              <a:off x="5034099" y="4477173"/>
              <a:ext cx="1156062"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Feasible</a:t>
              </a:r>
            </a:p>
          </p:txBody>
        </p:sp>
        <p:sp>
          <p:nvSpPr>
            <p:cNvPr id="22" name="Text Box 19"/>
            <p:cNvSpPr txBox="1">
              <a:spLocks noChangeArrowheads="1"/>
            </p:cNvSpPr>
            <p:nvPr/>
          </p:nvSpPr>
          <p:spPr bwMode="auto">
            <a:xfrm>
              <a:off x="7119257" y="2925673"/>
              <a:ext cx="1254034"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Accepted</a:t>
              </a:r>
            </a:p>
          </p:txBody>
        </p:sp>
        <p:sp>
          <p:nvSpPr>
            <p:cNvPr id="23" name="Text Box 20"/>
            <p:cNvSpPr txBox="1">
              <a:spLocks noChangeArrowheads="1"/>
            </p:cNvSpPr>
            <p:nvPr/>
          </p:nvSpPr>
          <p:spPr bwMode="auto">
            <a:xfrm>
              <a:off x="7133952" y="4477173"/>
              <a:ext cx="1198517"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Rejected</a:t>
              </a:r>
            </a:p>
          </p:txBody>
        </p:sp>
        <p:sp>
          <p:nvSpPr>
            <p:cNvPr id="29" name="TextBox 28"/>
            <p:cNvSpPr txBox="1"/>
            <p:nvPr/>
          </p:nvSpPr>
          <p:spPr>
            <a:xfrm>
              <a:off x="907659" y="4114800"/>
              <a:ext cx="1547342" cy="1477328"/>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a:p>
          </p:txBody>
        </p:sp>
        <p:sp>
          <p:nvSpPr>
            <p:cNvPr id="30" name="TextBox 29"/>
            <p:cNvSpPr txBox="1"/>
            <p:nvPr/>
          </p:nvSpPr>
          <p:spPr>
            <a:xfrm>
              <a:off x="1957858" y="4876800"/>
              <a:ext cx="1547342" cy="1477328"/>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a:p>
          </p:txBody>
        </p:sp>
      </p:grpSp>
      <p:sp>
        <p:nvSpPr>
          <p:cNvPr id="32" name="Rectangle 2"/>
          <p:cNvSpPr txBox="1">
            <a:spLocks noChangeArrowheads="1"/>
          </p:cNvSpPr>
          <p:nvPr/>
        </p:nvSpPr>
        <p:spPr>
          <a:xfrm>
            <a:off x="457200" y="53340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bg1">
                    <a:lumMod val="50000"/>
                  </a:schemeClr>
                </a:solidFill>
                <a:latin typeface="Calibri" pitchFamily="34" charset="0"/>
              </a:rPr>
              <a:t>i</a:t>
            </a:r>
            <a:r>
              <a:rPr lang="en-US" sz="2000" dirty="0" smtClean="0">
                <a:solidFill>
                  <a:schemeClr val="bg1">
                    <a:lumMod val="50000"/>
                  </a:schemeClr>
                </a:solidFill>
                <a:latin typeface="Calibri" pitchFamily="34" charset="0"/>
              </a:rPr>
              <a:t>nnovation as the invention of new things or new ways of doing things</a:t>
            </a:r>
            <a:endParaRPr lang="en-US" sz="2000" dirty="0">
              <a:solidFill>
                <a:schemeClr val="bg1">
                  <a:lumMod val="50000"/>
                </a:schemeClr>
              </a:solidFill>
              <a:latin typeface="Calibri" pitchFamily="34" charset="0"/>
            </a:endParaRPr>
          </a:p>
        </p:txBody>
      </p:sp>
    </p:spTree>
    <p:extLst>
      <p:ext uri="{BB962C8B-B14F-4D97-AF65-F5344CB8AC3E}">
        <p14:creationId xmlns:p14="http://schemas.microsoft.com/office/powerpoint/2010/main" val="3491219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7442"/>
          </a:xfrm>
        </p:spPr>
        <p:txBody>
          <a:bodyPr>
            <a:normAutofit/>
          </a:bodyPr>
          <a:lstStyle/>
          <a:p>
            <a:r>
              <a:rPr lang="en-US" sz="2800" dirty="0" smtClean="0"/>
              <a:t>Serious Play and Culture of Prototyping, p3</a:t>
            </a:r>
            <a:endParaRPr lang="en-US" sz="2800" dirty="0"/>
          </a:p>
        </p:txBody>
      </p:sp>
      <p:sp>
        <p:nvSpPr>
          <p:cNvPr id="3" name="Content Placeholder 2"/>
          <p:cNvSpPr>
            <a:spLocks noGrp="1"/>
          </p:cNvSpPr>
          <p:nvPr>
            <p:ph idx="1"/>
          </p:nvPr>
        </p:nvSpPr>
        <p:spPr>
          <a:xfrm>
            <a:off x="457200" y="797442"/>
            <a:ext cx="8229600" cy="5762846"/>
          </a:xfrm>
        </p:spPr>
        <p:txBody>
          <a:bodyPr>
            <a:noAutofit/>
          </a:bodyPr>
          <a:lstStyle/>
          <a:p>
            <a:pPr marL="0" indent="0">
              <a:buNone/>
            </a:pPr>
            <a:r>
              <a:rPr lang="en-US" sz="1600" dirty="0" smtClean="0"/>
              <a:t>Overview</a:t>
            </a:r>
          </a:p>
          <a:p>
            <a:r>
              <a:rPr lang="en-US" sz="1600" dirty="0" smtClean="0"/>
              <a:t>When talented musicians improvise, you don’t look inside their minds, you listen to what they play. When talented innovators innovate, you don’t listen to the specs they quote, you look at the models they have created. </a:t>
            </a:r>
          </a:p>
          <a:p>
            <a:r>
              <a:rPr lang="en-US" sz="1600" dirty="0" smtClean="0"/>
              <a:t>The notion that innovations can be studied or analyzed into existence flies in the face of history and fact</a:t>
            </a:r>
          </a:p>
          <a:p>
            <a:r>
              <a:rPr lang="en-US" sz="1600" dirty="0" smtClean="0"/>
              <a:t>Models, prototypes and simulations are the most important media for innovation</a:t>
            </a:r>
          </a:p>
          <a:p>
            <a:r>
              <a:rPr lang="en-US" sz="1600" dirty="0" smtClean="0"/>
              <a:t>Changing the economics of play transforms the economics of innovation. And when innovation economics change, so do individual and institutional behaviors. Play is more about behavior than about thought</a:t>
            </a:r>
          </a:p>
          <a:p>
            <a:r>
              <a:rPr lang="en-US" sz="1600" dirty="0" smtClean="0"/>
              <a:t>Models and the user interactions with the prototype often generate results utterly at odds with the assumptions embedded in them. They can be engines of surprise. </a:t>
            </a:r>
          </a:p>
          <a:p>
            <a:r>
              <a:rPr lang="en-US" sz="1600" dirty="0" smtClean="0"/>
              <a:t>We shape our models and then our models shape us.  </a:t>
            </a:r>
          </a:p>
        </p:txBody>
      </p:sp>
    </p:spTree>
    <p:extLst>
      <p:ext uri="{BB962C8B-B14F-4D97-AF65-F5344CB8AC3E}">
        <p14:creationId xmlns:p14="http://schemas.microsoft.com/office/powerpoint/2010/main" val="1745581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7442"/>
          </a:xfrm>
        </p:spPr>
        <p:txBody>
          <a:bodyPr>
            <a:normAutofit/>
          </a:bodyPr>
          <a:lstStyle/>
          <a:p>
            <a:r>
              <a:rPr lang="en-US" sz="2800" dirty="0" smtClean="0"/>
              <a:t>Naive Rationalism, </a:t>
            </a:r>
            <a:r>
              <a:rPr lang="en-US" sz="2800" dirty="0" err="1" smtClean="0"/>
              <a:t>Taleb</a:t>
            </a:r>
            <a:r>
              <a:rPr lang="en-US" sz="2800" dirty="0" smtClean="0"/>
              <a:t> on page 348 of Anti-Fragile</a:t>
            </a:r>
            <a:endParaRPr lang="en-US" sz="2800" dirty="0"/>
          </a:p>
        </p:txBody>
      </p:sp>
      <p:sp>
        <p:nvSpPr>
          <p:cNvPr id="3" name="Content Placeholder 2"/>
          <p:cNvSpPr>
            <a:spLocks noGrp="1"/>
          </p:cNvSpPr>
          <p:nvPr>
            <p:ph idx="1"/>
          </p:nvPr>
        </p:nvSpPr>
        <p:spPr>
          <a:xfrm>
            <a:off x="457200" y="797442"/>
            <a:ext cx="8229600" cy="5762846"/>
          </a:xfrm>
        </p:spPr>
        <p:txBody>
          <a:bodyPr>
            <a:noAutofit/>
          </a:bodyPr>
          <a:lstStyle/>
          <a:p>
            <a:pPr marL="0" indent="0">
              <a:buNone/>
            </a:pPr>
            <a:r>
              <a:rPr lang="en-US" sz="1600" dirty="0" smtClean="0"/>
              <a:t>Let me repeat the argument here in one block to make it clearer:</a:t>
            </a:r>
          </a:p>
          <a:p>
            <a:pPr marL="0" indent="0">
              <a:buNone/>
            </a:pPr>
            <a:endParaRPr lang="en-US" sz="1600" dirty="0"/>
          </a:p>
          <a:p>
            <a:pPr marL="0" indent="0">
              <a:buNone/>
            </a:pPr>
            <a:r>
              <a:rPr lang="en-US" sz="1600" dirty="0" smtClean="0"/>
              <a:t>Evolution proceeds by undirected, convex bricolage or tinkering, inherently robust, i.e. with the achievement of potential stochastic gains thanks to continuous, repetitive, small, localized mistakes. </a:t>
            </a:r>
          </a:p>
          <a:p>
            <a:pPr marL="0" indent="0">
              <a:buNone/>
            </a:pPr>
            <a:endParaRPr lang="en-US" sz="1600" dirty="0"/>
          </a:p>
          <a:p>
            <a:pPr marL="0" indent="0">
              <a:buNone/>
            </a:pPr>
            <a:r>
              <a:rPr lang="en-US" sz="1600" dirty="0" smtClean="0"/>
              <a:t>What we have done with top-down, command and control science has been exactly the reverse: interventions with negative convexity, i.e. the achievement of small but certain gains through exposure to massive potential mistakes. Our record of understanding risks in complex systems is pitiful.</a:t>
            </a:r>
          </a:p>
        </p:txBody>
      </p:sp>
    </p:spTree>
    <p:extLst>
      <p:ext uri="{BB962C8B-B14F-4D97-AF65-F5344CB8AC3E}">
        <p14:creationId xmlns:p14="http://schemas.microsoft.com/office/powerpoint/2010/main" val="3138137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a:xfrm>
            <a:off x="457200" y="76200"/>
            <a:ext cx="8229600" cy="838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latin typeface="Calibri" pitchFamily="34" charset="0"/>
              </a:rPr>
              <a:t>A More Complete View</a:t>
            </a:r>
          </a:p>
          <a:p>
            <a:r>
              <a:rPr lang="en-US" sz="2800" dirty="0"/>
              <a:t>Innovation as a Social </a:t>
            </a:r>
            <a:r>
              <a:rPr lang="en-US" sz="2800" dirty="0" smtClean="0">
                <a:solidFill>
                  <a:schemeClr val="bg1">
                    <a:lumMod val="50000"/>
                  </a:schemeClr>
                </a:solidFill>
              </a:rPr>
              <a:t>(i.e. Human </a:t>
            </a:r>
            <a:r>
              <a:rPr lang="en-US" sz="2800" dirty="0">
                <a:solidFill>
                  <a:schemeClr val="bg1">
                    <a:lumMod val="50000"/>
                  </a:schemeClr>
                </a:solidFill>
              </a:rPr>
              <a:t>Centric) </a:t>
            </a:r>
            <a:r>
              <a:rPr lang="en-US" sz="2800" dirty="0"/>
              <a:t>Phenomenon*</a:t>
            </a:r>
            <a:endParaRPr lang="en-US" sz="2800" dirty="0">
              <a:latin typeface="Calibri" pitchFamily="34" charset="0"/>
            </a:endParaRPr>
          </a:p>
        </p:txBody>
      </p:sp>
      <p:grpSp>
        <p:nvGrpSpPr>
          <p:cNvPr id="3" name="Group 2"/>
          <p:cNvGrpSpPr/>
          <p:nvPr/>
        </p:nvGrpSpPr>
        <p:grpSpPr>
          <a:xfrm>
            <a:off x="457201" y="2087880"/>
            <a:ext cx="8229598" cy="1974426"/>
            <a:chOff x="457201" y="2087880"/>
            <a:chExt cx="8229598" cy="1974426"/>
          </a:xfrm>
        </p:grpSpPr>
        <p:sp>
          <p:nvSpPr>
            <p:cNvPr id="33" name="Oval 32"/>
            <p:cNvSpPr>
              <a:spLocks noChangeArrowheads="1"/>
            </p:cNvSpPr>
            <p:nvPr/>
          </p:nvSpPr>
          <p:spPr bwMode="auto">
            <a:xfrm>
              <a:off x="457201" y="2865120"/>
              <a:ext cx="1881051" cy="568960"/>
            </a:xfrm>
            <a:prstGeom prst="ellipse">
              <a:avLst/>
            </a:prstGeom>
            <a:solidFill>
              <a:srgbClr val="FFFF00"/>
            </a:solidFill>
            <a:ln w="9525">
              <a:solidFill>
                <a:schemeClr val="tx1"/>
              </a:solidFill>
              <a:round/>
              <a:headEnd/>
              <a:tailEnd/>
            </a:ln>
            <a:effectLst>
              <a:outerShdw dist="74053" dir="12657825" algn="ctr" rotWithShape="0">
                <a:srgbClr val="969696"/>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dirty="0">
                  <a:latin typeface="Arial" charset="0"/>
                  <a:cs typeface="Times New Roman" pitchFamily="18" charset="0"/>
                </a:rPr>
                <a:t>CULTURE</a:t>
              </a:r>
            </a:p>
          </p:txBody>
        </p:sp>
        <p:sp>
          <p:nvSpPr>
            <p:cNvPr id="34" name="Oval 33"/>
            <p:cNvSpPr>
              <a:spLocks noChangeArrowheads="1"/>
            </p:cNvSpPr>
            <p:nvPr/>
          </p:nvSpPr>
          <p:spPr bwMode="auto">
            <a:xfrm>
              <a:off x="6805748" y="2865120"/>
              <a:ext cx="1881051" cy="568960"/>
            </a:xfrm>
            <a:prstGeom prst="ellipse">
              <a:avLst/>
            </a:prstGeom>
            <a:solidFill>
              <a:srgbClr val="FFFF00"/>
            </a:solidFill>
            <a:ln w="9525">
              <a:solidFill>
                <a:schemeClr val="tx1"/>
              </a:solidFill>
              <a:round/>
              <a:headEnd/>
              <a:tailEnd/>
            </a:ln>
            <a:effectLst>
              <a:outerShdw dist="74053" dir="12657825" algn="ctr" rotWithShape="0">
                <a:srgbClr val="969696"/>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dirty="0" smtClean="0">
                  <a:latin typeface="Arial" charset="0"/>
                  <a:cs typeface="Times New Roman" pitchFamily="18" charset="0"/>
                </a:rPr>
                <a:t>Marketplace</a:t>
              </a:r>
              <a:endParaRPr lang="en-US" dirty="0">
                <a:latin typeface="Arial" charset="0"/>
                <a:cs typeface="Times New Roman" pitchFamily="18" charset="0"/>
              </a:endParaRPr>
            </a:p>
          </p:txBody>
        </p:sp>
        <p:sp>
          <p:nvSpPr>
            <p:cNvPr id="35" name="Oval 34"/>
            <p:cNvSpPr>
              <a:spLocks noChangeArrowheads="1"/>
            </p:cNvSpPr>
            <p:nvPr/>
          </p:nvSpPr>
          <p:spPr bwMode="auto">
            <a:xfrm>
              <a:off x="4689566" y="2865120"/>
              <a:ext cx="1881051" cy="568960"/>
            </a:xfrm>
            <a:prstGeom prst="ellipse">
              <a:avLst/>
            </a:prstGeom>
            <a:solidFill>
              <a:srgbClr val="FFFF00"/>
            </a:solidFill>
            <a:ln w="9525">
              <a:solidFill>
                <a:schemeClr val="tx1"/>
              </a:solidFill>
              <a:round/>
              <a:headEnd/>
              <a:tailEnd/>
            </a:ln>
            <a:effectLst>
              <a:outerShdw dist="74053" dir="12657825" algn="ctr" rotWithShape="0">
                <a:srgbClr val="969696"/>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dirty="0">
                  <a:latin typeface="Arial" charset="0"/>
                  <a:cs typeface="Times New Roman" pitchFamily="18" charset="0"/>
                </a:rPr>
                <a:t>TECHNOLOGY</a:t>
              </a:r>
            </a:p>
          </p:txBody>
        </p:sp>
        <p:sp>
          <p:nvSpPr>
            <p:cNvPr id="36" name="Oval 35"/>
            <p:cNvSpPr>
              <a:spLocks noChangeArrowheads="1"/>
            </p:cNvSpPr>
            <p:nvPr/>
          </p:nvSpPr>
          <p:spPr bwMode="auto">
            <a:xfrm>
              <a:off x="2573383" y="2865120"/>
              <a:ext cx="1881051" cy="568960"/>
            </a:xfrm>
            <a:prstGeom prst="ellipse">
              <a:avLst/>
            </a:prstGeom>
            <a:solidFill>
              <a:srgbClr val="FFFF00"/>
            </a:solidFill>
            <a:ln w="9525">
              <a:solidFill>
                <a:schemeClr val="tx1"/>
              </a:solidFill>
              <a:round/>
              <a:headEnd/>
              <a:tailEnd/>
            </a:ln>
            <a:effectLst>
              <a:outerShdw dist="74053" dir="12657825" algn="ctr" rotWithShape="0">
                <a:srgbClr val="969696"/>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dirty="0">
                  <a:latin typeface="Arial" charset="0"/>
                  <a:cs typeface="Times New Roman" pitchFamily="18" charset="0"/>
                </a:rPr>
                <a:t>SCIENCE</a:t>
              </a:r>
            </a:p>
          </p:txBody>
        </p:sp>
        <p:cxnSp>
          <p:nvCxnSpPr>
            <p:cNvPr id="37" name="AutoShape 8"/>
            <p:cNvCxnSpPr>
              <a:cxnSpLocks noChangeAspect="1" noChangeShapeType="1"/>
            </p:cNvCxnSpPr>
            <p:nvPr/>
          </p:nvCxnSpPr>
          <p:spPr bwMode="auto">
            <a:xfrm rot="16200000" flipH="1">
              <a:off x="6686519" y="2377682"/>
              <a:ext cx="1693" cy="2116182"/>
            </a:xfrm>
            <a:prstGeom prst="curvedConnector3">
              <a:avLst>
                <a:gd name="adj1" fmla="val 47499995"/>
              </a:avLst>
            </a:prstGeom>
            <a:noFill/>
            <a:ln w="28575">
              <a:solidFill>
                <a:srgbClr val="969696"/>
              </a:solidFill>
              <a:round/>
              <a:headEnd/>
              <a:tailEnd type="triangle" w="med" len="med"/>
            </a:ln>
            <a:effectLst/>
          </p:spPr>
        </p:cxnSp>
        <p:cxnSp>
          <p:nvCxnSpPr>
            <p:cNvPr id="38" name="AutoShape 9"/>
            <p:cNvCxnSpPr>
              <a:cxnSpLocks noChangeShapeType="1"/>
            </p:cNvCxnSpPr>
            <p:nvPr/>
          </p:nvCxnSpPr>
          <p:spPr bwMode="auto">
            <a:xfrm rot="16200000" flipH="1">
              <a:off x="2454155" y="2377682"/>
              <a:ext cx="1693" cy="2116182"/>
            </a:xfrm>
            <a:prstGeom prst="curvedConnector3">
              <a:avLst>
                <a:gd name="adj1" fmla="val 47499995"/>
              </a:avLst>
            </a:prstGeom>
            <a:noFill/>
            <a:ln w="28575">
              <a:solidFill>
                <a:srgbClr val="969696"/>
              </a:solidFill>
              <a:round/>
              <a:headEnd/>
              <a:tailEnd type="triangle" w="med" len="med"/>
            </a:ln>
            <a:effectLst/>
          </p:spPr>
        </p:cxnSp>
        <p:cxnSp>
          <p:nvCxnSpPr>
            <p:cNvPr id="39" name="AutoShape 10"/>
            <p:cNvCxnSpPr>
              <a:cxnSpLocks noChangeShapeType="1"/>
            </p:cNvCxnSpPr>
            <p:nvPr/>
          </p:nvCxnSpPr>
          <p:spPr bwMode="auto">
            <a:xfrm rot="5400000" flipV="1">
              <a:off x="4570337" y="1808722"/>
              <a:ext cx="1693" cy="2116182"/>
            </a:xfrm>
            <a:prstGeom prst="curvedConnector3">
              <a:avLst>
                <a:gd name="adj1" fmla="val -56700005"/>
              </a:avLst>
            </a:prstGeom>
            <a:noFill/>
            <a:ln w="28575">
              <a:solidFill>
                <a:srgbClr val="969696"/>
              </a:solidFill>
              <a:round/>
              <a:headEnd/>
              <a:tailEnd type="triangle" w="med" len="med"/>
            </a:ln>
            <a:effectLst/>
          </p:spPr>
        </p:cxnSp>
        <p:sp>
          <p:nvSpPr>
            <p:cNvPr id="40" name="Arc 11"/>
            <p:cNvSpPr>
              <a:spLocks/>
            </p:cNvSpPr>
            <p:nvPr/>
          </p:nvSpPr>
          <p:spPr bwMode="auto">
            <a:xfrm rot="5400000" flipH="1" flipV="1">
              <a:off x="1384664" y="2146663"/>
              <a:ext cx="731520" cy="7053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969696"/>
              </a:solidFill>
              <a:round/>
              <a:headEnd type="triangle" w="med" len="med"/>
              <a:tailEnd/>
            </a:ln>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1" name="Arc 12"/>
            <p:cNvSpPr>
              <a:spLocks/>
            </p:cNvSpPr>
            <p:nvPr/>
          </p:nvSpPr>
          <p:spPr bwMode="auto">
            <a:xfrm rot="5400000" flipH="1" flipV="1">
              <a:off x="7815943" y="2100943"/>
              <a:ext cx="731520" cy="7053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969696"/>
              </a:solidFill>
              <a:round/>
              <a:headEnd/>
              <a:tailEnd type="triangle" w="med" len="med"/>
            </a:ln>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2" name="Text Box 13"/>
            <p:cNvSpPr txBox="1">
              <a:spLocks noChangeArrowheads="1"/>
            </p:cNvSpPr>
            <p:nvPr/>
          </p:nvSpPr>
          <p:spPr bwMode="auto">
            <a:xfrm>
              <a:off x="504554" y="2135293"/>
              <a:ext cx="1755321"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Unimaginable</a:t>
              </a:r>
            </a:p>
          </p:txBody>
        </p:sp>
        <p:sp>
          <p:nvSpPr>
            <p:cNvPr id="43" name="Text Box 14"/>
            <p:cNvSpPr txBox="1">
              <a:spLocks noChangeArrowheads="1"/>
            </p:cNvSpPr>
            <p:nvPr/>
          </p:nvSpPr>
          <p:spPr bwMode="auto">
            <a:xfrm>
              <a:off x="643347" y="3632199"/>
              <a:ext cx="1440180"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Imaginable</a:t>
              </a:r>
            </a:p>
          </p:txBody>
        </p:sp>
        <p:sp>
          <p:nvSpPr>
            <p:cNvPr id="44" name="Text Box 15"/>
            <p:cNvSpPr txBox="1">
              <a:spLocks noChangeArrowheads="1"/>
            </p:cNvSpPr>
            <p:nvPr/>
          </p:nvSpPr>
          <p:spPr bwMode="auto">
            <a:xfrm>
              <a:off x="2939143" y="2135293"/>
              <a:ext cx="1156063"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Possible</a:t>
              </a:r>
            </a:p>
          </p:txBody>
        </p:sp>
        <p:sp>
          <p:nvSpPr>
            <p:cNvPr id="45" name="Text Box 16"/>
            <p:cNvSpPr txBox="1">
              <a:spLocks noChangeArrowheads="1"/>
            </p:cNvSpPr>
            <p:nvPr/>
          </p:nvSpPr>
          <p:spPr bwMode="auto">
            <a:xfrm>
              <a:off x="2797085" y="3632199"/>
              <a:ext cx="1410788"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Impossible</a:t>
              </a:r>
            </a:p>
          </p:txBody>
        </p:sp>
        <p:sp>
          <p:nvSpPr>
            <p:cNvPr id="46" name="Text Box 17"/>
            <p:cNvSpPr txBox="1">
              <a:spLocks noChangeArrowheads="1"/>
            </p:cNvSpPr>
            <p:nvPr/>
          </p:nvSpPr>
          <p:spPr bwMode="auto">
            <a:xfrm>
              <a:off x="4988378" y="2150533"/>
              <a:ext cx="1283425"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Infeasible</a:t>
              </a:r>
            </a:p>
          </p:txBody>
        </p:sp>
        <p:sp>
          <p:nvSpPr>
            <p:cNvPr id="47" name="Text Box 18"/>
            <p:cNvSpPr txBox="1">
              <a:spLocks noChangeArrowheads="1"/>
            </p:cNvSpPr>
            <p:nvPr/>
          </p:nvSpPr>
          <p:spPr bwMode="auto">
            <a:xfrm>
              <a:off x="5034098" y="3647439"/>
              <a:ext cx="1156063"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Feasible</a:t>
              </a:r>
            </a:p>
          </p:txBody>
        </p:sp>
        <p:sp>
          <p:nvSpPr>
            <p:cNvPr id="48" name="Text Box 19"/>
            <p:cNvSpPr txBox="1">
              <a:spLocks noChangeArrowheads="1"/>
            </p:cNvSpPr>
            <p:nvPr/>
          </p:nvSpPr>
          <p:spPr bwMode="auto">
            <a:xfrm>
              <a:off x="7119257" y="2165773"/>
              <a:ext cx="1254034"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Accepted</a:t>
              </a:r>
            </a:p>
          </p:txBody>
        </p:sp>
        <p:sp>
          <p:nvSpPr>
            <p:cNvPr id="49" name="Text Box 20"/>
            <p:cNvSpPr txBox="1">
              <a:spLocks noChangeArrowheads="1"/>
            </p:cNvSpPr>
            <p:nvPr/>
          </p:nvSpPr>
          <p:spPr bwMode="auto">
            <a:xfrm>
              <a:off x="7133952" y="3662679"/>
              <a:ext cx="1198517" cy="399627"/>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Rejected</a:t>
              </a:r>
            </a:p>
          </p:txBody>
        </p:sp>
      </p:grpSp>
      <p:sp>
        <p:nvSpPr>
          <p:cNvPr id="52" name="Rectangle 2"/>
          <p:cNvSpPr txBox="1">
            <a:spLocks noChangeArrowheads="1"/>
          </p:cNvSpPr>
          <p:nvPr/>
        </p:nvSpPr>
        <p:spPr>
          <a:xfrm>
            <a:off x="3502479" y="6172200"/>
            <a:ext cx="5641522"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latin typeface="Calibri" pitchFamily="34" charset="0"/>
              </a:rPr>
              <a:t>Adapted from the work of  Gary </a:t>
            </a:r>
            <a:r>
              <a:rPr lang="en-US" sz="1100" dirty="0" err="1" smtClean="0">
                <a:latin typeface="Calibri" pitchFamily="34" charset="0"/>
              </a:rPr>
              <a:t>Markovits</a:t>
            </a:r>
            <a:r>
              <a:rPr lang="en-US" sz="1100" dirty="0" smtClean="0">
                <a:latin typeface="Calibri" pitchFamily="34" charset="0"/>
              </a:rPr>
              <a:t> , Pierre Levy, Peter Denning, Marina </a:t>
            </a:r>
            <a:r>
              <a:rPr lang="en-US" sz="1100" dirty="0" err="1" smtClean="0">
                <a:latin typeface="Calibri" pitchFamily="34" charset="0"/>
              </a:rPr>
              <a:t>Gorbis</a:t>
            </a:r>
            <a:endParaRPr lang="en-US" sz="1100" dirty="0">
              <a:latin typeface="Calibri" pitchFamily="34" charset="0"/>
            </a:endParaRPr>
          </a:p>
        </p:txBody>
      </p:sp>
    </p:spTree>
    <p:extLst>
      <p:ext uri="{BB962C8B-B14F-4D97-AF65-F5344CB8AC3E}">
        <p14:creationId xmlns:p14="http://schemas.microsoft.com/office/powerpoint/2010/main" val="2435288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a:xfrm>
            <a:off x="457200" y="762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Calibri" pitchFamily="34" charset="0"/>
              </a:rPr>
              <a:t>Adding Dynamic Feedback</a:t>
            </a:r>
            <a:endParaRPr lang="en-US" sz="2800" dirty="0">
              <a:latin typeface="Calibri" pitchFamily="34" charset="0"/>
            </a:endParaRPr>
          </a:p>
        </p:txBody>
      </p:sp>
      <p:grpSp>
        <p:nvGrpSpPr>
          <p:cNvPr id="3" name="Group 2"/>
          <p:cNvGrpSpPr/>
          <p:nvPr/>
        </p:nvGrpSpPr>
        <p:grpSpPr>
          <a:xfrm>
            <a:off x="457201" y="1447800"/>
            <a:ext cx="8229598" cy="2917206"/>
            <a:chOff x="457201" y="1447800"/>
            <a:chExt cx="8229598" cy="2917206"/>
          </a:xfrm>
        </p:grpSpPr>
        <p:grpSp>
          <p:nvGrpSpPr>
            <p:cNvPr id="23" name="Group 22"/>
            <p:cNvGrpSpPr>
              <a:grpSpLocks noChangeAspect="1"/>
            </p:cNvGrpSpPr>
            <p:nvPr/>
          </p:nvGrpSpPr>
          <p:grpSpPr bwMode="auto">
            <a:xfrm>
              <a:off x="457201" y="2436300"/>
              <a:ext cx="8229598" cy="1928706"/>
              <a:chOff x="336" y="1775"/>
              <a:chExt cx="5040" cy="1139"/>
            </a:xfrm>
          </p:grpSpPr>
          <p:sp>
            <p:nvSpPr>
              <p:cNvPr id="28" name="Oval 27"/>
              <p:cNvSpPr>
                <a:spLocks noChangeArrowheads="1"/>
              </p:cNvSpPr>
              <p:nvPr/>
            </p:nvSpPr>
            <p:spPr bwMode="auto">
              <a:xfrm>
                <a:off x="336" y="2207"/>
                <a:ext cx="1152" cy="336"/>
              </a:xfrm>
              <a:prstGeom prst="ellipse">
                <a:avLst/>
              </a:prstGeom>
              <a:solidFill>
                <a:srgbClr val="FFFF00"/>
              </a:solidFill>
              <a:ln w="9525">
                <a:solidFill>
                  <a:schemeClr val="tx1"/>
                </a:solidFill>
                <a:round/>
                <a:headEnd/>
                <a:tailEnd/>
              </a:ln>
              <a:effectLst>
                <a:outerShdw dist="74053" dir="12657825" algn="ctr" rotWithShape="0">
                  <a:srgbClr val="969696"/>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dirty="0">
                    <a:latin typeface="Arial" charset="0"/>
                    <a:cs typeface="Times New Roman" pitchFamily="18" charset="0"/>
                  </a:rPr>
                  <a:t>CULTURE</a:t>
                </a:r>
              </a:p>
            </p:txBody>
          </p:sp>
          <p:sp>
            <p:nvSpPr>
              <p:cNvPr id="29" name="Oval 28"/>
              <p:cNvSpPr>
                <a:spLocks noChangeArrowheads="1"/>
              </p:cNvSpPr>
              <p:nvPr/>
            </p:nvSpPr>
            <p:spPr bwMode="auto">
              <a:xfrm>
                <a:off x="4224" y="2207"/>
                <a:ext cx="1152" cy="336"/>
              </a:xfrm>
              <a:prstGeom prst="ellipse">
                <a:avLst/>
              </a:prstGeom>
              <a:solidFill>
                <a:srgbClr val="FFFF00"/>
              </a:solidFill>
              <a:ln w="9525">
                <a:solidFill>
                  <a:schemeClr val="tx1"/>
                </a:solidFill>
                <a:round/>
                <a:headEnd/>
                <a:tailEnd/>
              </a:ln>
              <a:effectLst>
                <a:outerShdw dist="74053" dir="12657825" algn="ctr" rotWithShape="0">
                  <a:srgbClr val="969696"/>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dirty="0" smtClean="0">
                    <a:latin typeface="Arial" charset="0"/>
                    <a:cs typeface="Times New Roman" pitchFamily="18" charset="0"/>
                  </a:rPr>
                  <a:t>Marketplace</a:t>
                </a:r>
                <a:endParaRPr lang="en-US" dirty="0">
                  <a:latin typeface="Arial" charset="0"/>
                  <a:cs typeface="Times New Roman" pitchFamily="18" charset="0"/>
                </a:endParaRPr>
              </a:p>
            </p:txBody>
          </p:sp>
          <p:sp>
            <p:nvSpPr>
              <p:cNvPr id="30" name="Oval 29"/>
              <p:cNvSpPr>
                <a:spLocks noChangeArrowheads="1"/>
              </p:cNvSpPr>
              <p:nvPr/>
            </p:nvSpPr>
            <p:spPr bwMode="auto">
              <a:xfrm>
                <a:off x="2928" y="2207"/>
                <a:ext cx="1152" cy="336"/>
              </a:xfrm>
              <a:prstGeom prst="ellipse">
                <a:avLst/>
              </a:prstGeom>
              <a:solidFill>
                <a:srgbClr val="FFFF00"/>
              </a:solidFill>
              <a:ln w="9525">
                <a:solidFill>
                  <a:schemeClr val="tx1"/>
                </a:solidFill>
                <a:round/>
                <a:headEnd/>
                <a:tailEnd/>
              </a:ln>
              <a:effectLst>
                <a:outerShdw dist="74053" dir="12657825" algn="ctr" rotWithShape="0">
                  <a:srgbClr val="969696"/>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dirty="0">
                    <a:latin typeface="Arial" charset="0"/>
                    <a:cs typeface="Times New Roman" pitchFamily="18" charset="0"/>
                  </a:rPr>
                  <a:t>TECHNOLOGY</a:t>
                </a:r>
              </a:p>
            </p:txBody>
          </p:sp>
          <p:sp>
            <p:nvSpPr>
              <p:cNvPr id="31" name="Oval 30"/>
              <p:cNvSpPr>
                <a:spLocks noChangeArrowheads="1"/>
              </p:cNvSpPr>
              <p:nvPr/>
            </p:nvSpPr>
            <p:spPr bwMode="auto">
              <a:xfrm>
                <a:off x="1632" y="2207"/>
                <a:ext cx="1152" cy="336"/>
              </a:xfrm>
              <a:prstGeom prst="ellipse">
                <a:avLst/>
              </a:prstGeom>
              <a:solidFill>
                <a:srgbClr val="FFFF00"/>
              </a:solidFill>
              <a:ln w="9525">
                <a:solidFill>
                  <a:schemeClr val="tx1"/>
                </a:solidFill>
                <a:round/>
                <a:headEnd/>
                <a:tailEnd/>
              </a:ln>
              <a:effectLst>
                <a:outerShdw dist="74053" dir="12657825" algn="ctr" rotWithShape="0">
                  <a:srgbClr val="969696"/>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dirty="0">
                    <a:latin typeface="Arial" charset="0"/>
                    <a:cs typeface="Times New Roman" pitchFamily="18" charset="0"/>
                  </a:rPr>
                  <a:t>SCIENCE</a:t>
                </a:r>
              </a:p>
            </p:txBody>
          </p:sp>
          <p:cxnSp>
            <p:nvCxnSpPr>
              <p:cNvPr id="32" name="AutoShape 8"/>
              <p:cNvCxnSpPr>
                <a:cxnSpLocks noChangeAspect="1" noChangeShapeType="1"/>
              </p:cNvCxnSpPr>
              <p:nvPr/>
            </p:nvCxnSpPr>
            <p:spPr bwMode="auto">
              <a:xfrm rot="16200000" flipH="1">
                <a:off x="4151" y="1896"/>
                <a:ext cx="1" cy="1296"/>
              </a:xfrm>
              <a:prstGeom prst="curvedConnector3">
                <a:avLst>
                  <a:gd name="adj1" fmla="val 47499995"/>
                </a:avLst>
              </a:prstGeom>
              <a:noFill/>
              <a:ln w="28575">
                <a:solidFill>
                  <a:srgbClr val="969696"/>
                </a:solidFill>
                <a:round/>
                <a:headEnd/>
                <a:tailEnd type="triangle" w="med" len="med"/>
              </a:ln>
              <a:effectLst/>
            </p:spPr>
          </p:cxnSp>
          <p:cxnSp>
            <p:nvCxnSpPr>
              <p:cNvPr id="51" name="AutoShape 9"/>
              <p:cNvCxnSpPr>
                <a:cxnSpLocks noChangeShapeType="1"/>
              </p:cNvCxnSpPr>
              <p:nvPr/>
            </p:nvCxnSpPr>
            <p:spPr bwMode="auto">
              <a:xfrm rot="16200000" flipH="1">
                <a:off x="1559" y="1896"/>
                <a:ext cx="1" cy="1296"/>
              </a:xfrm>
              <a:prstGeom prst="curvedConnector3">
                <a:avLst>
                  <a:gd name="adj1" fmla="val 47499995"/>
                </a:avLst>
              </a:prstGeom>
              <a:noFill/>
              <a:ln w="28575">
                <a:solidFill>
                  <a:srgbClr val="969696"/>
                </a:solidFill>
                <a:round/>
                <a:headEnd/>
                <a:tailEnd type="triangle" w="med" len="med"/>
              </a:ln>
              <a:effectLst/>
            </p:spPr>
          </p:cxnSp>
          <p:cxnSp>
            <p:nvCxnSpPr>
              <p:cNvPr id="52" name="AutoShape 10"/>
              <p:cNvCxnSpPr>
                <a:cxnSpLocks noChangeShapeType="1"/>
              </p:cNvCxnSpPr>
              <p:nvPr/>
            </p:nvCxnSpPr>
            <p:spPr bwMode="auto">
              <a:xfrm rot="5400000" flipV="1">
                <a:off x="2855" y="1560"/>
                <a:ext cx="1" cy="1296"/>
              </a:xfrm>
              <a:prstGeom prst="curvedConnector3">
                <a:avLst>
                  <a:gd name="adj1" fmla="val -56700005"/>
                </a:avLst>
              </a:prstGeom>
              <a:noFill/>
              <a:ln w="28575">
                <a:solidFill>
                  <a:srgbClr val="969696"/>
                </a:solidFill>
                <a:round/>
                <a:headEnd/>
                <a:tailEnd type="triangle" w="med" len="med"/>
              </a:ln>
              <a:effectLst/>
            </p:spPr>
          </p:cxnSp>
          <p:sp>
            <p:nvSpPr>
              <p:cNvPr id="53" name="Arc 11"/>
              <p:cNvSpPr>
                <a:spLocks/>
              </p:cNvSpPr>
              <p:nvPr/>
            </p:nvSpPr>
            <p:spPr bwMode="auto">
              <a:xfrm rot="5400000" flipH="1" flipV="1">
                <a:off x="912" y="1775"/>
                <a:ext cx="432" cy="4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969696"/>
                </a:solidFill>
                <a:round/>
                <a:headEnd type="triangle" w="med" len="med"/>
                <a:tailEnd/>
              </a:ln>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4" name="Arc 12"/>
              <p:cNvSpPr>
                <a:spLocks/>
              </p:cNvSpPr>
              <p:nvPr/>
            </p:nvSpPr>
            <p:spPr bwMode="auto">
              <a:xfrm rot="16200000" flipV="1">
                <a:off x="4368" y="1775"/>
                <a:ext cx="432" cy="4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969696"/>
                </a:solidFill>
                <a:round/>
                <a:headEnd/>
                <a:tailEnd type="triangle" w="med" len="med"/>
              </a:ln>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5" name="Text Box 13"/>
              <p:cNvSpPr txBox="1">
                <a:spLocks noChangeArrowheads="1"/>
              </p:cNvSpPr>
              <p:nvPr/>
            </p:nvSpPr>
            <p:spPr bwMode="auto">
              <a:xfrm>
                <a:off x="365" y="1776"/>
                <a:ext cx="1075" cy="236"/>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Unimaginable</a:t>
                </a:r>
              </a:p>
            </p:txBody>
          </p:sp>
          <p:sp>
            <p:nvSpPr>
              <p:cNvPr id="56" name="Text Box 14"/>
              <p:cNvSpPr txBox="1">
                <a:spLocks noChangeArrowheads="1"/>
              </p:cNvSpPr>
              <p:nvPr/>
            </p:nvSpPr>
            <p:spPr bwMode="auto">
              <a:xfrm>
                <a:off x="450" y="2660"/>
                <a:ext cx="882" cy="236"/>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Imaginable</a:t>
                </a:r>
              </a:p>
            </p:txBody>
          </p:sp>
          <p:sp>
            <p:nvSpPr>
              <p:cNvPr id="57" name="Text Box 15"/>
              <p:cNvSpPr txBox="1">
                <a:spLocks noChangeArrowheads="1"/>
              </p:cNvSpPr>
              <p:nvPr/>
            </p:nvSpPr>
            <p:spPr bwMode="auto">
              <a:xfrm>
                <a:off x="1856" y="1776"/>
                <a:ext cx="708" cy="236"/>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Possible</a:t>
                </a:r>
              </a:p>
            </p:txBody>
          </p:sp>
          <p:sp>
            <p:nvSpPr>
              <p:cNvPr id="58" name="Text Box 16"/>
              <p:cNvSpPr txBox="1">
                <a:spLocks noChangeArrowheads="1"/>
              </p:cNvSpPr>
              <p:nvPr/>
            </p:nvSpPr>
            <p:spPr bwMode="auto">
              <a:xfrm>
                <a:off x="1769" y="2660"/>
                <a:ext cx="864" cy="236"/>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Impossible</a:t>
                </a:r>
              </a:p>
            </p:txBody>
          </p:sp>
          <p:sp>
            <p:nvSpPr>
              <p:cNvPr id="59" name="Text Box 17"/>
              <p:cNvSpPr txBox="1">
                <a:spLocks noChangeArrowheads="1"/>
              </p:cNvSpPr>
              <p:nvPr/>
            </p:nvSpPr>
            <p:spPr bwMode="auto">
              <a:xfrm>
                <a:off x="3111" y="1785"/>
                <a:ext cx="786" cy="236"/>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Infeasible</a:t>
                </a:r>
              </a:p>
            </p:txBody>
          </p:sp>
          <p:sp>
            <p:nvSpPr>
              <p:cNvPr id="60" name="Text Box 18"/>
              <p:cNvSpPr txBox="1">
                <a:spLocks noChangeArrowheads="1"/>
              </p:cNvSpPr>
              <p:nvPr/>
            </p:nvSpPr>
            <p:spPr bwMode="auto">
              <a:xfrm>
                <a:off x="3139" y="2669"/>
                <a:ext cx="708" cy="236"/>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Feasible</a:t>
                </a:r>
              </a:p>
            </p:txBody>
          </p:sp>
          <p:sp>
            <p:nvSpPr>
              <p:cNvPr id="61" name="Text Box 19"/>
              <p:cNvSpPr txBox="1">
                <a:spLocks noChangeArrowheads="1"/>
              </p:cNvSpPr>
              <p:nvPr/>
            </p:nvSpPr>
            <p:spPr bwMode="auto">
              <a:xfrm>
                <a:off x="4416" y="1794"/>
                <a:ext cx="768" cy="236"/>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Accepted</a:t>
                </a:r>
              </a:p>
            </p:txBody>
          </p:sp>
          <p:sp>
            <p:nvSpPr>
              <p:cNvPr id="62" name="Text Box 20"/>
              <p:cNvSpPr txBox="1">
                <a:spLocks noChangeArrowheads="1"/>
              </p:cNvSpPr>
              <p:nvPr/>
            </p:nvSpPr>
            <p:spPr bwMode="auto">
              <a:xfrm>
                <a:off x="4425" y="2678"/>
                <a:ext cx="734" cy="236"/>
              </a:xfrm>
              <a:prstGeom prst="rect">
                <a:avLst/>
              </a:prstGeom>
              <a:solidFill>
                <a:schemeClr val="bg1"/>
              </a:solidFill>
              <a:ln w="9525">
                <a:noFill/>
                <a:miter lim="800000"/>
                <a:headEnd/>
                <a:tailEnd/>
              </a:ln>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2000" i="1" dirty="0">
                    <a:latin typeface="Arial" charset="0"/>
                    <a:cs typeface="Times New Roman" pitchFamily="18" charset="0"/>
                  </a:rPr>
                  <a:t>Rejected</a:t>
                </a:r>
              </a:p>
            </p:txBody>
          </p:sp>
        </p:grpSp>
        <p:sp>
          <p:nvSpPr>
            <p:cNvPr id="63" name="Arc 12"/>
            <p:cNvSpPr>
              <a:spLocks/>
            </p:cNvSpPr>
            <p:nvPr/>
          </p:nvSpPr>
          <p:spPr bwMode="auto">
            <a:xfrm rot="16200000" flipV="1">
              <a:off x="5262153" y="640081"/>
              <a:ext cx="960121" cy="25755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969696"/>
              </a:solidFill>
              <a:round/>
              <a:headEnd/>
              <a:tailEnd type="triangle" w="med" len="med"/>
            </a:ln>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4" name="Arc 11"/>
            <p:cNvSpPr>
              <a:spLocks/>
            </p:cNvSpPr>
            <p:nvPr/>
          </p:nvSpPr>
          <p:spPr bwMode="auto">
            <a:xfrm rot="5400000" flipH="1" flipV="1">
              <a:off x="2639786" y="358142"/>
              <a:ext cx="960121" cy="31394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969696"/>
              </a:solidFill>
              <a:round/>
              <a:headEnd type="triangle" w="med" len="med"/>
              <a:tailEnd/>
            </a:ln>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437217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normAutofit/>
          </a:bodyPr>
          <a:lstStyle/>
          <a:p>
            <a:r>
              <a:rPr lang="en-US" sz="3600" dirty="0" smtClean="0"/>
              <a:t>Stop Here for 5 Minute Presentation</a:t>
            </a:r>
            <a:endParaRPr lang="en-US" sz="3600" dirty="0"/>
          </a:p>
        </p:txBody>
      </p:sp>
      <p:sp>
        <p:nvSpPr>
          <p:cNvPr id="3" name="Subtitle 2"/>
          <p:cNvSpPr>
            <a:spLocks noGrp="1"/>
          </p:cNvSpPr>
          <p:nvPr>
            <p:ph type="subTitle" idx="1"/>
          </p:nvPr>
        </p:nvSpPr>
        <p:spPr>
          <a:xfrm>
            <a:off x="1371600" y="4419600"/>
            <a:ext cx="6400800" cy="2517990"/>
          </a:xfrm>
          <a:ln w="3175" cmpd="dbl">
            <a:noFill/>
          </a:ln>
        </p:spPr>
        <p:txBody>
          <a:bodyPr>
            <a:normAutofit/>
          </a:bodyPr>
          <a:lstStyle/>
          <a:p>
            <a:endParaRPr lang="en-US" sz="5100" dirty="0" smtClean="0"/>
          </a:p>
          <a:p>
            <a:r>
              <a:rPr lang="en-US" sz="3600" dirty="0" smtClean="0"/>
              <a:t>Remaining Slides Are To Be Used If Needed During Q&amp;A Session </a:t>
            </a:r>
          </a:p>
          <a:p>
            <a:endParaRPr lang="en-US" sz="4000" dirty="0" smtClean="0"/>
          </a:p>
        </p:txBody>
      </p:sp>
      <p:pic>
        <p:nvPicPr>
          <p:cNvPr id="7" name="Picture 6"/>
          <p:cNvPicPr>
            <a:picLocks noChangeAspect="1" noChangeArrowheads="1"/>
          </p:cNvPicPr>
          <p:nvPr/>
        </p:nvPicPr>
        <p:blipFill>
          <a:blip r:embed="rId2" cstate="print">
            <a:clrChange>
              <a:clrFrom>
                <a:srgbClr val="B0B0B0"/>
              </a:clrFrom>
              <a:clrTo>
                <a:srgbClr val="B0B0B0">
                  <a:alpha val="0"/>
                </a:srgbClr>
              </a:clrTo>
            </a:clrChange>
            <a:biLevel thresh="5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376578" y="1673010"/>
            <a:ext cx="239084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520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7200" y="53914"/>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An Operational Definition of Culture</a:t>
            </a:r>
            <a:endParaRPr lang="en-US" sz="3200" dirty="0"/>
          </a:p>
        </p:txBody>
      </p:sp>
      <p:sp>
        <p:nvSpPr>
          <p:cNvPr id="22" name="TextBox 19"/>
          <p:cNvSpPr txBox="1"/>
          <p:nvPr/>
        </p:nvSpPr>
        <p:spPr>
          <a:xfrm>
            <a:off x="1652350" y="739914"/>
            <a:ext cx="583930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……a collective phenomena……</a:t>
            </a:r>
          </a:p>
          <a:p>
            <a:r>
              <a:rPr lang="en-US" sz="2000" dirty="0" smtClean="0"/>
              <a:t>…….an emergent property resulting from……</a:t>
            </a:r>
          </a:p>
          <a:p>
            <a:r>
              <a:rPr lang="en-US" sz="2000" dirty="0" smtClean="0"/>
              <a:t>…..the </a:t>
            </a:r>
            <a:r>
              <a:rPr lang="en-US" sz="2000" dirty="0"/>
              <a:t>systematic interplay between four </a:t>
            </a:r>
            <a:r>
              <a:rPr lang="en-US" sz="2000" dirty="0" smtClean="0"/>
              <a:t>elements</a:t>
            </a:r>
            <a:r>
              <a:rPr lang="en-US" sz="2000" b="1" dirty="0"/>
              <a:t> </a:t>
            </a:r>
            <a:endParaRPr lang="en-US" sz="2000" dirty="0"/>
          </a:p>
        </p:txBody>
      </p:sp>
    </p:spTree>
    <p:extLst>
      <p:ext uri="{BB962C8B-B14F-4D97-AF65-F5344CB8AC3E}">
        <p14:creationId xmlns:p14="http://schemas.microsoft.com/office/powerpoint/2010/main" val="259002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96409" y="2136611"/>
            <a:ext cx="4056484" cy="3806989"/>
            <a:chOff x="2396409" y="1701548"/>
            <a:chExt cx="4056484" cy="3806989"/>
          </a:xfrm>
        </p:grpSpPr>
        <p:sp>
          <p:nvSpPr>
            <p:cNvPr id="10" name="Oval 9"/>
            <p:cNvSpPr>
              <a:spLocks noChangeAspect="1"/>
            </p:cNvSpPr>
            <p:nvPr/>
          </p:nvSpPr>
          <p:spPr>
            <a:xfrm>
              <a:off x="2396409" y="1701548"/>
              <a:ext cx="4056484" cy="38069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00" b="1" dirty="0">
                <a:solidFill>
                  <a:schemeClr val="tx1"/>
                </a:solidFill>
              </a:endParaRPr>
            </a:p>
          </p:txBody>
        </p:sp>
        <p:cxnSp>
          <p:nvCxnSpPr>
            <p:cNvPr id="11" name="Straight Connector 10"/>
            <p:cNvCxnSpPr>
              <a:stCxn id="10" idx="7"/>
              <a:endCxn id="10" idx="3"/>
            </p:cNvCxnSpPr>
            <p:nvPr/>
          </p:nvCxnSpPr>
          <p:spPr>
            <a:xfrm flipH="1">
              <a:off x="2990467" y="2259069"/>
              <a:ext cx="2868367" cy="26919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1"/>
              <a:endCxn id="10" idx="5"/>
            </p:cNvCxnSpPr>
            <p:nvPr/>
          </p:nvCxnSpPr>
          <p:spPr>
            <a:xfrm>
              <a:off x="2990467" y="2259069"/>
              <a:ext cx="2868367" cy="26919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23"/>
            <p:cNvSpPr txBox="1"/>
            <p:nvPr/>
          </p:nvSpPr>
          <p:spPr>
            <a:xfrm>
              <a:off x="3866656" y="1974012"/>
              <a:ext cx="1140834"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SHARED</a:t>
              </a:r>
            </a:p>
            <a:p>
              <a:pPr algn="ctr"/>
              <a:r>
                <a:rPr lang="en-US" sz="1350" b="1" dirty="0"/>
                <a:t>TACIT</a:t>
              </a:r>
            </a:p>
            <a:p>
              <a:pPr algn="ctr"/>
              <a:r>
                <a:rPr lang="en-US" sz="1350" b="1" dirty="0"/>
                <a:t>KNOWLEDGE</a:t>
              </a:r>
            </a:p>
          </p:txBody>
        </p:sp>
        <p:sp>
          <p:nvSpPr>
            <p:cNvPr id="14" name="TextBox 24"/>
            <p:cNvSpPr txBox="1"/>
            <p:nvPr/>
          </p:nvSpPr>
          <p:spPr>
            <a:xfrm>
              <a:off x="2451439" y="3248887"/>
              <a:ext cx="1135712"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UNDERLYING</a:t>
              </a:r>
            </a:p>
            <a:p>
              <a:pPr algn="ctr"/>
              <a:r>
                <a:rPr lang="en-US" sz="1350" b="1" dirty="0"/>
                <a:t>SOCIAL</a:t>
              </a:r>
            </a:p>
            <a:p>
              <a:pPr algn="ctr"/>
              <a:r>
                <a:rPr lang="en-US" sz="1350" b="1" dirty="0"/>
                <a:t>NETWORK</a:t>
              </a:r>
            </a:p>
          </p:txBody>
        </p:sp>
        <p:sp>
          <p:nvSpPr>
            <p:cNvPr id="15" name="TextBox 25"/>
            <p:cNvSpPr txBox="1"/>
            <p:nvPr/>
          </p:nvSpPr>
          <p:spPr>
            <a:xfrm>
              <a:off x="5269966" y="3247888"/>
              <a:ext cx="1140834"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COLLECTIVE</a:t>
              </a:r>
            </a:p>
            <a:p>
              <a:pPr algn="ctr"/>
              <a:r>
                <a:rPr lang="en-US" sz="1350" b="1" dirty="0"/>
                <a:t>EXPLICIT</a:t>
              </a:r>
            </a:p>
            <a:p>
              <a:pPr algn="ctr"/>
              <a:r>
                <a:rPr lang="en-US" sz="1350" b="1" dirty="0"/>
                <a:t>KNOWLEDGE</a:t>
              </a:r>
            </a:p>
          </p:txBody>
        </p:sp>
        <p:sp>
          <p:nvSpPr>
            <p:cNvPr id="16" name="TextBox 26"/>
            <p:cNvSpPr txBox="1"/>
            <p:nvPr/>
          </p:nvSpPr>
          <p:spPr>
            <a:xfrm>
              <a:off x="3869329" y="4559396"/>
              <a:ext cx="1128258"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ACCEPTABLE</a:t>
              </a:r>
            </a:p>
            <a:p>
              <a:pPr algn="ctr"/>
              <a:r>
                <a:rPr lang="en-US" sz="1350" b="1" dirty="0"/>
                <a:t>BEHAVIOR</a:t>
              </a:r>
            </a:p>
            <a:p>
              <a:pPr algn="ctr"/>
              <a:r>
                <a:rPr lang="en-US" sz="1350" b="1" dirty="0"/>
                <a:t>PATTERNS</a:t>
              </a:r>
            </a:p>
          </p:txBody>
        </p:sp>
      </p:grpSp>
      <p:sp>
        <p:nvSpPr>
          <p:cNvPr id="18" name="Title 1"/>
          <p:cNvSpPr txBox="1">
            <a:spLocks/>
          </p:cNvSpPr>
          <p:nvPr/>
        </p:nvSpPr>
        <p:spPr>
          <a:xfrm>
            <a:off x="457200" y="53914"/>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An Operational Definition of Culture</a:t>
            </a:r>
            <a:endParaRPr lang="en-US" sz="3200" dirty="0"/>
          </a:p>
        </p:txBody>
      </p:sp>
      <p:sp>
        <p:nvSpPr>
          <p:cNvPr id="22" name="TextBox 19"/>
          <p:cNvSpPr txBox="1"/>
          <p:nvPr/>
        </p:nvSpPr>
        <p:spPr>
          <a:xfrm>
            <a:off x="1652350" y="739914"/>
            <a:ext cx="583930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……a collective phenomena</a:t>
            </a:r>
          </a:p>
          <a:p>
            <a:r>
              <a:rPr lang="en-US" sz="2000" dirty="0"/>
              <a:t>…….an emergent property resulting </a:t>
            </a:r>
            <a:r>
              <a:rPr lang="en-US" sz="2000" dirty="0" smtClean="0"/>
              <a:t>from……</a:t>
            </a:r>
            <a:endParaRPr lang="en-US" sz="2000" dirty="0"/>
          </a:p>
          <a:p>
            <a:r>
              <a:rPr lang="en-US" sz="2000" dirty="0" smtClean="0"/>
              <a:t>…..the </a:t>
            </a:r>
            <a:r>
              <a:rPr lang="en-US" sz="2000" dirty="0"/>
              <a:t>systematic interplay between four </a:t>
            </a:r>
            <a:r>
              <a:rPr lang="en-US" sz="2000" dirty="0" smtClean="0"/>
              <a:t>elements</a:t>
            </a:r>
            <a:r>
              <a:rPr lang="en-US" sz="2000" b="1" dirty="0"/>
              <a:t> </a:t>
            </a:r>
            <a:endParaRPr lang="en-US" sz="2000" dirty="0"/>
          </a:p>
        </p:txBody>
      </p:sp>
    </p:spTree>
    <p:extLst>
      <p:ext uri="{BB962C8B-B14F-4D97-AF65-F5344CB8AC3E}">
        <p14:creationId xmlns:p14="http://schemas.microsoft.com/office/powerpoint/2010/main" val="3190529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96409" y="2136611"/>
            <a:ext cx="4056484" cy="3806989"/>
            <a:chOff x="2396409" y="1701548"/>
            <a:chExt cx="4056484" cy="3806989"/>
          </a:xfrm>
        </p:grpSpPr>
        <p:sp>
          <p:nvSpPr>
            <p:cNvPr id="10" name="Oval 9"/>
            <p:cNvSpPr>
              <a:spLocks noChangeAspect="1"/>
            </p:cNvSpPr>
            <p:nvPr/>
          </p:nvSpPr>
          <p:spPr>
            <a:xfrm>
              <a:off x="2396409" y="1701548"/>
              <a:ext cx="4056484" cy="38069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00" b="1" dirty="0">
                <a:solidFill>
                  <a:schemeClr val="tx1"/>
                </a:solidFill>
              </a:endParaRPr>
            </a:p>
          </p:txBody>
        </p:sp>
        <p:cxnSp>
          <p:nvCxnSpPr>
            <p:cNvPr id="11" name="Straight Connector 10"/>
            <p:cNvCxnSpPr>
              <a:stCxn id="10" idx="7"/>
              <a:endCxn id="10" idx="3"/>
            </p:cNvCxnSpPr>
            <p:nvPr/>
          </p:nvCxnSpPr>
          <p:spPr>
            <a:xfrm flipH="1">
              <a:off x="2990467" y="2259069"/>
              <a:ext cx="2868367" cy="26919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1"/>
              <a:endCxn id="10" idx="5"/>
            </p:cNvCxnSpPr>
            <p:nvPr/>
          </p:nvCxnSpPr>
          <p:spPr>
            <a:xfrm>
              <a:off x="2990467" y="2259069"/>
              <a:ext cx="2868367" cy="26919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23"/>
            <p:cNvSpPr txBox="1"/>
            <p:nvPr/>
          </p:nvSpPr>
          <p:spPr>
            <a:xfrm>
              <a:off x="3866656" y="1974012"/>
              <a:ext cx="1140834"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SHARED</a:t>
              </a:r>
            </a:p>
            <a:p>
              <a:pPr algn="ctr"/>
              <a:r>
                <a:rPr lang="en-US" sz="1350" b="1" dirty="0"/>
                <a:t>TACIT</a:t>
              </a:r>
            </a:p>
            <a:p>
              <a:pPr algn="ctr"/>
              <a:r>
                <a:rPr lang="en-US" sz="1350" b="1" dirty="0"/>
                <a:t>KNOWLEDGE</a:t>
              </a:r>
            </a:p>
          </p:txBody>
        </p:sp>
        <p:sp>
          <p:nvSpPr>
            <p:cNvPr id="14" name="TextBox 24"/>
            <p:cNvSpPr txBox="1"/>
            <p:nvPr/>
          </p:nvSpPr>
          <p:spPr>
            <a:xfrm>
              <a:off x="2451439" y="3248887"/>
              <a:ext cx="1135712"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UNDERLYING</a:t>
              </a:r>
            </a:p>
            <a:p>
              <a:pPr algn="ctr"/>
              <a:r>
                <a:rPr lang="en-US" sz="1350" b="1" dirty="0"/>
                <a:t>SOCIAL</a:t>
              </a:r>
            </a:p>
            <a:p>
              <a:pPr algn="ctr"/>
              <a:r>
                <a:rPr lang="en-US" sz="1350" b="1" dirty="0"/>
                <a:t>NETWORK</a:t>
              </a:r>
            </a:p>
          </p:txBody>
        </p:sp>
        <p:sp>
          <p:nvSpPr>
            <p:cNvPr id="15" name="TextBox 25"/>
            <p:cNvSpPr txBox="1"/>
            <p:nvPr/>
          </p:nvSpPr>
          <p:spPr>
            <a:xfrm>
              <a:off x="5269966" y="3247888"/>
              <a:ext cx="1140834"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COLLECTIVE</a:t>
              </a:r>
            </a:p>
            <a:p>
              <a:pPr algn="ctr"/>
              <a:r>
                <a:rPr lang="en-US" sz="1350" b="1" dirty="0"/>
                <a:t>EXPLICIT</a:t>
              </a:r>
            </a:p>
            <a:p>
              <a:pPr algn="ctr"/>
              <a:r>
                <a:rPr lang="en-US" sz="1350" b="1" dirty="0"/>
                <a:t>KNOWLEDGE</a:t>
              </a:r>
            </a:p>
          </p:txBody>
        </p:sp>
        <p:sp>
          <p:nvSpPr>
            <p:cNvPr id="16" name="TextBox 26"/>
            <p:cNvSpPr txBox="1"/>
            <p:nvPr/>
          </p:nvSpPr>
          <p:spPr>
            <a:xfrm>
              <a:off x="3869329" y="4559396"/>
              <a:ext cx="1128258" cy="7275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ACCEPTABLE</a:t>
              </a:r>
            </a:p>
            <a:p>
              <a:pPr algn="ctr"/>
              <a:r>
                <a:rPr lang="en-US" sz="1350" b="1" dirty="0"/>
                <a:t>BEHAVIOR</a:t>
              </a:r>
            </a:p>
            <a:p>
              <a:pPr algn="ctr"/>
              <a:r>
                <a:rPr lang="en-US" sz="1350" b="1" dirty="0"/>
                <a:t>PATTERNS</a:t>
              </a:r>
            </a:p>
          </p:txBody>
        </p:sp>
      </p:grpSp>
      <p:grpSp>
        <p:nvGrpSpPr>
          <p:cNvPr id="7" name="Group 6"/>
          <p:cNvGrpSpPr/>
          <p:nvPr/>
        </p:nvGrpSpPr>
        <p:grpSpPr>
          <a:xfrm>
            <a:off x="3208436" y="609600"/>
            <a:ext cx="3575137" cy="1301657"/>
            <a:chOff x="5072638" y="347788"/>
            <a:chExt cx="3491416" cy="1280299"/>
          </a:xfrm>
        </p:grpSpPr>
        <p:sp>
          <p:nvSpPr>
            <p:cNvPr id="8" name="TextBox 19"/>
            <p:cNvSpPr txBox="1"/>
            <p:nvPr/>
          </p:nvSpPr>
          <p:spPr>
            <a:xfrm>
              <a:off x="5072638" y="349068"/>
              <a:ext cx="1772842" cy="12790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Mental Models</a:t>
              </a:r>
            </a:p>
            <a:p>
              <a:pPr marL="285750" indent="-285750">
                <a:buFont typeface="Arial" panose="020B0604020202020204" pitchFamily="34" charset="0"/>
                <a:buChar char="•"/>
              </a:pPr>
              <a:r>
                <a:rPr lang="en-US" sz="1600" dirty="0" smtClean="0"/>
                <a:t>Analogies</a:t>
              </a:r>
            </a:p>
            <a:p>
              <a:pPr marL="285750" indent="-285750">
                <a:buFont typeface="Arial" panose="020B0604020202020204" pitchFamily="34" charset="0"/>
                <a:buChar char="•"/>
              </a:pPr>
              <a:r>
                <a:rPr lang="en-US" sz="1600" dirty="0" smtClean="0"/>
                <a:t>Metaphors</a:t>
              </a:r>
            </a:p>
            <a:p>
              <a:pPr marL="285750" indent="-285750">
                <a:buFont typeface="Arial" panose="020B0604020202020204" pitchFamily="34" charset="0"/>
                <a:buChar char="•"/>
              </a:pPr>
              <a:r>
                <a:rPr lang="en-US" sz="1600" dirty="0" smtClean="0"/>
                <a:t>Paradigms</a:t>
              </a:r>
            </a:p>
            <a:p>
              <a:pPr marL="285750" indent="-285750">
                <a:buFont typeface="Arial" panose="020B0604020202020204" pitchFamily="34" charset="0"/>
                <a:buChar char="•"/>
              </a:pPr>
              <a:r>
                <a:rPr lang="en-US" sz="1450" dirty="0" smtClean="0"/>
                <a:t>Stories/Narrative</a:t>
              </a:r>
            </a:p>
          </p:txBody>
        </p:sp>
        <p:sp>
          <p:nvSpPr>
            <p:cNvPr id="9" name="TextBox 30"/>
            <p:cNvSpPr txBox="1"/>
            <p:nvPr/>
          </p:nvSpPr>
          <p:spPr>
            <a:xfrm>
              <a:off x="6719482" y="347788"/>
              <a:ext cx="1844572" cy="10595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Craft</a:t>
              </a:r>
            </a:p>
            <a:p>
              <a:pPr marL="285750" indent="-285750">
                <a:buFont typeface="Arial" panose="020B0604020202020204" pitchFamily="34" charset="0"/>
                <a:buChar char="•"/>
              </a:pPr>
              <a:r>
                <a:rPr lang="en-US" sz="1600" dirty="0" smtClean="0"/>
                <a:t>Skills</a:t>
              </a:r>
            </a:p>
            <a:p>
              <a:pPr marL="285750" indent="-285750">
                <a:buFont typeface="Arial" panose="020B0604020202020204" pitchFamily="34" charset="0"/>
                <a:buChar char="•"/>
              </a:pPr>
              <a:r>
                <a:rPr lang="en-US" sz="1600" dirty="0" smtClean="0"/>
                <a:t>Knowhow</a:t>
              </a:r>
            </a:p>
            <a:p>
              <a:pPr marL="285750" indent="-285750">
                <a:buFont typeface="Arial" panose="020B0604020202020204" pitchFamily="34" charset="0"/>
                <a:buChar char="•"/>
              </a:pPr>
              <a:r>
                <a:rPr lang="en-US" sz="1600" dirty="0" err="1"/>
                <a:t>U</a:t>
              </a:r>
              <a:r>
                <a:rPr lang="en-US" sz="1600" dirty="0" err="1" smtClean="0"/>
                <a:t>ndiscussables</a:t>
              </a:r>
              <a:endParaRPr lang="en-US" sz="1600" dirty="0" smtClean="0"/>
            </a:p>
          </p:txBody>
        </p:sp>
      </p:grpSp>
      <p:sp>
        <p:nvSpPr>
          <p:cNvPr id="18" name="Title 1"/>
          <p:cNvSpPr txBox="1">
            <a:spLocks/>
          </p:cNvSpPr>
          <p:nvPr/>
        </p:nvSpPr>
        <p:spPr>
          <a:xfrm>
            <a:off x="457200" y="53914"/>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An Operational Definition of Culture</a:t>
            </a:r>
            <a:endParaRPr lang="en-US" sz="3200" dirty="0"/>
          </a:p>
        </p:txBody>
      </p:sp>
    </p:spTree>
    <p:extLst>
      <p:ext uri="{BB962C8B-B14F-4D97-AF65-F5344CB8AC3E}">
        <p14:creationId xmlns:p14="http://schemas.microsoft.com/office/powerpoint/2010/main" val="4276046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TotalTime>
  <Words>2407</Words>
  <Application>Microsoft Office PowerPoint</Application>
  <PresentationFormat>On-screen Show (4:3)</PresentationFormat>
  <Paragraphs>441</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Practicing Design at the Intersection of Culture and Innovation</vt:lpstr>
      <vt:lpstr>Practicing Design at the Intersection of Culture and Innovation</vt:lpstr>
      <vt:lpstr>PowerPoint Presentation</vt:lpstr>
      <vt:lpstr>PowerPoint Presentation</vt:lpstr>
      <vt:lpstr>PowerPoint Presentation</vt:lpstr>
      <vt:lpstr>Stop Here for 5 Minute Presentation</vt:lpstr>
      <vt:lpstr>PowerPoint Presentation</vt:lpstr>
      <vt:lpstr>PowerPoint Presentation</vt:lpstr>
      <vt:lpstr>PowerPoint Presentation</vt:lpstr>
      <vt:lpstr>PowerPoint Presentation</vt:lpstr>
      <vt:lpstr>PowerPoint Presentation</vt:lpstr>
      <vt:lpstr>PowerPoint Presentation</vt:lpstr>
      <vt:lpstr>Where Does Human Centered Design/ Design Thinking Fit In?</vt:lpstr>
      <vt:lpstr>Designing a Cultural Intervention</vt:lpstr>
      <vt:lpstr>PowerPoint Presentation</vt:lpstr>
      <vt:lpstr>PowerPoint Presentation</vt:lpstr>
      <vt:lpstr>PowerPoint Presentation</vt:lpstr>
      <vt:lpstr>PowerPoint Presentation</vt:lpstr>
      <vt:lpstr>PowerPoint Presentation</vt:lpstr>
      <vt:lpstr>PowerPoint Presentation</vt:lpstr>
      <vt:lpstr>The Role of Network Structure</vt:lpstr>
      <vt:lpstr>What Do We Mean By Design?</vt:lpstr>
      <vt:lpstr>Designing Your Cultural Intervention Start Anywhere on the Culture Wheel</vt:lpstr>
      <vt:lpstr>A Running List of Cultural Interventions</vt:lpstr>
      <vt:lpstr>PowerPoint Presentation</vt:lpstr>
      <vt:lpstr>PowerPoint Presentation</vt:lpstr>
      <vt:lpstr>A More Hands On Approach : All Projects</vt:lpstr>
      <vt:lpstr>Serious Play and A Culture of Prototyping Michael Schrage</vt:lpstr>
      <vt:lpstr>Serious Play and Culture of Prototyping, p2</vt:lpstr>
      <vt:lpstr>Serious Play and Culture of Prototyping, p3</vt:lpstr>
      <vt:lpstr>Naive Rationalism, Taleb on page 348 of Anti-Fragile</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Garth Jensen Demo</dc:title>
  <dc:creator>Garth Jensen</dc:creator>
  <cp:lastModifiedBy>Garth Jensen</cp:lastModifiedBy>
  <cp:revision>175</cp:revision>
  <cp:lastPrinted>2016-05-03T14:06:07Z</cp:lastPrinted>
  <dcterms:created xsi:type="dcterms:W3CDTF">2015-03-31T17:35:41Z</dcterms:created>
  <dcterms:modified xsi:type="dcterms:W3CDTF">2016-08-03T15:38:16Z</dcterms:modified>
</cp:coreProperties>
</file>