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46.jpg" ContentType="image/jpeg"/>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6" r:id="rId6"/>
  </p:sldMasterIdLst>
  <p:notesMasterIdLst>
    <p:notesMasterId r:id="rId20"/>
  </p:notesMasterIdLst>
  <p:handoutMasterIdLst>
    <p:handoutMasterId r:id="rId21"/>
  </p:handoutMasterIdLst>
  <p:sldIdLst>
    <p:sldId id="259" r:id="rId7"/>
    <p:sldId id="370" r:id="rId8"/>
    <p:sldId id="380" r:id="rId9"/>
    <p:sldId id="357" r:id="rId10"/>
    <p:sldId id="304" r:id="rId11"/>
    <p:sldId id="318" r:id="rId12"/>
    <p:sldId id="376" r:id="rId13"/>
    <p:sldId id="327" r:id="rId14"/>
    <p:sldId id="303" r:id="rId15"/>
    <p:sldId id="364" r:id="rId16"/>
    <p:sldId id="381" r:id="rId17"/>
    <p:sldId id="382" r:id="rId18"/>
    <p:sldId id="38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89080" autoAdjust="0"/>
  </p:normalViewPr>
  <p:slideViewPr>
    <p:cSldViewPr>
      <p:cViewPr varScale="1">
        <p:scale>
          <a:sx n="99" d="100"/>
          <a:sy n="99" d="100"/>
        </p:scale>
        <p:origin x="-13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65" d="100"/>
          <a:sy n="65" d="100"/>
        </p:scale>
        <p:origin x="-3096"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258" cy="465291"/>
          </a:xfrm>
          <a:prstGeom prst="rect">
            <a:avLst/>
          </a:prstGeom>
        </p:spPr>
        <p:txBody>
          <a:bodyPr vert="horz" lIns="90384" tIns="45195" rIns="90384" bIns="45195" rtlCol="0"/>
          <a:lstStyle>
            <a:lvl1pPr algn="l">
              <a:defRPr sz="1200"/>
            </a:lvl1pPr>
          </a:lstStyle>
          <a:p>
            <a:endParaRPr lang="en-US"/>
          </a:p>
        </p:txBody>
      </p:sp>
      <p:sp>
        <p:nvSpPr>
          <p:cNvPr id="3" name="Date Placeholder 2"/>
          <p:cNvSpPr>
            <a:spLocks noGrp="1"/>
          </p:cNvSpPr>
          <p:nvPr>
            <p:ph type="dt" sz="quarter" idx="1"/>
          </p:nvPr>
        </p:nvSpPr>
        <p:spPr>
          <a:xfrm>
            <a:off x="3970577" y="1"/>
            <a:ext cx="3038258" cy="465291"/>
          </a:xfrm>
          <a:prstGeom prst="rect">
            <a:avLst/>
          </a:prstGeom>
        </p:spPr>
        <p:txBody>
          <a:bodyPr vert="horz" lIns="90384" tIns="45195" rIns="90384" bIns="45195" rtlCol="0"/>
          <a:lstStyle>
            <a:lvl1pPr algn="r">
              <a:defRPr sz="1200"/>
            </a:lvl1pPr>
          </a:lstStyle>
          <a:p>
            <a:fld id="{E9D1A856-0291-4E05-872E-D339E2BE7FCD}" type="datetimeFigureOut">
              <a:rPr lang="en-US" smtClean="0"/>
              <a:t>8/3/2016</a:t>
            </a:fld>
            <a:endParaRPr lang="en-US"/>
          </a:p>
        </p:txBody>
      </p:sp>
      <p:sp>
        <p:nvSpPr>
          <p:cNvPr id="4" name="Footer Placeholder 3"/>
          <p:cNvSpPr>
            <a:spLocks noGrp="1"/>
          </p:cNvSpPr>
          <p:nvPr>
            <p:ph type="ftr" sz="quarter" idx="2"/>
          </p:nvPr>
        </p:nvSpPr>
        <p:spPr>
          <a:xfrm>
            <a:off x="2" y="8829537"/>
            <a:ext cx="3038258" cy="465291"/>
          </a:xfrm>
          <a:prstGeom prst="rect">
            <a:avLst/>
          </a:prstGeom>
        </p:spPr>
        <p:txBody>
          <a:bodyPr vert="horz" lIns="90384" tIns="45195" rIns="90384" bIns="45195" rtlCol="0" anchor="b"/>
          <a:lstStyle>
            <a:lvl1pPr algn="l">
              <a:defRPr sz="1200"/>
            </a:lvl1pPr>
          </a:lstStyle>
          <a:p>
            <a:endParaRPr lang="en-US"/>
          </a:p>
        </p:txBody>
      </p:sp>
      <p:sp>
        <p:nvSpPr>
          <p:cNvPr id="5" name="Slide Number Placeholder 4"/>
          <p:cNvSpPr>
            <a:spLocks noGrp="1"/>
          </p:cNvSpPr>
          <p:nvPr>
            <p:ph type="sldNum" sz="quarter" idx="3"/>
          </p:nvPr>
        </p:nvSpPr>
        <p:spPr>
          <a:xfrm>
            <a:off x="3970577" y="8829537"/>
            <a:ext cx="3038258" cy="465291"/>
          </a:xfrm>
          <a:prstGeom prst="rect">
            <a:avLst/>
          </a:prstGeom>
        </p:spPr>
        <p:txBody>
          <a:bodyPr vert="horz" lIns="90384" tIns="45195" rIns="90384" bIns="45195" rtlCol="0" anchor="b"/>
          <a:lstStyle>
            <a:lvl1pPr algn="r">
              <a:defRPr sz="1200"/>
            </a:lvl1pPr>
          </a:lstStyle>
          <a:p>
            <a:fld id="{85DDFC9F-BC8D-4E3A-B0F9-A225043343D3}" type="slidenum">
              <a:rPr lang="en-US" smtClean="0"/>
              <a:t>‹#›</a:t>
            </a:fld>
            <a:endParaRPr lang="en-US"/>
          </a:p>
        </p:txBody>
      </p:sp>
    </p:spTree>
    <p:extLst>
      <p:ext uri="{BB962C8B-B14F-4D97-AF65-F5344CB8AC3E}">
        <p14:creationId xmlns:p14="http://schemas.microsoft.com/office/powerpoint/2010/main" val="2725410230"/>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258" cy="465291"/>
          </a:xfrm>
          <a:prstGeom prst="rect">
            <a:avLst/>
          </a:prstGeom>
        </p:spPr>
        <p:txBody>
          <a:bodyPr vert="horz" lIns="90384" tIns="45195" rIns="90384" bIns="45195" rtlCol="0"/>
          <a:lstStyle>
            <a:lvl1pPr algn="l">
              <a:defRPr sz="1200"/>
            </a:lvl1pPr>
          </a:lstStyle>
          <a:p>
            <a:endParaRPr lang="en-US"/>
          </a:p>
        </p:txBody>
      </p:sp>
      <p:sp>
        <p:nvSpPr>
          <p:cNvPr id="3" name="Date Placeholder 2"/>
          <p:cNvSpPr>
            <a:spLocks noGrp="1"/>
          </p:cNvSpPr>
          <p:nvPr>
            <p:ph type="dt" idx="1"/>
          </p:nvPr>
        </p:nvSpPr>
        <p:spPr>
          <a:xfrm>
            <a:off x="3970577" y="1"/>
            <a:ext cx="3038258" cy="465291"/>
          </a:xfrm>
          <a:prstGeom prst="rect">
            <a:avLst/>
          </a:prstGeom>
        </p:spPr>
        <p:txBody>
          <a:bodyPr vert="horz" lIns="90384" tIns="45195" rIns="90384" bIns="45195" rtlCol="0"/>
          <a:lstStyle>
            <a:lvl1pPr algn="r">
              <a:defRPr sz="1200"/>
            </a:lvl1pPr>
          </a:lstStyle>
          <a:p>
            <a:fld id="{E4B2FE52-0AEA-4D16-8541-418FFAA055DD}" type="datetimeFigureOut">
              <a:rPr lang="en-US" smtClean="0"/>
              <a:t>8/3/2016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384" tIns="45195" rIns="90384" bIns="45195" rtlCol="0" anchor="ctr"/>
          <a:lstStyle/>
          <a:p>
            <a:endParaRPr lang="en-US"/>
          </a:p>
        </p:txBody>
      </p:sp>
      <p:sp>
        <p:nvSpPr>
          <p:cNvPr id="5" name="Notes Placeholder 4"/>
          <p:cNvSpPr>
            <a:spLocks noGrp="1"/>
          </p:cNvSpPr>
          <p:nvPr>
            <p:ph type="body" sz="quarter" idx="3"/>
          </p:nvPr>
        </p:nvSpPr>
        <p:spPr>
          <a:xfrm>
            <a:off x="700417" y="4415558"/>
            <a:ext cx="5609573" cy="4182907"/>
          </a:xfrm>
          <a:prstGeom prst="rect">
            <a:avLst/>
          </a:prstGeom>
        </p:spPr>
        <p:txBody>
          <a:bodyPr vert="horz" lIns="90384" tIns="45195" rIns="90384" bIns="451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537"/>
            <a:ext cx="3038258" cy="465291"/>
          </a:xfrm>
          <a:prstGeom prst="rect">
            <a:avLst/>
          </a:prstGeom>
        </p:spPr>
        <p:txBody>
          <a:bodyPr vert="horz" lIns="90384" tIns="45195" rIns="90384" bIns="45195" rtlCol="0" anchor="b"/>
          <a:lstStyle>
            <a:lvl1pPr algn="l">
              <a:defRPr sz="1200"/>
            </a:lvl1pPr>
          </a:lstStyle>
          <a:p>
            <a:endParaRPr lang="en-US"/>
          </a:p>
        </p:txBody>
      </p:sp>
      <p:sp>
        <p:nvSpPr>
          <p:cNvPr id="7" name="Slide Number Placeholder 6"/>
          <p:cNvSpPr>
            <a:spLocks noGrp="1"/>
          </p:cNvSpPr>
          <p:nvPr>
            <p:ph type="sldNum" sz="quarter" idx="5"/>
          </p:nvPr>
        </p:nvSpPr>
        <p:spPr>
          <a:xfrm>
            <a:off x="3970577" y="8829537"/>
            <a:ext cx="3038258" cy="465291"/>
          </a:xfrm>
          <a:prstGeom prst="rect">
            <a:avLst/>
          </a:prstGeom>
        </p:spPr>
        <p:txBody>
          <a:bodyPr vert="horz" lIns="90384" tIns="45195" rIns="90384" bIns="45195" rtlCol="0" anchor="b"/>
          <a:lstStyle>
            <a:lvl1pPr algn="r">
              <a:defRPr sz="1200"/>
            </a:lvl1pPr>
          </a:lstStyle>
          <a:p>
            <a:fld id="{6B612234-B5AD-43DD-B951-109B4F5B38FC}" type="slidenum">
              <a:rPr lang="en-US" smtClean="0"/>
              <a:t>‹#›</a:t>
            </a:fld>
            <a:endParaRPr lang="en-US"/>
          </a:p>
        </p:txBody>
      </p:sp>
    </p:spTree>
    <p:extLst>
      <p:ext uri="{BB962C8B-B14F-4D97-AF65-F5344CB8AC3E}">
        <p14:creationId xmlns:p14="http://schemas.microsoft.com/office/powerpoint/2010/main" val="121670621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257D7C64-3592-4839-869F-EE04F3CC383C}" type="datetime1">
              <a:rPr lang="en-US" smtClean="0"/>
              <a:t>8/3/2016</a:t>
            </a:fld>
            <a:endParaRPr lang="en-US"/>
          </a:p>
        </p:txBody>
      </p:sp>
      <p:sp>
        <p:nvSpPr>
          <p:cNvPr id="6" name="Header Placeholder 5"/>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3689479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390B6C9-B64D-427B-8300-05EF2576C983}" type="datetime1">
              <a:rPr lang="en-US" smtClean="0"/>
              <a:t>8/3/2016</a:t>
            </a:fld>
            <a:endParaRPr lang="en-US"/>
          </a:p>
        </p:txBody>
      </p:sp>
    </p:spTree>
    <p:extLst>
      <p:ext uri="{BB962C8B-B14F-4D97-AF65-F5344CB8AC3E}">
        <p14:creationId xmlns:p14="http://schemas.microsoft.com/office/powerpoint/2010/main" val="2596615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 several slides are built to summarize the projected “world”, highlight some aspects of the PMESII construct, then on the second slide, describe the US role in that world.</a:t>
            </a:r>
          </a:p>
          <a:p>
            <a:r>
              <a:rPr lang="en-US" sz="1200" dirty="0" smtClean="0"/>
              <a:t>-------------</a:t>
            </a:r>
          </a:p>
          <a:p>
            <a:r>
              <a:rPr lang="en-US" sz="1200" dirty="0" smtClean="0"/>
              <a:t>Drawing out the previously discussed patterns and trends to the their logical extension gives us the baseline future. </a:t>
            </a:r>
          </a:p>
          <a:p>
            <a:endParaRPr lang="en-US" sz="1200" dirty="0" smtClean="0"/>
          </a:p>
          <a:p>
            <a:r>
              <a:rPr lang="en-US" sz="1200" dirty="0" smtClean="0"/>
              <a:t>In this multipolar world beyond 2030, a large region of the globe, termed the “Arc of Instability”, which many of you are probably familiar with, has continued to suffer from a complex combination of factors leading to local and regional political instability, social unrest, and conflict. </a:t>
            </a:r>
          </a:p>
          <a:p>
            <a:endParaRPr lang="en-US" sz="1200" dirty="0" smtClean="0"/>
          </a:p>
          <a:p>
            <a:r>
              <a:rPr lang="en-US" sz="1200" dirty="0" smtClean="0"/>
              <a:t>This part of the world has suffered earthquakes, tsunamis, disease outbreak, and other natural disasters in increasing number and severity, exacerbated by climate disruption and human littoral density.</a:t>
            </a:r>
          </a:p>
          <a:p>
            <a:pPr defTabSz="904131">
              <a:defRPr/>
            </a:pPr>
            <a:endParaRPr lang="en-US" sz="1200" dirty="0" smtClean="0"/>
          </a:p>
          <a:p>
            <a:pPr defTabSz="904131">
              <a:defRPr/>
            </a:pPr>
            <a:r>
              <a:rPr lang="en-US" sz="1200" dirty="0" smtClean="0"/>
              <a:t>The United States and its partners face near-peer state actors, as well as more sophisticated non-state actors empowered by the proliferation of technology and information. They make use of cheap and readily available state-of-the-art technologies such as 3-D printing, inexpensive precision location and targeting capabilities, cyber tools, biological and chemical weapons, and autonomous air, land, and sea vehicles. </a:t>
            </a:r>
          </a:p>
          <a:p>
            <a:pPr defTabSz="904131">
              <a:defRPr/>
            </a:pPr>
            <a:endParaRPr lang="en-US" sz="1200" dirty="0" smtClean="0"/>
          </a:p>
          <a:p>
            <a:pPr defTabSz="904131">
              <a:defRPr/>
            </a:pPr>
            <a:r>
              <a:rPr lang="en-US" sz="1200" dirty="0" smtClean="0"/>
              <a:t>Weak governance of the megacities and surrounding </a:t>
            </a:r>
            <a:r>
              <a:rPr lang="en-US" sz="1200" dirty="0" err="1" smtClean="0"/>
              <a:t>peri</a:t>
            </a:r>
            <a:r>
              <a:rPr lang="en-US" sz="1200" dirty="0" smtClean="0"/>
              <a:t>-urban slums has generated shadow governments: local gangs, crime syndicates, and terrorist organizations that provide a semblance of alternate governance, but exploit the population. </a:t>
            </a:r>
          </a:p>
          <a:p>
            <a:pPr defTabSz="904131">
              <a:defRPr/>
            </a:pPr>
            <a:endParaRPr lang="en-US" sz="1200" dirty="0" smtClean="0"/>
          </a:p>
          <a:p>
            <a:pPr defTabSz="904131">
              <a:defRPr/>
            </a:pPr>
            <a:r>
              <a:rPr lang="en-US" sz="1200" dirty="0" smtClean="0"/>
              <a:t>In the 1990’s, General </a:t>
            </a:r>
            <a:r>
              <a:rPr lang="en-US" sz="1200" dirty="0" err="1" smtClean="0"/>
              <a:t>Krulak</a:t>
            </a:r>
            <a:r>
              <a:rPr lang="en-US" sz="1200" dirty="0" smtClean="0"/>
              <a:t> saw the potential future Marines would conduct full scale combat operation, peacekeeping missions, and humanitarian aid within the space of three contiguous city blocks.”  He called it the “three block war.” This could soon occur vertically, on three Floors in a Mega Skyscraper vice city blocks, and not necessarily three contiguous floors, or even adjacent buildings.</a:t>
            </a:r>
          </a:p>
          <a:p>
            <a:pPr defTabSz="904131">
              <a:defRPr/>
            </a:pPr>
            <a:endParaRPr lang="en-US" sz="1200" dirty="0" smtClean="0"/>
          </a:p>
          <a:p>
            <a:pPr defTabSz="904131">
              <a:defRPr/>
            </a:pPr>
            <a:r>
              <a:rPr lang="en-US" sz="1200" dirty="0" smtClean="0"/>
              <a:t>Conflict takes place in dense, complex urban settings, in, about, and amongst the people, and you can’t kill them.  The enemy is as likely to use sophisticated autonomous sensors or drones as they are to use relatively primitive IEDs or Molotov cocktails.   </a:t>
            </a:r>
          </a:p>
          <a:p>
            <a:pPr defTabSz="904131">
              <a:defRPr/>
            </a:pPr>
            <a:endParaRPr lang="en-US" sz="1200" dirty="0" smtClean="0"/>
          </a:p>
          <a:p>
            <a:pPr defTabSz="904131">
              <a:defRPr/>
            </a:pPr>
            <a:r>
              <a:rPr lang="en-US" sz="1200" dirty="0" smtClean="0"/>
              <a:t>That’s the baseline future.  Now, we take that world and vary a couple of the trends to get the first alternative future.  We rapidly accelerate the trends of resource scarcity, specifically fresh water shortage, and eco-migration and it gives us alternative world A [Slide]</a:t>
            </a:r>
          </a:p>
          <a:p>
            <a:pPr defTabSz="904131">
              <a:defRPr/>
            </a:pPr>
            <a:endParaRPr lang="en-US" sz="1200" dirty="0" smtClean="0"/>
          </a:p>
          <a:p>
            <a:endParaRPr lang="en-US" sz="1200"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4374C0E-AE1A-44E7-824A-EE412C2C34A4}" type="datetime1">
              <a:rPr lang="en-US" smtClean="0">
                <a:solidFill>
                  <a:prstClr val="black"/>
                </a:solidFill>
              </a:rPr>
              <a:pPr/>
              <a:t>8/3/2016</a:t>
            </a:fld>
            <a:endParaRPr lang="en-US">
              <a:solidFill>
                <a:prstClr val="black"/>
              </a:solidFill>
            </a:endParaRPr>
          </a:p>
        </p:txBody>
      </p:sp>
    </p:spTree>
    <p:extLst>
      <p:ext uri="{BB962C8B-B14F-4D97-AF65-F5344CB8AC3E}">
        <p14:creationId xmlns:p14="http://schemas.microsoft.com/office/powerpoint/2010/main" val="4068203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7">
              <a:defRPr/>
            </a:pPr>
            <a:r>
              <a:rPr lang="en-US" sz="1200" dirty="0" smtClean="0"/>
              <a:t>In alternative Future A, the world is affected by the overwhelming lack of fresh water. The developed world is keenly aware of its daily water usage, while the developing world may go days without access to fresh water. This drives international migration as populations seek relief.  Unfortunately, their destinations’ infrastructures  become quickly overwhelmed.  </a:t>
            </a:r>
          </a:p>
          <a:p>
            <a:pPr defTabSz="922937">
              <a:defRPr/>
            </a:pPr>
            <a:endParaRPr lang="en-US" sz="1200" dirty="0" smtClean="0"/>
          </a:p>
          <a:p>
            <a:pPr defTabSz="922937">
              <a:defRPr/>
            </a:pPr>
            <a:r>
              <a:rPr lang="en-US" sz="1200" dirty="0" smtClean="0"/>
              <a:t>The U.S. is not unaffected by this crisis. The Southwest, from Texas to California, under strict water rationing, forces water-intensive industries to relocate to the Midwest.  While the Midwest experiences an industrial rebirth, the Southwest is left with drained aquifers, wasted and abandoned dryland farms, and no tax base to sustain local governments and infrastructure.</a:t>
            </a:r>
          </a:p>
          <a:p>
            <a:pPr defTabSz="922937">
              <a:defRPr/>
            </a:pPr>
            <a:r>
              <a:rPr lang="en-US" sz="1200" dirty="0" smtClean="0"/>
              <a:t>The U.S. becomes internally focused.  It is an even greater destination for migration, forcing heightened efforts to restrict borders and strictly manage immigration and immigrant populations. </a:t>
            </a:r>
          </a:p>
          <a:p>
            <a:pPr defTabSz="922937">
              <a:defRPr/>
            </a:pPr>
            <a:endParaRPr lang="en-US" sz="1200" dirty="0" smtClean="0"/>
          </a:p>
          <a:p>
            <a:pPr defTabSz="922937">
              <a:defRPr/>
            </a:pPr>
            <a:r>
              <a:rPr lang="en-US" sz="1200" dirty="0" smtClean="0"/>
              <a:t>Fresh water scarcity and overwhelming international migration, which at times overstress the coping capabilities of recognized governments, provide non-state actors with opportunities to become viable alternatives to traditional governance. International requests for assistance, in the form of HA/DR, come in faster than the U.S. can handle them. Frequently, response is limited to planning and technical assistance. </a:t>
            </a:r>
          </a:p>
          <a:p>
            <a:pPr defTabSz="922937">
              <a:defRPr/>
            </a:pPr>
            <a:endParaRPr lang="en-US" sz="1200" dirty="0" smtClean="0"/>
          </a:p>
          <a:p>
            <a:pPr defTabSz="922937">
              <a:defRPr/>
            </a:pPr>
            <a:r>
              <a:rPr lang="en-US" sz="1200" dirty="0" smtClean="0"/>
              <a:t>Despite the widespread availability of technology and information which can optimize water conservation efforts, cultural norms and agricultural traditions in the hardest hit areas are difficult to overcome, and those regions continue to suffer.  </a:t>
            </a:r>
          </a:p>
          <a:p>
            <a:pPr defTabSz="922937">
              <a:defRPr/>
            </a:pPr>
            <a:r>
              <a:rPr lang="en-US" sz="1200" dirty="0" smtClean="0"/>
              <a:t>-----------</a:t>
            </a:r>
          </a:p>
          <a:p>
            <a:pPr defTabSz="922937">
              <a:defRPr/>
            </a:pPr>
            <a:r>
              <a:rPr lang="en-US" sz="1200" dirty="0" smtClean="0"/>
              <a:t>That is the essence of the first alternative future.  To get the second one, we re-set the original trend trajectories in the baseline and choose others to vary. [Slide]</a:t>
            </a:r>
          </a:p>
          <a:p>
            <a:pPr defTabSz="922937">
              <a:defRPr/>
            </a:pPr>
            <a:endParaRPr lang="en-US" sz="1200" dirty="0" smtClean="0"/>
          </a:p>
          <a:p>
            <a:endParaRPr lang="en-US" sz="1200"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4374C0E-AE1A-44E7-824A-EE412C2C34A4}" type="datetime1">
              <a:rPr lang="en-US" smtClean="0">
                <a:solidFill>
                  <a:prstClr val="black"/>
                </a:solidFill>
              </a:rPr>
              <a:pPr/>
              <a:t>8/3/2016</a:t>
            </a:fld>
            <a:endParaRPr lang="en-US">
              <a:solidFill>
                <a:prstClr val="black"/>
              </a:solidFill>
            </a:endParaRPr>
          </a:p>
        </p:txBody>
      </p:sp>
    </p:spTree>
    <p:extLst>
      <p:ext uri="{BB962C8B-B14F-4D97-AF65-F5344CB8AC3E}">
        <p14:creationId xmlns:p14="http://schemas.microsoft.com/office/powerpoint/2010/main" val="4068203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37">
              <a:defRPr/>
            </a:pPr>
            <a:r>
              <a:rPr lang="en-US" sz="1200" dirty="0" smtClean="0"/>
              <a:t>Alternative Future “B” is a Multipolar World with Declining U.S. funding for Basic Research and the spread of Ruin-Causing Knowledge.</a:t>
            </a:r>
          </a:p>
          <a:p>
            <a:pPr defTabSz="922937">
              <a:defRPr/>
            </a:pPr>
            <a:endParaRPr lang="en-US" sz="1200" dirty="0" smtClean="0"/>
          </a:p>
          <a:p>
            <a:pPr defTabSz="922937">
              <a:defRPr/>
            </a:pPr>
            <a:r>
              <a:rPr lang="en-US" sz="1200" dirty="0" smtClean="0"/>
              <a:t>A stagnant U.S. economy, federal budget cuts, and the rise of competitors have had a crippling effect on the U.S. position in the world.  The Nation has decreased its basic research funding.  This research is the type which brought you the Google algorithm, touchscreen technology, the internet, and GPS.  This permits competitors to catch up to and perhaps surpass the U.S.  Both State and non-state actors increasingly opt to invest in technology over more costly personnel. </a:t>
            </a:r>
          </a:p>
          <a:p>
            <a:pPr defTabSz="922937">
              <a:defRPr/>
            </a:pPr>
            <a:endParaRPr lang="en-US" sz="1200" dirty="0" smtClean="0"/>
          </a:p>
          <a:p>
            <a:pPr defTabSz="922937">
              <a:defRPr/>
            </a:pPr>
            <a:r>
              <a:rPr lang="en-US" sz="1200" dirty="0" smtClean="0"/>
              <a:t>Globalization and the democratization of technology give rise to a world in which anti-access / area denial technology is readily available to smaller countries at a very low barrier to entry. </a:t>
            </a:r>
          </a:p>
          <a:p>
            <a:pPr defTabSz="922937">
              <a:defRPr/>
            </a:pPr>
            <a:endParaRPr lang="en-US" sz="1200" dirty="0" smtClean="0"/>
          </a:p>
          <a:p>
            <a:pPr defTabSz="922937">
              <a:defRPr/>
            </a:pPr>
            <a:r>
              <a:rPr lang="en-US" sz="1200" dirty="0" smtClean="0"/>
              <a:t>The world finds that technology and knowledge developed with beneficial outcomes in mind are being “hijacked” for nefarious ends.  Technological advancement and proliferation have made biological weapons more affordable and available. </a:t>
            </a:r>
          </a:p>
          <a:p>
            <a:pPr defTabSz="922937">
              <a:defRPr/>
            </a:pPr>
            <a:endParaRPr lang="en-US" sz="1200" dirty="0" smtClean="0"/>
          </a:p>
          <a:p>
            <a:pPr defTabSz="922937">
              <a:defRPr/>
            </a:pPr>
            <a:r>
              <a:rPr lang="en-US" sz="1200" dirty="0" smtClean="0"/>
              <a:t>There is good news: Significant medical breakthroughs are prolonging life and enabling advances in DNA-tailored remedies.  The average lifespan in the developed world is in the 90s.  The result is that extended life puts a further stress on social welfare programs, crowding discretionary spending to less than 20% of the already flagging U.S. Federal budget.</a:t>
            </a:r>
          </a:p>
          <a:p>
            <a:pPr defTabSz="922937">
              <a:defRPr/>
            </a:pPr>
            <a:endParaRPr lang="en-US" sz="1200" dirty="0" smtClean="0"/>
          </a:p>
          <a:p>
            <a:pPr defTabSz="922937">
              <a:defRPr/>
            </a:pPr>
            <a:r>
              <a:rPr lang="en-US" sz="1200" dirty="0" smtClean="0"/>
              <a:t>The ubiquitous threat of custom-engineered weapons, as well as the United States’ inability to maintain an advantage in this arena, has forced the Nation to hunker into a protective isolation. Forces are only forward deployed in areas required by treaty, and only when U.S. interests are directly threatened does the Nation step out to get involved.</a:t>
            </a:r>
          </a:p>
          <a:p>
            <a:pPr defTabSz="922937">
              <a:defRPr/>
            </a:pPr>
            <a:endParaRPr lang="en-US" sz="1200" dirty="0" smtClean="0"/>
          </a:p>
          <a:p>
            <a:pPr defTabSz="922937">
              <a:defRPr/>
            </a:pPr>
            <a:r>
              <a:rPr lang="en-US" sz="1200" dirty="0" smtClean="0"/>
              <a:t>My brother described this world as particularly dystopian.</a:t>
            </a:r>
          </a:p>
          <a:p>
            <a:pPr defTabSz="922937">
              <a:defRPr/>
            </a:pPr>
            <a:endParaRPr lang="en-US" sz="1200" dirty="0" smtClean="0"/>
          </a:p>
          <a:p>
            <a:endParaRPr lang="en-US" sz="1200"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4374C0E-AE1A-44E7-824A-EE412C2C34A4}" type="datetime1">
              <a:rPr lang="en-US" smtClean="0">
                <a:solidFill>
                  <a:prstClr val="black"/>
                </a:solidFill>
              </a:rPr>
              <a:pPr/>
              <a:t>8/3/2016</a:t>
            </a:fld>
            <a:endParaRPr lang="en-US">
              <a:solidFill>
                <a:prstClr val="black"/>
              </a:solidFill>
            </a:endParaRPr>
          </a:p>
        </p:txBody>
      </p:sp>
    </p:spTree>
    <p:extLst>
      <p:ext uri="{BB962C8B-B14F-4D97-AF65-F5344CB8AC3E}">
        <p14:creationId xmlns:p14="http://schemas.microsoft.com/office/powerpoint/2010/main" val="406820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95BFFE4-989B-44ED-9AE0-39235F54C754}" type="datetime1">
              <a:rPr lang="en-US" smtClean="0"/>
              <a:t>8/3/2016</a:t>
            </a:fld>
            <a:endParaRPr lang="en-US"/>
          </a:p>
        </p:txBody>
      </p:sp>
    </p:spTree>
    <p:extLst>
      <p:ext uri="{BB962C8B-B14F-4D97-AF65-F5344CB8AC3E}">
        <p14:creationId xmlns:p14="http://schemas.microsoft.com/office/powerpoint/2010/main" val="292753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7288721-1086-4034-8499-FD0841D97265}"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9298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9B6A1424-A4A9-4FC5-8143-B3F4E0B80355}" type="datetime1">
              <a:rPr lang="en-US" smtClean="0"/>
              <a:t>8/3/2016</a:t>
            </a:fld>
            <a:endParaRPr lang="en-US"/>
          </a:p>
        </p:txBody>
      </p:sp>
    </p:spTree>
    <p:extLst>
      <p:ext uri="{BB962C8B-B14F-4D97-AF65-F5344CB8AC3E}">
        <p14:creationId xmlns:p14="http://schemas.microsoft.com/office/powerpoint/2010/main" val="367567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82688" y="698500"/>
            <a:ext cx="4645025" cy="3484563"/>
          </a:xfrm>
          <a:ln/>
        </p:spPr>
      </p:sp>
      <p:sp>
        <p:nvSpPr>
          <p:cNvPr id="3" name="Notes Placeholder 2"/>
          <p:cNvSpPr>
            <a:spLocks noGrp="1"/>
          </p:cNvSpPr>
          <p:nvPr>
            <p:ph type="body" idx="1"/>
          </p:nvPr>
        </p:nvSpPr>
        <p:spPr/>
        <p:txBody>
          <a:bodyPr>
            <a:normAutofit fontScale="92500" lnSpcReduction="10000"/>
          </a:bodyPr>
          <a:lstStyle/>
          <a:p>
            <a:pPr>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043" eaLnBrk="0" hangingPunct="0">
              <a:defRPr sz="1200" b="1">
                <a:solidFill>
                  <a:schemeClr val="tx2"/>
                </a:solidFill>
                <a:latin typeface="Arial" charset="0"/>
                <a:cs typeface="Arial" charset="0"/>
              </a:defRPr>
            </a:lvl1pPr>
            <a:lvl2pPr marL="749476" indent="-288259" defTabSz="932043" eaLnBrk="0" hangingPunct="0">
              <a:defRPr sz="1200" b="1">
                <a:solidFill>
                  <a:schemeClr val="tx2"/>
                </a:solidFill>
                <a:latin typeface="Arial" charset="0"/>
                <a:cs typeface="Arial" charset="0"/>
              </a:defRPr>
            </a:lvl2pPr>
            <a:lvl3pPr marL="1153040" indent="-230607" defTabSz="932043" eaLnBrk="0" hangingPunct="0">
              <a:defRPr sz="1200" b="1">
                <a:solidFill>
                  <a:schemeClr val="tx2"/>
                </a:solidFill>
                <a:latin typeface="Arial" charset="0"/>
                <a:cs typeface="Arial" charset="0"/>
              </a:defRPr>
            </a:lvl3pPr>
            <a:lvl4pPr marL="1614256" indent="-230607" defTabSz="932043" eaLnBrk="0" hangingPunct="0">
              <a:defRPr sz="1200" b="1">
                <a:solidFill>
                  <a:schemeClr val="tx2"/>
                </a:solidFill>
                <a:latin typeface="Arial" charset="0"/>
                <a:cs typeface="Arial" charset="0"/>
              </a:defRPr>
            </a:lvl4pPr>
            <a:lvl5pPr marL="2075475" indent="-230607" defTabSz="932043" eaLnBrk="0" hangingPunct="0">
              <a:defRPr sz="1200" b="1">
                <a:solidFill>
                  <a:schemeClr val="tx2"/>
                </a:solidFill>
                <a:latin typeface="Arial" charset="0"/>
                <a:cs typeface="Arial" charset="0"/>
              </a:defRPr>
            </a:lvl5pPr>
            <a:lvl6pPr marL="2536690" indent="-230607" defTabSz="932043" eaLnBrk="0" fontAlgn="base" hangingPunct="0">
              <a:spcBef>
                <a:spcPct val="0"/>
              </a:spcBef>
              <a:spcAft>
                <a:spcPct val="0"/>
              </a:spcAft>
              <a:defRPr sz="1200" b="1">
                <a:solidFill>
                  <a:schemeClr val="tx2"/>
                </a:solidFill>
                <a:latin typeface="Arial" charset="0"/>
                <a:cs typeface="Arial" charset="0"/>
              </a:defRPr>
            </a:lvl6pPr>
            <a:lvl7pPr marL="2997906" indent="-230607" defTabSz="932043" eaLnBrk="0" fontAlgn="base" hangingPunct="0">
              <a:spcBef>
                <a:spcPct val="0"/>
              </a:spcBef>
              <a:spcAft>
                <a:spcPct val="0"/>
              </a:spcAft>
              <a:defRPr sz="1200" b="1">
                <a:solidFill>
                  <a:schemeClr val="tx2"/>
                </a:solidFill>
                <a:latin typeface="Arial" charset="0"/>
                <a:cs typeface="Arial" charset="0"/>
              </a:defRPr>
            </a:lvl7pPr>
            <a:lvl8pPr marL="3459123" indent="-230607" defTabSz="932043" eaLnBrk="0" fontAlgn="base" hangingPunct="0">
              <a:spcBef>
                <a:spcPct val="0"/>
              </a:spcBef>
              <a:spcAft>
                <a:spcPct val="0"/>
              </a:spcAft>
              <a:defRPr sz="1200" b="1">
                <a:solidFill>
                  <a:schemeClr val="tx2"/>
                </a:solidFill>
                <a:latin typeface="Arial" charset="0"/>
                <a:cs typeface="Arial" charset="0"/>
              </a:defRPr>
            </a:lvl8pPr>
            <a:lvl9pPr marL="3920339" indent="-230607" defTabSz="932043" eaLnBrk="0" fontAlgn="base" hangingPunct="0">
              <a:spcBef>
                <a:spcPct val="0"/>
              </a:spcBef>
              <a:spcAft>
                <a:spcPct val="0"/>
              </a:spcAft>
              <a:defRPr sz="1200" b="1">
                <a:solidFill>
                  <a:schemeClr val="tx2"/>
                </a:solidFill>
                <a:latin typeface="Arial" charset="0"/>
                <a:cs typeface="Arial" charset="0"/>
              </a:defRPr>
            </a:lvl9pPr>
          </a:lstStyle>
          <a:p>
            <a:pPr eaLnBrk="1" hangingPunct="1"/>
            <a:fld id="{18E55CA1-BFF2-466D-B818-0D52CC2AC23E}" type="slidenum">
              <a:rPr lang="en-US" b="0" smtClean="0">
                <a:solidFill>
                  <a:prstClr val="black"/>
                </a:solidFill>
              </a:rPr>
              <a:pPr eaLnBrk="1" hangingPunct="1"/>
              <a:t>5</a:t>
            </a:fld>
            <a:endParaRPr lang="en-US" b="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5E7440DD-C64D-4E88-B8A7-5C3F825CEF4C}" type="datetime1">
              <a:rPr lang="en-US" smtClean="0"/>
              <a:t>8/3/2016</a:t>
            </a:fld>
            <a:endParaRPr lang="en-US"/>
          </a:p>
        </p:txBody>
      </p:sp>
    </p:spTree>
    <p:extLst>
      <p:ext uri="{BB962C8B-B14F-4D97-AF65-F5344CB8AC3E}">
        <p14:creationId xmlns:p14="http://schemas.microsoft.com/office/powerpoint/2010/main" val="132732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854CBF7-3F61-4D1B-A7CB-7233CA70CDEF}" type="datetime1">
              <a:rPr lang="en-US" smtClean="0"/>
              <a:t>8/3/2016</a:t>
            </a:fld>
            <a:endParaRPr lang="en-US"/>
          </a:p>
        </p:txBody>
      </p:sp>
    </p:spTree>
    <p:extLst>
      <p:ext uri="{BB962C8B-B14F-4D97-AF65-F5344CB8AC3E}">
        <p14:creationId xmlns:p14="http://schemas.microsoft.com/office/powerpoint/2010/main" val="62433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6F352136-F09D-4970-823E-18917B782105}" type="datetime1">
              <a:rPr lang="en-US" smtClean="0"/>
              <a:t>8/3/2016</a:t>
            </a:fld>
            <a:endParaRPr lang="en-US"/>
          </a:p>
        </p:txBody>
      </p:sp>
    </p:spTree>
    <p:extLst>
      <p:ext uri="{BB962C8B-B14F-4D97-AF65-F5344CB8AC3E}">
        <p14:creationId xmlns:p14="http://schemas.microsoft.com/office/powerpoint/2010/main" val="42080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pPr defTabSz="931565">
              <a:defRPr/>
            </a:pPr>
            <a:endParaRPr lang="en-US" sz="1100" dirty="0"/>
          </a:p>
        </p:txBody>
      </p:sp>
      <p:sp>
        <p:nvSpPr>
          <p:cNvPr id="4" name="Slide Number Placeholder 3"/>
          <p:cNvSpPr>
            <a:spLocks noGrp="1"/>
          </p:cNvSpPr>
          <p:nvPr>
            <p:ph type="sldNum" sz="quarter" idx="10"/>
          </p:nvPr>
        </p:nvSpPr>
        <p:spPr/>
        <p:txBody>
          <a:bodyPr/>
          <a:lstStyle/>
          <a:p>
            <a:fld id="{157D929D-6008-4C40-8DD4-5C882C02ACF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6468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CWL Commadn Brief">
    <p:spTree>
      <p:nvGrpSpPr>
        <p:cNvPr id="1" name=""/>
        <p:cNvGrpSpPr/>
        <p:nvPr/>
      </p:nvGrpSpPr>
      <p:grpSpPr>
        <a:xfrm>
          <a:off x="0" y="0"/>
          <a:ext cx="0" cy="0"/>
          <a:chOff x="0" y="0"/>
          <a:chExt cx="0" cy="0"/>
        </a:xfrm>
      </p:grpSpPr>
      <p:sp>
        <p:nvSpPr>
          <p:cNvPr id="2"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8"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9"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Tree>
    <p:extLst>
      <p:ext uri="{BB962C8B-B14F-4D97-AF65-F5344CB8AC3E}">
        <p14:creationId xmlns:p14="http://schemas.microsoft.com/office/powerpoint/2010/main" val="3042689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solidFill>
                  <a:schemeClr val="tx1"/>
                </a:solidFill>
                <a:effectLst>
                  <a:outerShdw blurRad="38100" dist="38100" dir="2700000" algn="tl">
                    <a:srgbClr val="000000">
                      <a:alpha val="43137"/>
                    </a:srgbClr>
                  </a:outerShdw>
                </a:effectLst>
              </a:defRPr>
            </a:lvl1pPr>
            <a:lvl2pPr>
              <a:defRPr b="1">
                <a:solidFill>
                  <a:schemeClr val="tx1"/>
                </a:solidFill>
                <a:effectLst>
                  <a:outerShdw blurRad="38100" dist="38100" dir="2700000" algn="tl">
                    <a:srgbClr val="000000">
                      <a:alpha val="43137"/>
                    </a:srgbClr>
                  </a:outerShdw>
                </a:effectLst>
              </a:defRPr>
            </a:lvl2pPr>
            <a:lvl3pPr>
              <a:defRPr b="1">
                <a:solidFill>
                  <a:schemeClr val="tx1"/>
                </a:solidFill>
                <a:effectLst>
                  <a:outerShdw blurRad="38100" dist="38100" dir="2700000" algn="tl">
                    <a:srgbClr val="000000">
                      <a:alpha val="43137"/>
                    </a:srgbClr>
                  </a:outerShdw>
                </a:effectLst>
              </a:defRPr>
            </a:lvl3pPr>
            <a:lvl4pPr>
              <a:defRPr b="1">
                <a:solidFill>
                  <a:schemeClr val="tx1"/>
                </a:solidFill>
                <a:effectLst>
                  <a:outerShdw blurRad="38100" dist="38100" dir="2700000" algn="tl">
                    <a:srgbClr val="000000">
                      <a:alpha val="43137"/>
                    </a:srgbClr>
                  </a:outerShdw>
                </a:effectLst>
              </a:defRPr>
            </a:lvl4pPr>
            <a:lvl5pPr>
              <a:defRPr b="1">
                <a:solidFill>
                  <a:schemeClr val="tx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10"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1"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
        <p:nvSpPr>
          <p:cNvPr id="12"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8884940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8"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9"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
        <p:nvSpPr>
          <p:cNvPr id="10"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0906410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9"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0"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
        <p:nvSpPr>
          <p:cNvPr id="11"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628420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93837"/>
            <a:ext cx="4267200" cy="4830763"/>
          </a:xfrm>
        </p:spPr>
        <p:txBody>
          <a:bodyPr/>
          <a:lstStyle>
            <a:lvl1pPr>
              <a:defRPr sz="2800" b="1">
                <a:solidFill>
                  <a:schemeClr val="tx1"/>
                </a:solidFill>
                <a:effectLst>
                  <a:outerShdw blurRad="38100" dist="38100" dir="2700000" algn="tl">
                    <a:srgbClr val="000000">
                      <a:alpha val="43137"/>
                    </a:srgbClr>
                  </a:outerShdw>
                </a:effectLst>
              </a:defRPr>
            </a:lvl1pPr>
            <a:lvl2pPr>
              <a:defRPr sz="2400" b="1">
                <a:solidFill>
                  <a:schemeClr val="tx1"/>
                </a:solidFill>
                <a:effectLst>
                  <a:outerShdw blurRad="38100" dist="38100" dir="2700000" algn="tl">
                    <a:srgbClr val="000000">
                      <a:alpha val="43137"/>
                    </a:srgbClr>
                  </a:outerShdw>
                </a:effectLst>
              </a:defRPr>
            </a:lvl2pPr>
            <a:lvl3pPr>
              <a:defRPr sz="2000" b="1">
                <a:solidFill>
                  <a:schemeClr val="tx1"/>
                </a:solidFill>
                <a:effectLst>
                  <a:outerShdw blurRad="38100" dist="38100" dir="2700000" algn="tl">
                    <a:srgbClr val="000000">
                      <a:alpha val="43137"/>
                    </a:srgbClr>
                  </a:outerShdw>
                </a:effectLst>
              </a:defRPr>
            </a:lvl3pPr>
            <a:lvl4pPr>
              <a:defRPr sz="1800" b="1">
                <a:solidFill>
                  <a:schemeClr val="tx1"/>
                </a:solidFill>
                <a:effectLst>
                  <a:outerShdw blurRad="38100" dist="38100" dir="2700000" algn="tl">
                    <a:srgbClr val="000000">
                      <a:alpha val="43137"/>
                    </a:srgbClr>
                  </a:outerShdw>
                </a:effectLst>
              </a:defRPr>
            </a:lvl4pPr>
            <a:lvl5pPr>
              <a:defRPr sz="1800" b="1">
                <a:solidFill>
                  <a:schemeClr val="tx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493837"/>
            <a:ext cx="4267200" cy="4830763"/>
          </a:xfrm>
        </p:spPr>
        <p:txBody>
          <a:bodyPr/>
          <a:lstStyle>
            <a:lvl1pPr>
              <a:defRPr sz="2800" b="1">
                <a:solidFill>
                  <a:schemeClr val="tx1"/>
                </a:solidFill>
                <a:effectLst>
                  <a:outerShdw blurRad="38100" dist="38100" dir="2700000" algn="tl">
                    <a:srgbClr val="000000">
                      <a:alpha val="43137"/>
                    </a:srgbClr>
                  </a:outerShdw>
                </a:effectLst>
              </a:defRPr>
            </a:lvl1pPr>
            <a:lvl2pPr>
              <a:defRPr sz="2400" b="1">
                <a:solidFill>
                  <a:schemeClr val="tx1"/>
                </a:solidFill>
                <a:effectLst>
                  <a:outerShdw blurRad="38100" dist="38100" dir="2700000" algn="tl">
                    <a:srgbClr val="000000">
                      <a:alpha val="43137"/>
                    </a:srgbClr>
                  </a:outerShdw>
                </a:effectLst>
              </a:defRPr>
            </a:lvl2pPr>
            <a:lvl3pPr>
              <a:defRPr sz="2000" b="1">
                <a:solidFill>
                  <a:schemeClr val="tx1"/>
                </a:solidFill>
                <a:effectLst>
                  <a:outerShdw blurRad="38100" dist="38100" dir="2700000" algn="tl">
                    <a:srgbClr val="000000">
                      <a:alpha val="43137"/>
                    </a:srgbClr>
                  </a:outerShdw>
                </a:effectLst>
              </a:defRPr>
            </a:lvl3pPr>
            <a:lvl4pPr>
              <a:defRPr sz="1800" b="1">
                <a:solidFill>
                  <a:schemeClr val="tx1"/>
                </a:solidFill>
                <a:effectLst>
                  <a:outerShdw blurRad="38100" dist="38100" dir="2700000" algn="tl">
                    <a:srgbClr val="000000">
                      <a:alpha val="43137"/>
                    </a:srgbClr>
                  </a:outerShdw>
                </a:effectLst>
              </a:defRPr>
            </a:lvl4pPr>
            <a:lvl5pPr>
              <a:defRPr sz="1800" b="1">
                <a:solidFill>
                  <a:schemeClr val="tx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12"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3"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
        <p:nvSpPr>
          <p:cNvPr id="15"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8622682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CWL Commadn Brief">
    <p:spTree>
      <p:nvGrpSpPr>
        <p:cNvPr id="1" name=""/>
        <p:cNvGrpSpPr/>
        <p:nvPr/>
      </p:nvGrpSpPr>
      <p:grpSpPr>
        <a:xfrm>
          <a:off x="0" y="0"/>
          <a:ext cx="0" cy="0"/>
          <a:chOff x="0" y="0"/>
          <a:chExt cx="0" cy="0"/>
        </a:xfrm>
      </p:grpSpPr>
      <p:sp>
        <p:nvSpPr>
          <p:cNvPr id="2"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8"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9"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2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solidFill>
                  <a:schemeClr val="tx1"/>
                </a:solidFill>
                <a:effectLst>
                  <a:outerShdw blurRad="38100" dist="38100" dir="2700000" algn="tl">
                    <a:srgbClr val="000000">
                      <a:alpha val="43137"/>
                    </a:srgbClr>
                  </a:outerShdw>
                </a:effectLst>
              </a:defRPr>
            </a:lvl1pPr>
            <a:lvl2pPr>
              <a:defRPr b="1">
                <a:solidFill>
                  <a:schemeClr val="tx1"/>
                </a:solidFill>
                <a:effectLst>
                  <a:outerShdw blurRad="38100" dist="38100" dir="2700000" algn="tl">
                    <a:srgbClr val="000000">
                      <a:alpha val="43137"/>
                    </a:srgbClr>
                  </a:outerShdw>
                </a:effectLst>
              </a:defRPr>
            </a:lvl2pPr>
            <a:lvl3pPr>
              <a:defRPr b="1">
                <a:solidFill>
                  <a:schemeClr val="tx1"/>
                </a:solidFill>
                <a:effectLst>
                  <a:outerShdw blurRad="38100" dist="38100" dir="2700000" algn="tl">
                    <a:srgbClr val="000000">
                      <a:alpha val="43137"/>
                    </a:srgbClr>
                  </a:outerShdw>
                </a:effectLst>
              </a:defRPr>
            </a:lvl3pPr>
            <a:lvl4pPr>
              <a:defRPr b="1">
                <a:solidFill>
                  <a:schemeClr val="tx1"/>
                </a:solidFill>
                <a:effectLst>
                  <a:outerShdw blurRad="38100" dist="38100" dir="2700000" algn="tl">
                    <a:srgbClr val="000000">
                      <a:alpha val="43137"/>
                    </a:srgbClr>
                  </a:outerShdw>
                </a:effectLst>
              </a:defRPr>
            </a:lvl4pPr>
            <a:lvl5pPr>
              <a:defRPr b="1">
                <a:solidFill>
                  <a:schemeClr val="tx1"/>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10"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1"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solidFill>
                  <a:prstClr val="black">
                    <a:tint val="75000"/>
                  </a:prstClr>
                </a:solidFill>
              </a:rPr>
              <a:pPr/>
              <a:t>‹#›</a:t>
            </a:fld>
            <a:endParaRPr lang="en-US">
              <a:solidFill>
                <a:prstClr val="black">
                  <a:tint val="75000"/>
                </a:prstClr>
              </a:solidFill>
            </a:endParaRPr>
          </a:p>
        </p:txBody>
      </p:sp>
      <p:sp>
        <p:nvSpPr>
          <p:cNvPr id="12"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1198861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9"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0"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solidFill>
                  <a:prstClr val="black">
                    <a:tint val="75000"/>
                  </a:prstClr>
                </a:solidFill>
              </a:rPr>
              <a:pPr/>
              <a:t>‹#›</a:t>
            </a:fld>
            <a:endParaRPr lang="en-US">
              <a:solidFill>
                <a:prstClr val="black">
                  <a:tint val="75000"/>
                </a:prstClr>
              </a:solidFill>
            </a:endParaRPr>
          </a:p>
        </p:txBody>
      </p:sp>
      <p:sp>
        <p:nvSpPr>
          <p:cNvPr id="11"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3951268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93837"/>
            <a:ext cx="4267200" cy="4830763"/>
          </a:xfrm>
        </p:spPr>
        <p:txBody>
          <a:bodyPr/>
          <a:lstStyle>
            <a:lvl1pPr>
              <a:defRPr sz="2800" b="1">
                <a:solidFill>
                  <a:schemeClr val="tx1"/>
                </a:solidFill>
                <a:effectLst>
                  <a:outerShdw blurRad="38100" dist="38100" dir="2700000" algn="tl">
                    <a:srgbClr val="000000">
                      <a:alpha val="43137"/>
                    </a:srgbClr>
                  </a:outerShdw>
                </a:effectLst>
              </a:defRPr>
            </a:lvl1pPr>
            <a:lvl2pPr>
              <a:defRPr sz="2400" b="1">
                <a:solidFill>
                  <a:schemeClr val="tx1"/>
                </a:solidFill>
                <a:effectLst>
                  <a:outerShdw blurRad="38100" dist="38100" dir="2700000" algn="tl">
                    <a:srgbClr val="000000">
                      <a:alpha val="43137"/>
                    </a:srgbClr>
                  </a:outerShdw>
                </a:effectLst>
              </a:defRPr>
            </a:lvl2pPr>
            <a:lvl3pPr>
              <a:defRPr sz="2000" b="1">
                <a:solidFill>
                  <a:schemeClr val="tx1"/>
                </a:solidFill>
                <a:effectLst>
                  <a:outerShdw blurRad="38100" dist="38100" dir="2700000" algn="tl">
                    <a:srgbClr val="000000">
                      <a:alpha val="43137"/>
                    </a:srgbClr>
                  </a:outerShdw>
                </a:effectLst>
              </a:defRPr>
            </a:lvl3pPr>
            <a:lvl4pPr>
              <a:defRPr sz="1800" b="1">
                <a:solidFill>
                  <a:schemeClr val="tx1"/>
                </a:solidFill>
                <a:effectLst>
                  <a:outerShdw blurRad="38100" dist="38100" dir="2700000" algn="tl">
                    <a:srgbClr val="000000">
                      <a:alpha val="43137"/>
                    </a:srgbClr>
                  </a:outerShdw>
                </a:effectLst>
              </a:defRPr>
            </a:lvl4pPr>
            <a:lvl5pPr>
              <a:defRPr sz="1800" b="1">
                <a:solidFill>
                  <a:schemeClr val="tx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493837"/>
            <a:ext cx="4267200" cy="4830763"/>
          </a:xfrm>
        </p:spPr>
        <p:txBody>
          <a:bodyPr/>
          <a:lstStyle>
            <a:lvl1pPr>
              <a:defRPr sz="2800" b="1">
                <a:solidFill>
                  <a:schemeClr val="tx1"/>
                </a:solidFill>
                <a:effectLst>
                  <a:outerShdw blurRad="38100" dist="38100" dir="2700000" algn="tl">
                    <a:srgbClr val="000000">
                      <a:alpha val="43137"/>
                    </a:srgbClr>
                  </a:outerShdw>
                </a:effectLst>
              </a:defRPr>
            </a:lvl1pPr>
            <a:lvl2pPr>
              <a:defRPr sz="2400" b="1">
                <a:solidFill>
                  <a:schemeClr val="tx1"/>
                </a:solidFill>
                <a:effectLst>
                  <a:outerShdw blurRad="38100" dist="38100" dir="2700000" algn="tl">
                    <a:srgbClr val="000000">
                      <a:alpha val="43137"/>
                    </a:srgbClr>
                  </a:outerShdw>
                </a:effectLst>
              </a:defRPr>
            </a:lvl2pPr>
            <a:lvl3pPr>
              <a:defRPr sz="2000" b="1">
                <a:solidFill>
                  <a:schemeClr val="tx1"/>
                </a:solidFill>
                <a:effectLst>
                  <a:outerShdw blurRad="38100" dist="38100" dir="2700000" algn="tl">
                    <a:srgbClr val="000000">
                      <a:alpha val="43137"/>
                    </a:srgbClr>
                  </a:outerShdw>
                </a:effectLst>
              </a:defRPr>
            </a:lvl3pPr>
            <a:lvl4pPr>
              <a:defRPr sz="1800" b="1">
                <a:solidFill>
                  <a:schemeClr val="tx1"/>
                </a:solidFill>
                <a:effectLst>
                  <a:outerShdw blurRad="38100" dist="38100" dir="2700000" algn="tl">
                    <a:srgbClr val="000000">
                      <a:alpha val="43137"/>
                    </a:srgbClr>
                  </a:outerShdw>
                </a:effectLst>
              </a:defRPr>
            </a:lvl4pPr>
            <a:lvl5pPr>
              <a:defRPr sz="1800" b="1">
                <a:solidFill>
                  <a:schemeClr val="tx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12"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13"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solidFill>
                  <a:prstClr val="black">
                    <a:tint val="75000"/>
                  </a:prstClr>
                </a:solidFill>
              </a:rPr>
              <a:pPr/>
              <a:t>‹#›</a:t>
            </a:fld>
            <a:endParaRPr lang="en-US">
              <a:solidFill>
                <a:prstClr val="black">
                  <a:tint val="75000"/>
                </a:prstClr>
              </a:solidFill>
            </a:endParaRPr>
          </a:p>
        </p:txBody>
      </p:sp>
      <p:sp>
        <p:nvSpPr>
          <p:cNvPr id="15" name="Title 1"/>
          <p:cNvSpPr>
            <a:spLocks noGrp="1"/>
          </p:cNvSpPr>
          <p:nvPr>
            <p:ph type="title"/>
          </p:nvPr>
        </p:nvSpPr>
        <p:spPr>
          <a:xfrm>
            <a:off x="1219200" y="310263"/>
            <a:ext cx="6705600" cy="792163"/>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3256170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10263"/>
            <a:ext cx="6705600" cy="792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t>8/3/2016</a:t>
            </a:fld>
            <a:endParaRPr lang="en-US"/>
          </a:p>
        </p:txBody>
      </p:sp>
      <p:sp>
        <p:nvSpPr>
          <p:cNvPr id="5"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6"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t>‹#›</a:t>
            </a:fld>
            <a:endParaRPr lang="en-US"/>
          </a:p>
        </p:txBody>
      </p:sp>
    </p:spTree>
    <p:extLst>
      <p:ext uri="{BB962C8B-B14F-4D97-AF65-F5344CB8AC3E}">
        <p14:creationId xmlns:p14="http://schemas.microsoft.com/office/powerpoint/2010/main" val="900652945"/>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Lst>
  <p:timing>
    <p:tnLst>
      <p:par>
        <p:cTn id="1" dur="indefinite" restart="never" nodeType="tmRoot"/>
      </p:par>
    </p:tnLst>
  </p:timing>
  <p:hf hdr="0"/>
  <p:txStyles>
    <p:titleStyle>
      <a:lvl1pPr algn="ctr" defTabSz="914400" rtl="0" eaLnBrk="1" latinLnBrk="0" hangingPunct="1">
        <a:spcBef>
          <a:spcPct val="0"/>
        </a:spcBef>
        <a:buNone/>
        <a:defRPr sz="4000" b="1" kern="1200" baseline="0">
          <a:solidFill>
            <a:schemeClr val="bg1"/>
          </a:solidFill>
          <a:effectLst>
            <a:outerShdw blurRad="38100" dist="38100" dir="2700000" algn="tl">
              <a:srgbClr val="000000">
                <a:alpha val="43137"/>
              </a:srgbClr>
            </a:outerShdw>
          </a:effectLst>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10263"/>
            <a:ext cx="6705600" cy="7921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166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416676"/>
            <a:ext cx="2895600" cy="365125"/>
          </a:xfrm>
          <a:prstGeom prst="rect">
            <a:avLst/>
          </a:prstGeom>
        </p:spPr>
        <p:txBody>
          <a:bodyPr vert="horz" lIns="91440" tIns="45720" rIns="91440" bIns="45720" rtlCol="0" anchor="ctr"/>
          <a:lstStyle>
            <a:lvl1pPr algn="ctr">
              <a:defRPr sz="1200" b="1">
                <a:solidFill>
                  <a:srgbClr val="00B050"/>
                </a:solidFill>
              </a:defRPr>
            </a:lvl1pPr>
          </a:lstStyle>
          <a:p>
            <a:r>
              <a:rPr lang="en-US" dirty="0" smtClean="0"/>
              <a:t>UNCLASSIFIED</a:t>
            </a:r>
            <a:endParaRPr lang="en-US" dirty="0"/>
          </a:p>
        </p:txBody>
      </p:sp>
      <p:sp>
        <p:nvSpPr>
          <p:cNvPr id="6" name="Slide Number Placeholder 5"/>
          <p:cNvSpPr>
            <a:spLocks noGrp="1"/>
          </p:cNvSpPr>
          <p:nvPr>
            <p:ph type="sldNum" sz="quarter" idx="4"/>
          </p:nvPr>
        </p:nvSpPr>
        <p:spPr>
          <a:xfrm>
            <a:off x="6553200" y="64166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099A3-E8A8-412D-9DD1-CD23DF1E49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58726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Lst>
  <p:hf hdr="0"/>
  <p:txStyles>
    <p:titleStyle>
      <a:lvl1pPr algn="ctr" defTabSz="914400" rtl="0" eaLnBrk="1" latinLnBrk="0" hangingPunct="1">
        <a:spcBef>
          <a:spcPct val="0"/>
        </a:spcBef>
        <a:buNone/>
        <a:defRPr sz="4000" b="1" kern="1200" baseline="0">
          <a:solidFill>
            <a:schemeClr val="bg1"/>
          </a:solidFill>
          <a:effectLst>
            <a:outerShdw blurRad="38100" dist="38100" dir="2700000" algn="tl">
              <a:srgbClr val="000000">
                <a:alpha val="43137"/>
              </a:srgbClr>
            </a:outerShdw>
          </a:effectLst>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effectLst>
            <a:outerShdw blurRad="38100" dist="38100" dir="2700000" algn="tl">
              <a:srgbClr val="000000">
                <a:alpha val="43137"/>
              </a:srgbClr>
            </a:outerShdw>
          </a:effectLst>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pn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jpeg"/><Relationship Id="rId31" Type="http://schemas.openxmlformats.org/officeDocument/2006/relationships/image" Target="../media/image31.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png"/><Relationship Id="rId30"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artoffuturewarfar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505200" y="1238071"/>
            <a:ext cx="5029200" cy="1200329"/>
          </a:xfrm>
          <a:prstGeom prst="rect">
            <a:avLst/>
          </a:prstGeom>
          <a:noFill/>
        </p:spPr>
        <p:txBody>
          <a:bodyPr wrap="square" rtlCol="0">
            <a:spAutoFit/>
          </a:bodyPr>
          <a:lstStyle/>
          <a:p>
            <a:pPr algn="ctr"/>
            <a:r>
              <a:rPr lang="en-US" sz="2400" b="1" dirty="0">
                <a:solidFill>
                  <a:schemeClr val="bg1">
                    <a:lumMod val="95000"/>
                  </a:schemeClr>
                </a:solidFill>
                <a:effectLst>
                  <a:outerShdw blurRad="38100" dist="38100" dir="2700000" algn="tl">
                    <a:srgbClr val="000000">
                      <a:alpha val="43137"/>
                    </a:srgbClr>
                  </a:outerShdw>
                </a:effectLst>
                <a:cs typeface="Arial" panose="020B0604020202020204" pitchFamily="34" charset="0"/>
              </a:rPr>
              <a:t>2015 Marine Corps Security Environment Forecast</a:t>
            </a:r>
            <a:br>
              <a:rPr lang="en-US" sz="2400" b="1" dirty="0">
                <a:solidFill>
                  <a:schemeClr val="bg1">
                    <a:lumMod val="95000"/>
                  </a:schemeClr>
                </a:solidFill>
                <a:effectLst>
                  <a:outerShdw blurRad="38100" dist="38100" dir="2700000" algn="tl">
                    <a:srgbClr val="000000">
                      <a:alpha val="43137"/>
                    </a:srgbClr>
                  </a:outerShdw>
                </a:effectLst>
                <a:cs typeface="Arial" panose="020B0604020202020204" pitchFamily="34" charset="0"/>
              </a:rPr>
            </a:br>
            <a:r>
              <a:rPr lang="en-US" sz="2400" b="1" dirty="0" smtClean="0">
                <a:solidFill>
                  <a:schemeClr val="bg1">
                    <a:lumMod val="95000"/>
                  </a:schemeClr>
                </a:solidFill>
                <a:effectLst>
                  <a:outerShdw blurRad="38100" dist="38100" dir="2700000" algn="tl">
                    <a:srgbClr val="000000">
                      <a:alpha val="43137"/>
                    </a:srgbClr>
                  </a:outerShdw>
                </a:effectLst>
                <a:cs typeface="Arial" panose="020B0604020202020204" pitchFamily="34" charset="0"/>
              </a:rPr>
              <a:t>Briefing </a:t>
            </a:r>
            <a:r>
              <a:rPr lang="en-US" sz="2400" b="1" dirty="0">
                <a:solidFill>
                  <a:schemeClr val="bg1">
                    <a:lumMod val="95000"/>
                  </a:schemeClr>
                </a:solidFill>
                <a:effectLst>
                  <a:outerShdw blurRad="38100" dist="38100" dir="2700000" algn="tl">
                    <a:srgbClr val="000000">
                      <a:alpha val="43137"/>
                    </a:srgbClr>
                  </a:outerShdw>
                </a:effectLst>
                <a:cs typeface="Arial" panose="020B0604020202020204" pitchFamily="34" charset="0"/>
              </a:rPr>
              <a:t>for </a:t>
            </a:r>
            <a:r>
              <a:rPr lang="en-US" sz="2400" b="1" dirty="0" smtClean="0">
                <a:solidFill>
                  <a:schemeClr val="bg1">
                    <a:lumMod val="95000"/>
                  </a:schemeClr>
                </a:solidFill>
                <a:effectLst>
                  <a:outerShdw blurRad="38100" dist="38100" dir="2700000" algn="tl">
                    <a:srgbClr val="000000">
                      <a:alpha val="43137"/>
                    </a:srgbClr>
                  </a:outerShdw>
                </a:effectLst>
                <a:cs typeface="Arial" panose="020B0604020202020204" pitchFamily="34" charset="0"/>
              </a:rPr>
              <a:t>Army Mad Scientist</a:t>
            </a:r>
            <a:endParaRPr lang="en-US" sz="2400" b="1" dirty="0">
              <a:solidFill>
                <a:schemeClr val="bg1">
                  <a:lumMod val="95000"/>
                </a:schemeClr>
              </a:solidFill>
              <a:effectLst>
                <a:outerShdw blurRad="38100" dist="38100" dir="2700000" algn="tl">
                  <a:srgbClr val="000000">
                    <a:alpha val="43137"/>
                  </a:srgbClr>
                </a:outerShdw>
              </a:effectLst>
              <a:cs typeface="Arial" panose="020B0604020202020204" pitchFamily="34" charset="0"/>
            </a:endParaRPr>
          </a:p>
        </p:txBody>
      </p:sp>
      <p:cxnSp>
        <p:nvCxnSpPr>
          <p:cNvPr id="10" name="Straight Connector 9"/>
          <p:cNvCxnSpPr/>
          <p:nvPr/>
        </p:nvCxnSpPr>
        <p:spPr>
          <a:xfrm flipH="1">
            <a:off x="4205844" y="2853155"/>
            <a:ext cx="3627912"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4099956" y="3115271"/>
            <a:ext cx="3839688" cy="1200329"/>
          </a:xfrm>
          <a:prstGeom prst="rect">
            <a:avLst/>
          </a:prstGeom>
          <a:noFill/>
        </p:spPr>
        <p:txBody>
          <a:bodyPr wrap="square" rtlCol="0">
            <a:spAutoFit/>
          </a:bodyPr>
          <a:lstStyle/>
          <a:p>
            <a:pPr lvl="0" algn="ctr"/>
            <a:r>
              <a:rPr lang="en-US" b="1" dirty="0" smtClean="0">
                <a:solidFill>
                  <a:prstClr val="white"/>
                </a:solidFill>
                <a:effectLst>
                  <a:outerShdw blurRad="38100" dist="38100" dir="2700000" algn="tl">
                    <a:srgbClr val="000000">
                      <a:alpha val="43137"/>
                    </a:srgbClr>
                  </a:outerShdw>
                </a:effectLst>
              </a:rPr>
              <a:t>8 August </a:t>
            </a:r>
            <a:r>
              <a:rPr lang="en-US" b="1" dirty="0">
                <a:solidFill>
                  <a:prstClr val="white"/>
                </a:solidFill>
                <a:effectLst>
                  <a:outerShdw blurRad="38100" dist="38100" dir="2700000" algn="tl">
                    <a:srgbClr val="000000">
                      <a:alpha val="43137"/>
                    </a:srgbClr>
                  </a:outerShdw>
                </a:effectLst>
              </a:rPr>
              <a:t>2016</a:t>
            </a:r>
          </a:p>
          <a:p>
            <a:pPr algn="ctr"/>
            <a:r>
              <a:rPr lang="en-US" b="1" dirty="0" smtClean="0">
                <a:solidFill>
                  <a:schemeClr val="bg1"/>
                </a:solidFill>
                <a:effectLst>
                  <a:outerShdw blurRad="38100" dist="38100" dir="2700000" algn="tl">
                    <a:srgbClr val="000000">
                      <a:alpha val="43137"/>
                    </a:srgbClr>
                  </a:outerShdw>
                </a:effectLst>
              </a:rPr>
              <a:t>Briefer: LtCol Patrick Kirchner</a:t>
            </a:r>
          </a:p>
          <a:p>
            <a:pPr algn="ctr"/>
            <a:r>
              <a:rPr lang="en-US" b="1" dirty="0" smtClean="0">
                <a:solidFill>
                  <a:schemeClr val="bg1"/>
                </a:solidFill>
                <a:effectLst>
                  <a:outerShdw blurRad="38100" dist="38100" dir="2700000" algn="tl">
                    <a:srgbClr val="000000">
                      <a:alpha val="43137"/>
                    </a:srgbClr>
                  </a:outerShdw>
                </a:effectLst>
              </a:rPr>
              <a:t>Foresight Analyst</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Futures Assessment Division</a:t>
            </a:r>
          </a:p>
        </p:txBody>
      </p:sp>
      <p:sp>
        <p:nvSpPr>
          <p:cNvPr id="9" name="TextBox 8"/>
          <p:cNvSpPr txBox="1"/>
          <p:nvPr/>
        </p:nvSpPr>
        <p:spPr>
          <a:xfrm>
            <a:off x="1295400" y="6273801"/>
            <a:ext cx="6539520" cy="276999"/>
          </a:xfrm>
          <a:prstGeom prst="rect">
            <a:avLst/>
          </a:prstGeom>
          <a:noFill/>
        </p:spPr>
        <p:txBody>
          <a:bodyPr wrap="square" rtlCol="0">
            <a:spAutoFit/>
          </a:bodyPr>
          <a:lstStyle/>
          <a:p>
            <a:pPr algn="ctr"/>
            <a:r>
              <a:rPr lang="en-US" sz="1200" b="1" dirty="0" smtClean="0">
                <a:latin typeface="+mj-lt"/>
              </a:rPr>
              <a:t>DISTRIBUTION STATEMENT A: Approved for public release; distribution is unlimited</a:t>
            </a:r>
            <a:endParaRPr lang="en-US" sz="1400" b="1" dirty="0">
              <a:solidFill>
                <a:srgbClr val="006600"/>
              </a:solidFill>
              <a:latin typeface="+mj-lt"/>
            </a:endParaRPr>
          </a:p>
        </p:txBody>
      </p:sp>
      <p:sp>
        <p:nvSpPr>
          <p:cNvPr id="8" name="TextBox 7"/>
          <p:cNvSpPr txBox="1"/>
          <p:nvPr/>
        </p:nvSpPr>
        <p:spPr>
          <a:xfrm>
            <a:off x="6705600" y="4648200"/>
            <a:ext cx="2362200" cy="769441"/>
          </a:xfrm>
          <a:prstGeom prst="rect">
            <a:avLst/>
          </a:prstGeom>
          <a:noFill/>
        </p:spPr>
        <p:txBody>
          <a:bodyPr wrap="square" rtlCol="0">
            <a:spAutoFit/>
          </a:bodyPr>
          <a:lstStyle/>
          <a:p>
            <a:pPr algn="ctr"/>
            <a: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t>Point of Contact:</a:t>
            </a:r>
            <a:b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br>
            <a: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t> LtCol Patrick Kirchner</a:t>
            </a:r>
          </a:p>
          <a:p>
            <a:pPr algn="ctr"/>
            <a: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t>(703) 784-5479</a:t>
            </a:r>
          </a:p>
          <a:p>
            <a:pPr algn="ctr"/>
            <a: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t>patrick.kirchner@usmc.mil</a:t>
            </a:r>
            <a:endParaRPr lang="en-US" sz="1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2" name="TextBox 11"/>
          <p:cNvSpPr txBox="1"/>
          <p:nvPr/>
        </p:nvSpPr>
        <p:spPr>
          <a:xfrm>
            <a:off x="685800" y="4880194"/>
            <a:ext cx="3181350" cy="430887"/>
          </a:xfrm>
          <a:prstGeom prst="rect">
            <a:avLst/>
          </a:prstGeom>
          <a:noFill/>
        </p:spPr>
        <p:txBody>
          <a:bodyPr wrap="square" rtlCol="0">
            <a:spAutoFit/>
          </a:bodyPr>
          <a:lstStyle/>
          <a:p>
            <a:pPr algn="ctr"/>
            <a:endPar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algn="ctr"/>
            <a:r>
              <a:rPr lang="en-US" sz="1100" dirty="0" smtClean="0">
                <a:solidFill>
                  <a:schemeClr val="bg1"/>
                </a:solidFill>
                <a:effectLst>
                  <a:outerShdw blurRad="38100" dist="38100" dir="2700000" algn="tl">
                    <a:srgbClr val="000000">
                      <a:alpha val="43137"/>
                    </a:srgbClr>
                  </a:outerShdw>
                </a:effectLst>
                <a:latin typeface="Arial Black" panose="020B0A04020102020204" pitchFamily="34" charset="0"/>
              </a:rPr>
              <a:t>Version:  201600801 (1000)</a:t>
            </a:r>
            <a:endParaRPr lang="en-US" sz="1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91732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dirty="0" smtClean="0"/>
              <a:t>Trend variance: Shock (Black Swan, </a:t>
            </a:r>
            <a:r>
              <a:rPr lang="en-US" dirty="0" err="1" smtClean="0"/>
              <a:t>etc</a:t>
            </a:r>
            <a:r>
              <a:rPr lang="en-US" dirty="0" smtClean="0"/>
              <a:t>…)</a:t>
            </a:r>
          </a:p>
          <a:p>
            <a:r>
              <a:rPr lang="en-US" dirty="0" smtClean="0"/>
              <a:t>Trend variance: Slope acceleration/retardation </a:t>
            </a:r>
          </a:p>
          <a:p>
            <a:pPr lvl="1"/>
            <a:r>
              <a:rPr lang="en-US" dirty="0" smtClean="0"/>
              <a:t>Alternative Future “A”: - Inter-/Intra-national Migration</a:t>
            </a:r>
            <a:br>
              <a:rPr lang="en-US" dirty="0" smtClean="0"/>
            </a:br>
            <a:r>
              <a:rPr lang="en-US" dirty="0" smtClean="0"/>
              <a:t>                                           - Water scarcity exacerbated</a:t>
            </a:r>
          </a:p>
          <a:p>
            <a:pPr lvl="1"/>
            <a:r>
              <a:rPr lang="en-US" dirty="0" smtClean="0"/>
              <a:t>Alternative Future “B”: - Medical technology advancements</a:t>
            </a:r>
            <a:br>
              <a:rPr lang="en-US" dirty="0" smtClean="0"/>
            </a:br>
            <a:r>
              <a:rPr lang="en-US" dirty="0" smtClean="0"/>
              <a:t>                                           - Decline in funding for basic research</a:t>
            </a:r>
            <a:br>
              <a:rPr lang="en-US" dirty="0" smtClean="0"/>
            </a:br>
            <a:r>
              <a:rPr lang="en-US" dirty="0" smtClean="0"/>
              <a:t>                                           - Democratization of ruin-causing knowledge</a:t>
            </a:r>
          </a:p>
          <a:p>
            <a:r>
              <a:rPr lang="en-US" dirty="0" smtClean="0"/>
              <a:t>Methodology: </a:t>
            </a:r>
            <a:r>
              <a:rPr lang="en-US" i="1" dirty="0" err="1" smtClean="0"/>
              <a:t>BOGSAT</a:t>
            </a:r>
            <a:r>
              <a:rPr lang="en-US" i="1" dirty="0" smtClean="0"/>
              <a:t>, </a:t>
            </a:r>
            <a:r>
              <a:rPr lang="en-US" dirty="0" smtClean="0"/>
              <a:t>post formal research</a:t>
            </a:r>
            <a:endParaRPr lang="en-US" dirty="0"/>
          </a:p>
        </p:txBody>
      </p:sp>
      <p:sp>
        <p:nvSpPr>
          <p:cNvPr id="2" name="Date Placeholder 1"/>
          <p:cNvSpPr>
            <a:spLocks noGrp="1"/>
          </p:cNvSpPr>
          <p:nvPr>
            <p:ph type="dt" sz="half" idx="2"/>
          </p:nvPr>
        </p:nvSpPr>
        <p:spPr/>
        <p:txBody>
          <a:bodyPr/>
          <a:lstStyle/>
          <a:p>
            <a:fld id="{BDF5F72A-6F49-4163-A0DA-7BE7938BC7C4}" type="datetime1">
              <a:rPr lang="en-US" smtClean="0">
                <a:solidFill>
                  <a:prstClr val="black">
                    <a:tint val="75000"/>
                  </a:prstClr>
                </a:solidFill>
              </a:rPr>
              <a:pPr/>
              <a:t>8/3/2016</a:t>
            </a:fld>
            <a:endParaRPr lang="en-US">
              <a:solidFill>
                <a:prstClr val="black">
                  <a:tint val="75000"/>
                </a:prstClr>
              </a:solidFill>
            </a:endParaRPr>
          </a:p>
        </p:txBody>
      </p:sp>
      <p:sp>
        <p:nvSpPr>
          <p:cNvPr id="4" name="Slide Number Placeholder 3"/>
          <p:cNvSpPr>
            <a:spLocks noGrp="1"/>
          </p:cNvSpPr>
          <p:nvPr>
            <p:ph type="sldNum" sz="quarter" idx="4"/>
          </p:nvPr>
        </p:nvSpPr>
        <p:spPr/>
        <p:txBody>
          <a:bodyPr/>
          <a:lstStyle/>
          <a:p>
            <a:fld id="{161099A3-E8A8-412D-9DD1-CD23DF1E49A9}" type="slidenum">
              <a:rPr lang="en-US" smtClean="0">
                <a:solidFill>
                  <a:prstClr val="black">
                    <a:tint val="75000"/>
                  </a:prstClr>
                </a:solidFill>
              </a:rPr>
              <a:pPr/>
              <a:t>10</a:t>
            </a:fld>
            <a:endParaRPr lang="en-US">
              <a:solidFill>
                <a:prstClr val="black">
                  <a:tint val="75000"/>
                </a:prstClr>
              </a:solidFill>
            </a:endParaRPr>
          </a:p>
        </p:txBody>
      </p:sp>
      <p:sp>
        <p:nvSpPr>
          <p:cNvPr id="5" name="Title 4"/>
          <p:cNvSpPr>
            <a:spLocks noGrp="1"/>
          </p:cNvSpPr>
          <p:nvPr>
            <p:ph type="title"/>
          </p:nvPr>
        </p:nvSpPr>
        <p:spPr/>
        <p:txBody>
          <a:bodyPr>
            <a:normAutofit/>
          </a:bodyPr>
          <a:lstStyle/>
          <a:p>
            <a:r>
              <a:rPr lang="en-US" dirty="0" smtClean="0"/>
              <a:t>Creating Alternative Futures</a:t>
            </a:r>
            <a:endParaRPr lang="en-US" dirty="0"/>
          </a:p>
        </p:txBody>
      </p:sp>
    </p:spTree>
    <p:extLst>
      <p:ext uri="{BB962C8B-B14F-4D97-AF65-F5344CB8AC3E}">
        <p14:creationId xmlns:p14="http://schemas.microsoft.com/office/powerpoint/2010/main" val="182880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2"/>
          <p:cNvSpPr>
            <a:spLocks noGrp="1"/>
          </p:cNvSpPr>
          <p:nvPr>
            <p:ph type="title"/>
          </p:nvPr>
        </p:nvSpPr>
        <p:spPr>
          <a:xfrm>
            <a:off x="1219200" y="273050"/>
            <a:ext cx="6705600" cy="869950"/>
          </a:xfrm>
        </p:spPr>
        <p:txBody>
          <a:bodyPr>
            <a:noAutofit/>
          </a:bodyPr>
          <a:lstStyle/>
          <a:p>
            <a:r>
              <a:rPr lang="en-US" sz="3600" dirty="0"/>
              <a:t>Baseline Future: </a:t>
            </a:r>
            <a:r>
              <a:rPr lang="en-US" sz="3600" dirty="0" smtClean="0"/>
              <a:t/>
            </a:r>
            <a:br>
              <a:rPr lang="en-US" sz="3600" dirty="0" smtClean="0"/>
            </a:br>
            <a:r>
              <a:rPr lang="en-US" sz="3600" dirty="0" smtClean="0"/>
              <a:t>World </a:t>
            </a:r>
            <a:r>
              <a:rPr lang="en-US" sz="3600" dirty="0"/>
              <a:t>in 5-D </a:t>
            </a:r>
            <a:r>
              <a:rPr lang="en-US" sz="3600" dirty="0" smtClean="0"/>
              <a:t>Multiplex</a:t>
            </a:r>
            <a:endParaRPr lang="en-US" sz="3600" dirty="0"/>
          </a:p>
        </p:txBody>
      </p:sp>
      <p:sp>
        <p:nvSpPr>
          <p:cNvPr id="9" name="TextBox 8"/>
          <p:cNvSpPr txBox="1"/>
          <p:nvPr/>
        </p:nvSpPr>
        <p:spPr>
          <a:xfrm>
            <a:off x="152400" y="4820136"/>
            <a:ext cx="8770478" cy="1656864"/>
          </a:xfrm>
          <a:prstGeom prst="rect">
            <a:avLst/>
          </a:prstGeom>
          <a:solidFill>
            <a:srgbClr val="FFEFBD">
              <a:alpha val="75000"/>
            </a:srgbClr>
          </a:solidFill>
          <a:ln w="25400">
            <a:solidFill>
              <a:srgbClr val="FF0000"/>
            </a:solidFill>
          </a:ln>
        </p:spPr>
        <p:txBody>
          <a:bodyPr wrap="square" rtlCol="0">
            <a:spAutoFit/>
          </a:bodyPr>
          <a:lstStyle/>
          <a:p>
            <a:pPr>
              <a:lnSpc>
                <a:spcPts val="2200"/>
              </a:lnSpc>
              <a:spcBef>
                <a:spcPts val="300"/>
              </a:spcBef>
            </a:pPr>
            <a:r>
              <a:rPr lang="en-US" sz="2000" b="1" u="sng" dirty="0" smtClean="0">
                <a:solidFill>
                  <a:prstClr val="black"/>
                </a:solidFill>
                <a:effectLst>
                  <a:outerShdw blurRad="38100" dist="38100" dir="2700000" algn="tl">
                    <a:srgbClr val="000000">
                      <a:alpha val="43137"/>
                    </a:srgbClr>
                  </a:outerShdw>
                </a:effectLst>
                <a:cs typeface="Arial" panose="020B0604020202020204" pitchFamily="34" charset="0"/>
              </a:rPr>
              <a:t>Implications</a:t>
            </a:r>
          </a:p>
          <a:p>
            <a:pPr marL="228600" indent="-228600">
              <a:lnSpc>
                <a:spcPts val="2200"/>
              </a:lnSpc>
              <a:spcBef>
                <a:spcPts val="300"/>
              </a:spcBef>
              <a:buFont typeface="Arial" panose="020B0604020202020204" pitchFamily="34" charset="0"/>
              <a:buChar char="•"/>
            </a:pPr>
            <a:r>
              <a:rPr lang="en-US" sz="2000" b="1" dirty="0">
                <a:solidFill>
                  <a:prstClr val="black"/>
                </a:solidFill>
                <a:effectLst>
                  <a:outerShdw blurRad="38100" dist="38100" dir="2700000" algn="tl">
                    <a:srgbClr val="000000">
                      <a:alpha val="43137"/>
                    </a:srgbClr>
                  </a:outerShdw>
                </a:effectLst>
                <a:cs typeface="Arial" panose="020B0604020202020204" pitchFamily="34" charset="0"/>
              </a:rPr>
              <a:t>Magnification of </a:t>
            </a:r>
            <a:r>
              <a:rPr lang="en-US" sz="2000" b="1" dirty="0" smtClean="0">
                <a:solidFill>
                  <a:prstClr val="black"/>
                </a:solidFill>
                <a:effectLst>
                  <a:outerShdw blurRad="38100" dist="38100" dir="2700000" algn="tl">
                    <a:srgbClr val="000000">
                      <a:alpha val="43137"/>
                    </a:srgbClr>
                  </a:outerShdw>
                </a:effectLst>
                <a:cs typeface="Arial" panose="020B0604020202020204" pitchFamily="34" charset="0"/>
              </a:rPr>
              <a:t>localized power through </a:t>
            </a:r>
            <a:r>
              <a:rPr lang="en-US" sz="2000" b="1" dirty="0">
                <a:solidFill>
                  <a:prstClr val="black"/>
                </a:solidFill>
                <a:effectLst>
                  <a:outerShdw blurRad="38100" dist="38100" dir="2700000" algn="tl">
                    <a:srgbClr val="000000">
                      <a:alpha val="43137"/>
                    </a:srgbClr>
                  </a:outerShdw>
                </a:effectLst>
                <a:cs typeface="Arial" panose="020B0604020202020204" pitchFamily="34" charset="0"/>
              </a:rPr>
              <a:t>alliances, </a:t>
            </a:r>
            <a:r>
              <a:rPr lang="en-US" sz="2000" b="1" dirty="0" smtClean="0">
                <a:solidFill>
                  <a:prstClr val="black"/>
                </a:solidFill>
                <a:effectLst>
                  <a:outerShdw blurRad="38100" dist="38100" dir="2700000" algn="tl">
                    <a:srgbClr val="000000">
                      <a:alpha val="43137"/>
                    </a:srgbClr>
                  </a:outerShdw>
                </a:effectLst>
                <a:cs typeface="Arial" panose="020B0604020202020204" pitchFamily="34" charset="0"/>
              </a:rPr>
              <a:t>S&amp;T, &amp; masses </a:t>
            </a:r>
            <a:r>
              <a:rPr lang="en-US" sz="2000" b="1" dirty="0">
                <a:solidFill>
                  <a:prstClr val="black"/>
                </a:solidFill>
                <a:effectLst>
                  <a:outerShdw blurRad="38100" dist="38100" dir="2700000" algn="tl">
                    <a:srgbClr val="000000">
                      <a:alpha val="43137"/>
                    </a:srgbClr>
                  </a:outerShdw>
                </a:effectLst>
                <a:cs typeface="Arial" panose="020B0604020202020204" pitchFamily="34" charset="0"/>
              </a:rPr>
              <a:t>of people</a:t>
            </a:r>
          </a:p>
          <a:p>
            <a:pPr marL="228600" indent="-228600">
              <a:lnSpc>
                <a:spcPts val="2200"/>
              </a:lnSpc>
              <a:spcBef>
                <a:spcPts val="300"/>
              </a:spcBef>
              <a:buFont typeface="Arial" panose="020B0604020202020204" pitchFamily="34" charset="0"/>
              <a:buChar char="•"/>
            </a:pPr>
            <a:r>
              <a:rPr lang="en-US" sz="2000" b="1" dirty="0" smtClean="0">
                <a:solidFill>
                  <a:prstClr val="black"/>
                </a:solidFill>
                <a:effectLst>
                  <a:outerShdw blurRad="38100" dist="38100" dir="2700000" algn="tl">
                    <a:srgbClr val="000000">
                      <a:alpha val="43137"/>
                    </a:srgbClr>
                  </a:outerShdw>
                </a:effectLst>
                <a:cs typeface="Arial" panose="020B0604020202020204" pitchFamily="34" charset="0"/>
              </a:rPr>
              <a:t>Ubiquitous observation, tracking, &amp; targeting of US forces and activities </a:t>
            </a:r>
          </a:p>
          <a:p>
            <a:pPr marL="228600" indent="-228600">
              <a:lnSpc>
                <a:spcPts val="2200"/>
              </a:lnSpc>
              <a:spcBef>
                <a:spcPts val="300"/>
              </a:spcBef>
              <a:buFont typeface="Arial" panose="020B0604020202020204" pitchFamily="34" charset="0"/>
              <a:buChar char="•"/>
            </a:pPr>
            <a:r>
              <a:rPr lang="en-US" sz="2000" b="1" dirty="0" smtClean="0">
                <a:solidFill>
                  <a:prstClr val="black"/>
                </a:solidFill>
                <a:effectLst>
                  <a:outerShdw blurRad="38100" dist="38100" dir="2700000" algn="tl">
                    <a:srgbClr val="000000">
                      <a:alpha val="43137"/>
                    </a:srgbClr>
                  </a:outerShdw>
                </a:effectLst>
                <a:cs typeface="Arial" panose="020B0604020202020204" pitchFamily="34" charset="0"/>
              </a:rPr>
              <a:t>Extreme complexity of military aspects of terrain (KOCOA)</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cs typeface="Arial" panose="020B0604020202020204" pitchFamily="34" charset="0"/>
              </a:rPr>
              <a:t>360 degree maneuver, threats, &amp; angles of fire</a:t>
            </a:r>
            <a:endParaRPr lang="en-US" sz="2000" b="1" dirty="0">
              <a:effectLst>
                <a:outerShdw blurRad="38100" dist="38100" dir="2700000" algn="tl">
                  <a:srgbClr val="000000">
                    <a:alpha val="43137"/>
                  </a:srgbClr>
                </a:outerShdw>
              </a:effectLst>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2431"/>
            <a:ext cx="4884278" cy="297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txBox="1">
            <a:spLocks noChangeArrowheads="1"/>
          </p:cNvSpPr>
          <p:nvPr/>
        </p:nvSpPr>
        <p:spPr>
          <a:xfrm>
            <a:off x="76200" y="1905000"/>
            <a:ext cx="3886200" cy="2743200"/>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1" indent="-228600">
              <a:spcBef>
                <a:spcPts val="0"/>
              </a:spcBef>
              <a:spcAft>
                <a:spcPts val="600"/>
              </a:spcAft>
              <a:buFont typeface="Arial" panose="020B0604020202020204" pitchFamily="34" charset="0"/>
              <a:buChar char="•"/>
              <a:defRPr/>
            </a:pPr>
            <a:r>
              <a:rPr lang="en-US" sz="1800" b="1" dirty="0">
                <a:solidFill>
                  <a:prstClr val="black"/>
                </a:solidFill>
                <a:effectLst>
                  <a:outerShdw blurRad="38100" dist="38100" dir="2700000" algn="tl">
                    <a:srgbClr val="000000">
                      <a:alpha val="43137"/>
                    </a:srgbClr>
                  </a:outerShdw>
                </a:effectLst>
                <a:latin typeface="+mn-lt"/>
              </a:rPr>
              <a:t>Complex </a:t>
            </a:r>
            <a:r>
              <a:rPr lang="en-US" sz="1800" b="1" dirty="0" smtClean="0">
                <a:solidFill>
                  <a:prstClr val="black"/>
                </a:solidFill>
                <a:effectLst>
                  <a:outerShdw blurRad="38100" dist="38100" dir="2700000" algn="tl">
                    <a:srgbClr val="000000">
                      <a:alpha val="43137"/>
                    </a:srgbClr>
                  </a:outerShdw>
                </a:effectLst>
                <a:latin typeface="+mn-lt"/>
              </a:rPr>
              <a:t>intermingling of </a:t>
            </a:r>
            <a:r>
              <a:rPr lang="en-US" sz="1800" b="1" dirty="0">
                <a:solidFill>
                  <a:prstClr val="black"/>
                </a:solidFill>
                <a:effectLst>
                  <a:outerShdw blurRad="38100" dist="38100" dir="2700000" algn="tl">
                    <a:srgbClr val="000000">
                      <a:alpha val="43137"/>
                    </a:srgbClr>
                  </a:outerShdw>
                </a:effectLst>
                <a:latin typeface="+mn-lt"/>
              </a:rPr>
              <a:t>people, economics, &amp; </a:t>
            </a:r>
            <a:r>
              <a:rPr lang="en-US" sz="1800" b="1" dirty="0" smtClean="0">
                <a:solidFill>
                  <a:prstClr val="black"/>
                </a:solidFill>
                <a:effectLst>
                  <a:outerShdw blurRad="38100" dist="38100" dir="2700000" algn="tl">
                    <a:srgbClr val="000000">
                      <a:alpha val="43137"/>
                    </a:srgbClr>
                  </a:outerShdw>
                </a:effectLst>
                <a:latin typeface="+mn-lt"/>
              </a:rPr>
              <a:t>interests</a:t>
            </a:r>
            <a:endParaRPr lang="en-US" sz="1800" b="1" dirty="0">
              <a:solidFill>
                <a:prstClr val="black"/>
              </a:solidFill>
              <a:effectLst>
                <a:outerShdw blurRad="38100" dist="38100" dir="2700000" algn="tl">
                  <a:srgbClr val="000000">
                    <a:alpha val="43137"/>
                  </a:srgbClr>
                </a:outerShdw>
              </a:effectLst>
              <a:latin typeface="+mn-lt"/>
            </a:endParaRPr>
          </a:p>
          <a:p>
            <a:pPr marL="228600" lvl="1" indent="-228600">
              <a:spcBef>
                <a:spcPts val="0"/>
              </a:spcBef>
              <a:spcAft>
                <a:spcPts val="600"/>
              </a:spcAft>
              <a:buFont typeface="Arial" panose="020B0604020202020204" pitchFamily="34" charset="0"/>
              <a:buChar char="•"/>
              <a:defRPr/>
            </a:pPr>
            <a:r>
              <a:rPr lang="en-US" sz="1800" b="1" dirty="0" smtClean="0">
                <a:solidFill>
                  <a:prstClr val="black"/>
                </a:solidFill>
                <a:effectLst>
                  <a:outerShdw blurRad="38100" dist="38100" dir="2700000" algn="tl">
                    <a:srgbClr val="000000">
                      <a:alpha val="43137"/>
                    </a:srgbClr>
                  </a:outerShdw>
                </a:effectLst>
                <a:latin typeface="+mn-lt"/>
              </a:rPr>
              <a:t>Numerous power centers within the city (ethnic, economic, crime, </a:t>
            </a:r>
            <a:r>
              <a:rPr lang="en-US" sz="1800" b="1" dirty="0" err="1" smtClean="0">
                <a:solidFill>
                  <a:prstClr val="black"/>
                </a:solidFill>
                <a:effectLst>
                  <a:outerShdw blurRad="38100" dist="38100" dir="2700000" algn="tl">
                    <a:srgbClr val="000000">
                      <a:alpha val="43137"/>
                    </a:srgbClr>
                  </a:outerShdw>
                </a:effectLst>
                <a:latin typeface="+mn-lt"/>
              </a:rPr>
              <a:t>etc</a:t>
            </a:r>
            <a:r>
              <a:rPr lang="en-US" sz="1800" b="1" dirty="0" smtClean="0">
                <a:solidFill>
                  <a:prstClr val="black"/>
                </a:solidFill>
                <a:effectLst>
                  <a:outerShdw blurRad="38100" dist="38100" dir="2700000" algn="tl">
                    <a:srgbClr val="000000">
                      <a:alpha val="43137"/>
                    </a:srgbClr>
                  </a:outerShdw>
                </a:effectLst>
                <a:latin typeface="+mn-lt"/>
              </a:rPr>
              <a:t>)</a:t>
            </a:r>
          </a:p>
          <a:p>
            <a:pPr marL="228600" lvl="1" indent="-228600">
              <a:spcBef>
                <a:spcPts val="0"/>
              </a:spcBef>
              <a:spcAft>
                <a:spcPts val="600"/>
              </a:spcAft>
              <a:buFont typeface="Arial" panose="020B0604020202020204" pitchFamily="34" charset="0"/>
              <a:buChar char="•"/>
              <a:defRPr/>
            </a:pPr>
            <a:r>
              <a:rPr lang="en-US" sz="1800" b="1" dirty="0">
                <a:solidFill>
                  <a:prstClr val="black"/>
                </a:solidFill>
                <a:effectLst>
                  <a:outerShdw blurRad="38100" dist="38100" dir="2700000" algn="tl">
                    <a:srgbClr val="000000">
                      <a:alpha val="43137"/>
                    </a:srgbClr>
                  </a:outerShdw>
                </a:effectLst>
                <a:latin typeface="+mn-lt"/>
              </a:rPr>
              <a:t>Chronic food &amp; water shortages </a:t>
            </a:r>
          </a:p>
          <a:p>
            <a:pPr marL="228600" lvl="1" indent="-228600">
              <a:spcBef>
                <a:spcPts val="0"/>
              </a:spcBef>
              <a:spcAft>
                <a:spcPts val="600"/>
              </a:spcAft>
              <a:buFont typeface="Arial" panose="020B0604020202020204" pitchFamily="34" charset="0"/>
              <a:buChar char="•"/>
              <a:defRPr/>
            </a:pPr>
            <a:r>
              <a:rPr lang="en-US" sz="1800" b="1" dirty="0" smtClean="0">
                <a:solidFill>
                  <a:prstClr val="black"/>
                </a:solidFill>
                <a:effectLst>
                  <a:outerShdw blurRad="38100" dist="38100" dir="2700000" algn="tl">
                    <a:srgbClr val="000000">
                      <a:alpha val="43137"/>
                    </a:srgbClr>
                  </a:outerShdw>
                </a:effectLst>
                <a:latin typeface="+mn-lt"/>
              </a:rPr>
              <a:t>“Three Floor Wars” </a:t>
            </a:r>
          </a:p>
          <a:p>
            <a:pPr marL="228600" lvl="1" indent="-228600">
              <a:spcBef>
                <a:spcPts val="0"/>
              </a:spcBef>
              <a:spcAft>
                <a:spcPts val="600"/>
              </a:spcAft>
              <a:buFont typeface="Arial" panose="020B0604020202020204" pitchFamily="34" charset="0"/>
              <a:buChar char="•"/>
              <a:defRPr/>
            </a:pPr>
            <a:r>
              <a:rPr lang="en-US" sz="1800" b="1" dirty="0" smtClean="0">
                <a:solidFill>
                  <a:prstClr val="black"/>
                </a:solidFill>
                <a:effectLst>
                  <a:outerShdw blurRad="38100" dist="38100" dir="2700000" algn="tl">
                    <a:srgbClr val="000000">
                      <a:alpha val="43137"/>
                    </a:srgbClr>
                  </a:outerShdw>
                </a:effectLst>
                <a:latin typeface="+mn-lt"/>
              </a:rPr>
              <a:t>Reliance on unmanned systems </a:t>
            </a:r>
          </a:p>
          <a:p>
            <a:pPr marL="228600" lvl="1" indent="-228600">
              <a:spcBef>
                <a:spcPts val="0"/>
              </a:spcBef>
              <a:spcAft>
                <a:spcPts val="600"/>
              </a:spcAft>
              <a:buFont typeface="Arial" panose="020B0604020202020204" pitchFamily="34" charset="0"/>
              <a:buChar char="•"/>
              <a:defRPr/>
            </a:pPr>
            <a:r>
              <a:rPr lang="en-US" sz="1800" b="1" dirty="0" smtClean="0">
                <a:solidFill>
                  <a:prstClr val="black"/>
                </a:solidFill>
                <a:effectLst>
                  <a:outerShdw blurRad="38100" dist="38100" dir="2700000" algn="tl">
                    <a:srgbClr val="000000">
                      <a:alpha val="43137"/>
                    </a:srgbClr>
                  </a:outerShdw>
                </a:effectLst>
                <a:latin typeface="+mn-lt"/>
              </a:rPr>
              <a:t>Multinational responses</a:t>
            </a:r>
          </a:p>
        </p:txBody>
      </p:sp>
      <p:sp>
        <p:nvSpPr>
          <p:cNvPr id="13" name="Date Placeholder 3"/>
          <p:cNvSpPr>
            <a:spLocks noGrp="1"/>
          </p:cNvSpPr>
          <p:nvPr>
            <p:ph type="dt" sz="half" idx="2"/>
          </p:nvPr>
        </p:nvSpPr>
        <p:spPr>
          <a:xfrm>
            <a:off x="457200" y="6441375"/>
            <a:ext cx="2133600" cy="365125"/>
          </a:xfrm>
        </p:spPr>
        <p:txBody>
          <a:bodyPr/>
          <a:lstStyle/>
          <a:p>
            <a:fld id="{5BE75E40-C45D-4DCE-83AE-BF7E14B3CD74}" type="datetime1">
              <a:rPr lang="en-US" smtClean="0"/>
              <a:t>8/3/2016</a:t>
            </a:fld>
            <a:endParaRPr lang="en-US" dirty="0"/>
          </a:p>
        </p:txBody>
      </p:sp>
      <p:sp>
        <p:nvSpPr>
          <p:cNvPr id="15" name="Slide Number Placeholder 5"/>
          <p:cNvSpPr>
            <a:spLocks noGrp="1"/>
          </p:cNvSpPr>
          <p:nvPr>
            <p:ph type="sldNum" sz="quarter" idx="4"/>
          </p:nvPr>
        </p:nvSpPr>
        <p:spPr>
          <a:xfrm>
            <a:off x="6861950" y="6451350"/>
            <a:ext cx="2133600" cy="365125"/>
          </a:xfrm>
        </p:spPr>
        <p:txBody>
          <a:bodyPr/>
          <a:lstStyle/>
          <a:p>
            <a:fld id="{161099A3-E8A8-412D-9DD1-CD23DF1E49A9}" type="slidenum">
              <a:rPr lang="en-US" smtClean="0"/>
              <a:t>11</a:t>
            </a:fld>
            <a:endParaRPr lang="en-US"/>
          </a:p>
        </p:txBody>
      </p:sp>
    </p:spTree>
    <p:extLst>
      <p:ext uri="{BB962C8B-B14F-4D97-AF65-F5344CB8AC3E}">
        <p14:creationId xmlns:p14="http://schemas.microsoft.com/office/powerpoint/2010/main" val="20562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a:spLocks noGrp="1"/>
          </p:cNvSpPr>
          <p:nvPr>
            <p:ph type="title"/>
          </p:nvPr>
        </p:nvSpPr>
        <p:spPr>
          <a:xfrm>
            <a:off x="914400" y="273050"/>
            <a:ext cx="7315200" cy="869950"/>
          </a:xfrm>
        </p:spPr>
        <p:txBody>
          <a:bodyPr>
            <a:noAutofit/>
          </a:bodyPr>
          <a:lstStyle/>
          <a:p>
            <a:r>
              <a:rPr lang="en-US" sz="3600" dirty="0"/>
              <a:t>Alternative Future A: </a:t>
            </a:r>
            <a:r>
              <a:rPr lang="en-US" sz="3600" dirty="0" smtClean="0"/>
              <a:t/>
            </a:r>
            <a:br>
              <a:rPr lang="en-US" sz="3600" dirty="0" smtClean="0"/>
            </a:br>
            <a:r>
              <a:rPr lang="en-US" sz="3600" dirty="0" smtClean="0"/>
              <a:t>Global </a:t>
            </a:r>
            <a:r>
              <a:rPr lang="en-US" sz="3600" dirty="0"/>
              <a:t>Water Crisis </a:t>
            </a:r>
          </a:p>
        </p:txBody>
      </p:sp>
      <p:sp>
        <p:nvSpPr>
          <p:cNvPr id="9" name="TextBox 8"/>
          <p:cNvSpPr txBox="1"/>
          <p:nvPr/>
        </p:nvSpPr>
        <p:spPr>
          <a:xfrm>
            <a:off x="152400" y="4782408"/>
            <a:ext cx="8770478" cy="1618392"/>
          </a:xfrm>
          <a:prstGeom prst="rect">
            <a:avLst/>
          </a:prstGeom>
          <a:solidFill>
            <a:srgbClr val="FFEFBD">
              <a:alpha val="75000"/>
            </a:srgbClr>
          </a:solidFill>
          <a:ln w="25400">
            <a:solidFill>
              <a:srgbClr val="FF0000"/>
            </a:solidFill>
          </a:ln>
        </p:spPr>
        <p:txBody>
          <a:bodyPr wrap="square" rtlCol="0">
            <a:spAutoFit/>
          </a:bodyPr>
          <a:lstStyle/>
          <a:p>
            <a:pPr>
              <a:lnSpc>
                <a:spcPts val="2200"/>
              </a:lnSpc>
              <a:spcBef>
                <a:spcPts val="300"/>
              </a:spcBef>
            </a:pPr>
            <a:r>
              <a:rPr lang="en-US" sz="2000" b="1" u="sng" dirty="0" smtClean="0">
                <a:solidFill>
                  <a:prstClr val="black"/>
                </a:solidFill>
                <a:effectLst>
                  <a:outerShdw blurRad="38100" dist="38100" dir="2700000" algn="tl">
                    <a:srgbClr val="000000">
                      <a:alpha val="43137"/>
                    </a:srgbClr>
                  </a:outerShdw>
                </a:effectLst>
                <a:cs typeface="Arial" panose="020B0604020202020204" pitchFamily="34" charset="0"/>
              </a:rPr>
              <a:t>Implications</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U.S</a:t>
            </a:r>
            <a:r>
              <a:rPr lang="en-US" sz="2000" b="1" dirty="0">
                <a:effectLst>
                  <a:outerShdw blurRad="38100" dist="38100" dir="2700000" algn="tl">
                    <a:srgbClr val="000000">
                      <a:alpha val="43137"/>
                    </a:srgbClr>
                  </a:outerShdw>
                </a:effectLst>
              </a:rPr>
              <a:t>. still the global leader, but overwhelmed by own water crisis and </a:t>
            </a:r>
            <a:r>
              <a:rPr lang="en-US" sz="2000" b="1" dirty="0" smtClean="0">
                <a:effectLst>
                  <a:outerShdw blurRad="38100" dist="38100" dir="2700000" algn="tl">
                    <a:srgbClr val="000000">
                      <a:alpha val="43137"/>
                    </a:srgbClr>
                  </a:outerShdw>
                </a:effectLst>
              </a:rPr>
              <a:t>inability </a:t>
            </a:r>
            <a:r>
              <a:rPr lang="en-US" sz="2000" b="1" dirty="0">
                <a:effectLst>
                  <a:outerShdw blurRad="38100" dist="38100" dir="2700000" algn="tl">
                    <a:srgbClr val="000000">
                      <a:alpha val="43137"/>
                    </a:srgbClr>
                  </a:outerShdw>
                </a:effectLst>
              </a:rPr>
              <a:t>to manage absorption of </a:t>
            </a:r>
            <a:r>
              <a:rPr lang="en-US" sz="2000" b="1" dirty="0" smtClean="0">
                <a:effectLst>
                  <a:outerShdw blurRad="38100" dist="38100" dir="2700000" algn="tl">
                    <a:srgbClr val="000000">
                      <a:alpha val="43137"/>
                    </a:srgbClr>
                  </a:outerShdw>
                </a:effectLst>
              </a:rPr>
              <a:t>immigrants</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Water </a:t>
            </a:r>
            <a:r>
              <a:rPr lang="en-US" sz="2000" b="1" dirty="0">
                <a:effectLst>
                  <a:outerShdw blurRad="38100" dist="38100" dir="2700000" algn="tl">
                    <a:srgbClr val="000000">
                      <a:alpha val="43137"/>
                    </a:srgbClr>
                  </a:outerShdw>
                </a:effectLst>
              </a:rPr>
              <a:t>competition between industrial and individual users</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Abandoned </a:t>
            </a:r>
            <a:r>
              <a:rPr lang="en-US" sz="2000" b="1" dirty="0">
                <a:effectLst>
                  <a:outerShdw blurRad="38100" dist="38100" dir="2700000" algn="tl">
                    <a:srgbClr val="000000">
                      <a:alpha val="43137"/>
                    </a:srgbClr>
                  </a:outerShdw>
                </a:effectLst>
              </a:rPr>
              <a:t>areas without economic tax base </a:t>
            </a:r>
            <a:endParaRPr lang="en-US" sz="2000" b="1" dirty="0" smtClean="0">
              <a:solidFill>
                <a:prstClr val="black"/>
              </a:solidFill>
              <a:effectLst>
                <a:outerShdw blurRad="38100" dist="38100" dir="2700000" algn="tl">
                  <a:srgbClr val="000000">
                    <a:alpha val="43137"/>
                  </a:srgbClr>
                </a:outerShdw>
              </a:effectLst>
              <a:cs typeface="Arial" panose="020B0604020202020204" pitchFamily="34" charset="0"/>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114800" y="1743480"/>
            <a:ext cx="2666999" cy="2104992"/>
          </a:xfrm>
          <a:prstGeom prst="rect">
            <a:avLst/>
          </a:prstGeom>
          <a:ln w="22225">
            <a:solidFill>
              <a:schemeClr val="tx1"/>
            </a:solid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432409"/>
            <a:ext cx="2253169" cy="2178063"/>
          </a:xfrm>
          <a:prstGeom prst="rect">
            <a:avLst/>
          </a:prstGeom>
          <a:ln w="22225">
            <a:solidFill>
              <a:schemeClr val="tx1"/>
            </a:solidFill>
          </a:ln>
        </p:spPr>
      </p:pic>
      <p:sp>
        <p:nvSpPr>
          <p:cNvPr id="16" name="Rectangle 4"/>
          <p:cNvSpPr txBox="1">
            <a:spLocks noChangeArrowheads="1"/>
          </p:cNvSpPr>
          <p:nvPr/>
        </p:nvSpPr>
        <p:spPr>
          <a:xfrm>
            <a:off x="152400" y="1943472"/>
            <a:ext cx="3886200" cy="2743200"/>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50" lvl="1" indent="-23495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Global water crisis </a:t>
            </a:r>
          </a:p>
          <a:p>
            <a:pPr marL="234950" lvl="1" indent="-23495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Desertification due to poor land and water management  and intense weather systems</a:t>
            </a:r>
          </a:p>
          <a:p>
            <a:pPr marL="234950" lvl="1" indent="-23495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Accelerated migration patterns </a:t>
            </a:r>
          </a:p>
          <a:p>
            <a:pPr marL="234950" lvl="1" indent="-23495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Rapid population expansion in coastal megacities has overwhelmed infrastructures </a:t>
            </a:r>
          </a:p>
        </p:txBody>
      </p:sp>
      <p:sp>
        <p:nvSpPr>
          <p:cNvPr id="11" name="Date Placeholder 3"/>
          <p:cNvSpPr>
            <a:spLocks noGrp="1"/>
          </p:cNvSpPr>
          <p:nvPr>
            <p:ph type="dt" sz="half" idx="2"/>
          </p:nvPr>
        </p:nvSpPr>
        <p:spPr>
          <a:xfrm>
            <a:off x="457200" y="6441375"/>
            <a:ext cx="2133600" cy="365125"/>
          </a:xfrm>
        </p:spPr>
        <p:txBody>
          <a:bodyPr/>
          <a:lstStyle/>
          <a:p>
            <a:fld id="{5BE75E40-C45D-4DCE-83AE-BF7E14B3CD74}" type="datetime1">
              <a:rPr lang="en-US" smtClean="0"/>
              <a:t>8/3/2016</a:t>
            </a:fld>
            <a:endParaRPr lang="en-US" dirty="0"/>
          </a:p>
        </p:txBody>
      </p:sp>
      <p:sp>
        <p:nvSpPr>
          <p:cNvPr id="17" name="Slide Number Placeholder 5"/>
          <p:cNvSpPr>
            <a:spLocks noGrp="1"/>
          </p:cNvSpPr>
          <p:nvPr>
            <p:ph type="sldNum" sz="quarter" idx="4"/>
          </p:nvPr>
        </p:nvSpPr>
        <p:spPr>
          <a:xfrm>
            <a:off x="6861950" y="6451350"/>
            <a:ext cx="2133600" cy="365125"/>
          </a:xfrm>
        </p:spPr>
        <p:txBody>
          <a:bodyPr/>
          <a:lstStyle/>
          <a:p>
            <a:fld id="{161099A3-E8A8-412D-9DD1-CD23DF1E49A9}" type="slidenum">
              <a:rPr lang="en-US" smtClean="0"/>
              <a:t>12</a:t>
            </a:fld>
            <a:endParaRPr lang="en-US"/>
          </a:p>
        </p:txBody>
      </p:sp>
    </p:spTree>
    <p:extLst>
      <p:ext uri="{BB962C8B-B14F-4D97-AF65-F5344CB8AC3E}">
        <p14:creationId xmlns:p14="http://schemas.microsoft.com/office/powerpoint/2010/main" val="1658404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p:cNvSpPr>
            <a:spLocks noGrp="1"/>
          </p:cNvSpPr>
          <p:nvPr>
            <p:ph type="title"/>
          </p:nvPr>
        </p:nvSpPr>
        <p:spPr>
          <a:xfrm>
            <a:off x="914400" y="273050"/>
            <a:ext cx="7315200" cy="869950"/>
          </a:xfrm>
        </p:spPr>
        <p:txBody>
          <a:bodyPr>
            <a:noAutofit/>
          </a:bodyPr>
          <a:lstStyle/>
          <a:p>
            <a:r>
              <a:rPr lang="en-US" sz="3600" dirty="0"/>
              <a:t>Alternative Future B: </a:t>
            </a:r>
            <a:r>
              <a:rPr lang="en-US" sz="3600" dirty="0" smtClean="0"/>
              <a:t/>
            </a:r>
            <a:br>
              <a:rPr lang="en-US" sz="3600" dirty="0" smtClean="0"/>
            </a:br>
            <a:r>
              <a:rPr lang="en-US" sz="3600" dirty="0" smtClean="0"/>
              <a:t>Multi-Polar </a:t>
            </a:r>
            <a:r>
              <a:rPr lang="en-US" sz="3600" dirty="0"/>
              <a:t>World </a:t>
            </a:r>
          </a:p>
        </p:txBody>
      </p:sp>
      <p:sp>
        <p:nvSpPr>
          <p:cNvPr id="9" name="TextBox 8"/>
          <p:cNvSpPr txBox="1"/>
          <p:nvPr/>
        </p:nvSpPr>
        <p:spPr>
          <a:xfrm>
            <a:off x="152400" y="4820136"/>
            <a:ext cx="8770478" cy="1656864"/>
          </a:xfrm>
          <a:prstGeom prst="rect">
            <a:avLst/>
          </a:prstGeom>
          <a:solidFill>
            <a:srgbClr val="FFEFBD">
              <a:alpha val="75000"/>
            </a:srgbClr>
          </a:solidFill>
          <a:ln w="25400">
            <a:solidFill>
              <a:srgbClr val="FF0000"/>
            </a:solidFill>
          </a:ln>
        </p:spPr>
        <p:txBody>
          <a:bodyPr wrap="square" rtlCol="0">
            <a:spAutoFit/>
          </a:bodyPr>
          <a:lstStyle/>
          <a:p>
            <a:pPr>
              <a:lnSpc>
                <a:spcPts val="2200"/>
              </a:lnSpc>
              <a:spcBef>
                <a:spcPts val="300"/>
              </a:spcBef>
            </a:pPr>
            <a:r>
              <a:rPr lang="en-US" sz="2000" b="1" u="sng" dirty="0" smtClean="0">
                <a:solidFill>
                  <a:prstClr val="black"/>
                </a:solidFill>
                <a:effectLst>
                  <a:outerShdw blurRad="38100" dist="38100" dir="2700000" algn="tl">
                    <a:srgbClr val="000000">
                      <a:alpha val="43137"/>
                    </a:srgbClr>
                  </a:outerShdw>
                </a:effectLst>
                <a:cs typeface="Arial" panose="020B0604020202020204" pitchFamily="34" charset="0"/>
              </a:rPr>
              <a:t>Implications</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Average </a:t>
            </a:r>
            <a:r>
              <a:rPr lang="en-US" sz="2000" b="1" dirty="0">
                <a:effectLst>
                  <a:outerShdw blurRad="38100" dist="38100" dir="2700000" algn="tl">
                    <a:srgbClr val="000000">
                      <a:alpha val="43137"/>
                    </a:srgbClr>
                  </a:outerShdw>
                </a:effectLst>
              </a:rPr>
              <a:t>American life expectancy is in the </a:t>
            </a:r>
            <a:r>
              <a:rPr lang="en-US" sz="2000" b="1" dirty="0" smtClean="0">
                <a:effectLst>
                  <a:outerShdw blurRad="38100" dist="38100" dir="2700000" algn="tl">
                    <a:srgbClr val="000000">
                      <a:alpha val="43137"/>
                    </a:srgbClr>
                  </a:outerShdw>
                </a:effectLst>
              </a:rPr>
              <a:t>90s</a:t>
            </a:r>
          </a:p>
          <a:p>
            <a:pPr marL="228600" indent="-228600">
              <a:lnSpc>
                <a:spcPts val="2200"/>
              </a:lnSpc>
              <a:spcBef>
                <a:spcPts val="300"/>
              </a:spcBef>
              <a:buFont typeface="Arial" panose="020B0604020202020204" pitchFamily="34" charset="0"/>
              <a:buChar char="•"/>
            </a:pPr>
            <a:r>
              <a:rPr lang="en-US" sz="2000" b="1" dirty="0">
                <a:effectLst>
                  <a:outerShdw blurRad="38100" dist="38100" dir="2700000" algn="tl">
                    <a:srgbClr val="000000">
                      <a:alpha val="43137"/>
                    </a:srgbClr>
                  </a:outerShdw>
                </a:effectLst>
              </a:rPr>
              <a:t>Growing entitlement costs overwhelm economy </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Nations </a:t>
            </a:r>
            <a:r>
              <a:rPr lang="en-US" sz="2000" b="1" dirty="0">
                <a:effectLst>
                  <a:outerShdw blurRad="38100" dist="38100" dir="2700000" algn="tl">
                    <a:srgbClr val="000000">
                      <a:alpha val="43137"/>
                    </a:srgbClr>
                  </a:outerShdw>
                </a:effectLst>
              </a:rPr>
              <a:t>turn to China for technological innovations </a:t>
            </a:r>
          </a:p>
          <a:p>
            <a:pPr marL="228600" indent="-228600">
              <a:lnSpc>
                <a:spcPts val="2200"/>
              </a:lnSpc>
              <a:spcBef>
                <a:spcPts val="300"/>
              </a:spcBef>
              <a:buFont typeface="Arial" panose="020B0604020202020204" pitchFamily="34" charset="0"/>
              <a:buChar char="•"/>
            </a:pPr>
            <a:r>
              <a:rPr lang="en-US" sz="2000" b="1" dirty="0" smtClean="0">
                <a:effectLst>
                  <a:outerShdw blurRad="38100" dist="38100" dir="2700000" algn="tl">
                    <a:srgbClr val="000000">
                      <a:alpha val="43137"/>
                    </a:srgbClr>
                  </a:outerShdw>
                </a:effectLst>
              </a:rPr>
              <a:t>Fear </a:t>
            </a:r>
            <a:r>
              <a:rPr lang="en-US" sz="2000" b="1" dirty="0">
                <a:effectLst>
                  <a:outerShdw blurRad="38100" dist="38100" dir="2700000" algn="tl">
                    <a:srgbClr val="000000">
                      <a:alpha val="43137"/>
                    </a:srgbClr>
                  </a:outerShdw>
                </a:effectLst>
              </a:rPr>
              <a:t>of bioengineered viruses hinder urban </a:t>
            </a:r>
            <a:r>
              <a:rPr lang="en-US" sz="2000" b="1" dirty="0" smtClean="0">
                <a:effectLst>
                  <a:outerShdw blurRad="38100" dist="38100" dir="2700000" algn="tl">
                    <a:srgbClr val="000000">
                      <a:alpha val="43137"/>
                    </a:srgbClr>
                  </a:outerShdw>
                </a:effectLst>
              </a:rPr>
              <a:t>growth, military deployments</a:t>
            </a:r>
          </a:p>
        </p:txBody>
      </p:sp>
      <p:sp>
        <p:nvSpPr>
          <p:cNvPr id="16" name="Rectangle 4"/>
          <p:cNvSpPr txBox="1">
            <a:spLocks noChangeArrowheads="1"/>
          </p:cNvSpPr>
          <p:nvPr/>
        </p:nvSpPr>
        <p:spPr>
          <a:xfrm>
            <a:off x="152400" y="1981200"/>
            <a:ext cx="4800600" cy="2743200"/>
          </a:xfrm>
          <a:prstGeom prst="rect">
            <a:avLst/>
          </a:prstGeom>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1" indent="-22860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A stagnant U.S. economy limits National research funding and innovation</a:t>
            </a:r>
          </a:p>
          <a:p>
            <a:pPr marL="228600" lvl="1" indent="-22860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Democratization of Technology </a:t>
            </a:r>
          </a:p>
          <a:p>
            <a:pPr marL="228600" lvl="1" indent="-22860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Proliferation of biological weapons and A2/AD technology</a:t>
            </a:r>
          </a:p>
          <a:p>
            <a:pPr marL="228600" lvl="1" indent="-22860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Diffusion of ruin-causing knowledge  </a:t>
            </a:r>
          </a:p>
          <a:p>
            <a:pPr marL="228600" lvl="1" indent="-228600">
              <a:spcBef>
                <a:spcPts val="0"/>
              </a:spcBef>
              <a:spcAft>
                <a:spcPts val="600"/>
              </a:spcAft>
              <a:buFont typeface="Arial" panose="020B0604020202020204" pitchFamily="34" charset="0"/>
              <a:buChar char="•"/>
              <a:defRPr/>
            </a:pPr>
            <a:r>
              <a:rPr lang="en-US" sz="1800" b="1" dirty="0">
                <a:effectLst>
                  <a:outerShdw blurRad="38100" dist="38100" dir="2700000" algn="tl">
                    <a:srgbClr val="000000">
                      <a:alpha val="43137"/>
                    </a:srgbClr>
                  </a:outerShdw>
                </a:effectLst>
              </a:rPr>
              <a:t>DNA-based remedies and illnesses </a:t>
            </a:r>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46902" y="2335530"/>
            <a:ext cx="2575976" cy="2410529"/>
          </a:xfrm>
          <a:prstGeom prst="rect">
            <a:avLst/>
          </a:prstGeom>
          <a:ln w="19050">
            <a:solidFill>
              <a:schemeClr val="tx1"/>
            </a:solidFill>
          </a:ln>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953000" y="1752600"/>
            <a:ext cx="2234060" cy="1507881"/>
          </a:xfrm>
          <a:prstGeom prst="rect">
            <a:avLst/>
          </a:prstGeom>
          <a:ln w="19050">
            <a:solidFill>
              <a:schemeClr val="tx1"/>
            </a:solidFill>
          </a:ln>
        </p:spPr>
      </p:pic>
      <p:sp>
        <p:nvSpPr>
          <p:cNvPr id="13" name="Date Placeholder 3"/>
          <p:cNvSpPr>
            <a:spLocks noGrp="1"/>
          </p:cNvSpPr>
          <p:nvPr>
            <p:ph type="dt" sz="half" idx="2"/>
          </p:nvPr>
        </p:nvSpPr>
        <p:spPr>
          <a:xfrm>
            <a:off x="457200" y="6441375"/>
            <a:ext cx="2133600" cy="365125"/>
          </a:xfrm>
        </p:spPr>
        <p:txBody>
          <a:bodyPr/>
          <a:lstStyle/>
          <a:p>
            <a:fld id="{5BE75E40-C45D-4DCE-83AE-BF7E14B3CD74}" type="datetime1">
              <a:rPr lang="en-US" smtClean="0"/>
              <a:t>8/3/2016</a:t>
            </a:fld>
            <a:endParaRPr lang="en-US" dirty="0"/>
          </a:p>
        </p:txBody>
      </p:sp>
      <p:sp>
        <p:nvSpPr>
          <p:cNvPr id="15" name="Slide Number Placeholder 5"/>
          <p:cNvSpPr>
            <a:spLocks noGrp="1"/>
          </p:cNvSpPr>
          <p:nvPr>
            <p:ph type="sldNum" sz="quarter" idx="4"/>
          </p:nvPr>
        </p:nvSpPr>
        <p:spPr>
          <a:xfrm>
            <a:off x="6861950" y="6451350"/>
            <a:ext cx="2133600" cy="365125"/>
          </a:xfrm>
        </p:spPr>
        <p:txBody>
          <a:bodyPr/>
          <a:lstStyle/>
          <a:p>
            <a:fld id="{161099A3-E8A8-412D-9DD1-CD23DF1E49A9}" type="slidenum">
              <a:rPr lang="en-US" smtClean="0"/>
              <a:t>13</a:t>
            </a:fld>
            <a:endParaRPr lang="en-US"/>
          </a:p>
        </p:txBody>
      </p:sp>
    </p:spTree>
    <p:extLst>
      <p:ext uri="{BB962C8B-B14F-4D97-AF65-F5344CB8AC3E}">
        <p14:creationId xmlns:p14="http://schemas.microsoft.com/office/powerpoint/2010/main" val="43877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1623218"/>
            <a:ext cx="4419600" cy="3611563"/>
          </a:xfrm>
        </p:spPr>
        <p:txBody>
          <a:bodyPr>
            <a:normAutofit/>
          </a:bodyPr>
          <a:lstStyle/>
          <a:p>
            <a:r>
              <a:rPr lang="en-US" dirty="0" smtClean="0"/>
              <a:t>Intelligence (</a:t>
            </a:r>
            <a:r>
              <a:rPr lang="en-US" i="1" dirty="0" smtClean="0"/>
              <a:t>Them</a:t>
            </a:r>
            <a:r>
              <a:rPr lang="en-US" dirty="0" smtClean="0"/>
              <a:t>)</a:t>
            </a:r>
          </a:p>
          <a:p>
            <a:pPr lvl="1"/>
            <a:r>
              <a:rPr lang="en-US" dirty="0"/>
              <a:t>Now – 10 </a:t>
            </a:r>
            <a:r>
              <a:rPr lang="en-US" dirty="0" smtClean="0"/>
              <a:t>years</a:t>
            </a:r>
          </a:p>
          <a:p>
            <a:pPr lvl="1"/>
            <a:r>
              <a:rPr lang="en-US" dirty="0" smtClean="0"/>
              <a:t>Reduces</a:t>
            </a:r>
          </a:p>
          <a:p>
            <a:pPr lvl="1"/>
            <a:r>
              <a:rPr lang="en-US" dirty="0"/>
              <a:t>Seeks </a:t>
            </a:r>
            <a:r>
              <a:rPr lang="en-US" dirty="0" smtClean="0"/>
              <a:t>certainty</a:t>
            </a:r>
            <a:endParaRPr lang="en-US" sz="2800" dirty="0"/>
          </a:p>
          <a:p>
            <a:pPr marL="0" indent="0">
              <a:buNone/>
            </a:pPr>
            <a:r>
              <a:rPr lang="en-US" sz="2400" i="1" dirty="0" smtClean="0"/>
              <a:t>Reduces massive amounts of data into the certainty that can be obtained</a:t>
            </a:r>
            <a:endParaRPr lang="en-US" sz="2400" i="1" dirty="0"/>
          </a:p>
        </p:txBody>
      </p:sp>
      <p:sp>
        <p:nvSpPr>
          <p:cNvPr id="7" name="Content Placeholder 6"/>
          <p:cNvSpPr>
            <a:spLocks noGrp="1"/>
          </p:cNvSpPr>
          <p:nvPr>
            <p:ph sz="half" idx="2"/>
          </p:nvPr>
        </p:nvSpPr>
        <p:spPr>
          <a:xfrm>
            <a:off x="152400" y="1623218"/>
            <a:ext cx="4267200" cy="3611563"/>
          </a:xfrm>
        </p:spPr>
        <p:txBody>
          <a:bodyPr>
            <a:normAutofit/>
          </a:bodyPr>
          <a:lstStyle/>
          <a:p>
            <a:r>
              <a:rPr lang="en-US" dirty="0" err="1" smtClean="0"/>
              <a:t>Futuring</a:t>
            </a:r>
            <a:r>
              <a:rPr lang="en-US" dirty="0" smtClean="0"/>
              <a:t>/Foresight (</a:t>
            </a:r>
            <a:r>
              <a:rPr lang="en-US" i="1" dirty="0" smtClean="0"/>
              <a:t>Us</a:t>
            </a:r>
            <a:r>
              <a:rPr lang="en-US" dirty="0" smtClean="0"/>
              <a:t>)</a:t>
            </a:r>
          </a:p>
          <a:p>
            <a:pPr lvl="1"/>
            <a:r>
              <a:rPr lang="en-US" dirty="0" smtClean="0"/>
              <a:t>15-30 years</a:t>
            </a:r>
          </a:p>
          <a:p>
            <a:pPr lvl="1"/>
            <a:r>
              <a:rPr lang="en-US" dirty="0" smtClean="0"/>
              <a:t>Expands </a:t>
            </a:r>
          </a:p>
          <a:p>
            <a:pPr lvl="1"/>
            <a:r>
              <a:rPr lang="en-US" dirty="0" smtClean="0"/>
              <a:t>Speculative</a:t>
            </a:r>
            <a:endParaRPr lang="en-US" sz="3600" dirty="0"/>
          </a:p>
          <a:p>
            <a:pPr marL="0" indent="0">
              <a:buNone/>
            </a:pPr>
            <a:r>
              <a:rPr lang="en-US" sz="2400" i="1" dirty="0" smtClean="0"/>
              <a:t>Absorbs massive amounts of data and expands it to consider possibilities</a:t>
            </a:r>
          </a:p>
          <a:p>
            <a:pPr lvl="1"/>
            <a:endParaRPr lang="en-US" sz="1600" dirty="0"/>
          </a:p>
        </p:txBody>
      </p:sp>
      <p:sp>
        <p:nvSpPr>
          <p:cNvPr id="2" name="Title 1"/>
          <p:cNvSpPr>
            <a:spLocks noGrp="1"/>
          </p:cNvSpPr>
          <p:nvPr>
            <p:ph type="title"/>
          </p:nvPr>
        </p:nvSpPr>
        <p:spPr>
          <a:xfrm>
            <a:off x="914400" y="273050"/>
            <a:ext cx="7315200" cy="869951"/>
          </a:xfrm>
        </p:spPr>
        <p:txBody>
          <a:bodyPr>
            <a:normAutofit/>
          </a:bodyPr>
          <a:lstStyle/>
          <a:p>
            <a:r>
              <a:rPr lang="en-US" dirty="0" smtClean="0"/>
              <a:t>Futures Assessment Division</a:t>
            </a:r>
            <a:endParaRPr lang="en-US" dirty="0"/>
          </a:p>
        </p:txBody>
      </p:sp>
      <p:sp>
        <p:nvSpPr>
          <p:cNvPr id="8" name="Date Placeholder 3"/>
          <p:cNvSpPr>
            <a:spLocks noGrp="1"/>
          </p:cNvSpPr>
          <p:nvPr>
            <p:ph type="dt" sz="half" idx="10"/>
          </p:nvPr>
        </p:nvSpPr>
        <p:spPr>
          <a:xfrm>
            <a:off x="457200" y="6441376"/>
            <a:ext cx="2133600" cy="365125"/>
          </a:xfrm>
        </p:spPr>
        <p:txBody>
          <a:bodyPr/>
          <a:lstStyle/>
          <a:p>
            <a:fld id="{5BE75E40-C45D-4DCE-83AE-BF7E14B3CD74}" type="datetime1">
              <a:rPr lang="en-US" smtClean="0"/>
              <a:t>8/3/2016</a:t>
            </a:fld>
            <a:endParaRPr lang="en-US" dirty="0"/>
          </a:p>
        </p:txBody>
      </p:sp>
      <p:sp>
        <p:nvSpPr>
          <p:cNvPr id="10" name="Slide Number Placeholder 5"/>
          <p:cNvSpPr>
            <a:spLocks noGrp="1"/>
          </p:cNvSpPr>
          <p:nvPr>
            <p:ph type="sldNum" sz="quarter" idx="4"/>
          </p:nvPr>
        </p:nvSpPr>
        <p:spPr>
          <a:xfrm>
            <a:off x="6861950" y="6451351"/>
            <a:ext cx="2133600" cy="365125"/>
          </a:xfrm>
        </p:spPr>
        <p:txBody>
          <a:bodyPr/>
          <a:lstStyle/>
          <a:p>
            <a:fld id="{161099A3-E8A8-412D-9DD1-CD23DF1E49A9}" type="slidenum">
              <a:rPr lang="en-US" smtClean="0"/>
              <a:t>2</a:t>
            </a:fld>
            <a:endParaRPr lang="en-US"/>
          </a:p>
        </p:txBody>
      </p:sp>
      <p:sp>
        <p:nvSpPr>
          <p:cNvPr id="9" name="TextBox 8"/>
          <p:cNvSpPr txBox="1"/>
          <p:nvPr/>
        </p:nvSpPr>
        <p:spPr>
          <a:xfrm>
            <a:off x="591550" y="4999672"/>
            <a:ext cx="7942850" cy="1323439"/>
          </a:xfrm>
          <a:prstGeom prst="rect">
            <a:avLst/>
          </a:prstGeom>
          <a:solidFill>
            <a:srgbClr val="FFEFBD"/>
          </a:solidFill>
          <a:effectLst>
            <a:outerShdw blurRad="508000" dist="254000" dir="1800000" algn="ctr" rotWithShape="0">
              <a:schemeClr val="tx1">
                <a:lumMod val="50000"/>
                <a:lumOff val="50000"/>
              </a:schemeClr>
            </a:outerShdw>
          </a:effectLst>
        </p:spPr>
        <p:txBody>
          <a:bodyPr wrap="square" rtlCol="0">
            <a:spAutoFit/>
          </a:bodyPr>
          <a:lstStyle/>
          <a:p>
            <a:pPr algn="ctr">
              <a:defRPr/>
            </a:pPr>
            <a:r>
              <a:rPr lang="en-US" sz="2000" b="1" i="1" dirty="0" smtClean="0">
                <a:solidFill>
                  <a:schemeClr val="tx2"/>
                </a:solidFill>
                <a:effectLst>
                  <a:outerShdw blurRad="38100" dist="38100" dir="2700000" algn="tl">
                    <a:srgbClr val="000000">
                      <a:alpha val="43137"/>
                    </a:srgbClr>
                  </a:outerShdw>
                </a:effectLst>
              </a:rPr>
              <a:t>Assess plausible </a:t>
            </a:r>
            <a:r>
              <a:rPr lang="en-US" sz="2000" b="1" i="1" dirty="0">
                <a:solidFill>
                  <a:schemeClr val="tx2"/>
                </a:solidFill>
                <a:effectLst>
                  <a:outerShdw blurRad="38100" dist="38100" dir="2700000" algn="tl">
                    <a:srgbClr val="000000">
                      <a:alpha val="43137"/>
                    </a:srgbClr>
                  </a:outerShdw>
                </a:effectLst>
              </a:rPr>
              <a:t>future security environments</a:t>
            </a:r>
            <a:r>
              <a:rPr lang="en-US" sz="2000" b="1" i="1" dirty="0">
                <a:effectLst>
                  <a:outerShdw blurRad="38100" dist="38100" dir="2700000" algn="tl">
                    <a:srgbClr val="000000">
                      <a:alpha val="43137"/>
                    </a:srgbClr>
                  </a:outerShdw>
                </a:effectLst>
              </a:rPr>
              <a:t>; generate </a:t>
            </a:r>
            <a:r>
              <a:rPr lang="en-US" sz="2000" b="1" i="1" dirty="0" smtClean="0">
                <a:effectLst>
                  <a:outerShdw blurRad="38100" dist="38100" dir="2700000" algn="tl">
                    <a:srgbClr val="000000">
                      <a:alpha val="43137"/>
                    </a:srgbClr>
                  </a:outerShdw>
                </a:effectLst>
              </a:rPr>
              <a:t>ideas; </a:t>
            </a:r>
            <a:r>
              <a:rPr lang="en-US" sz="2000" b="1" i="1" dirty="0">
                <a:effectLst>
                  <a:outerShdw blurRad="38100" dist="38100" dir="2700000" algn="tl">
                    <a:srgbClr val="000000">
                      <a:alpha val="43137"/>
                    </a:srgbClr>
                  </a:outerShdw>
                </a:effectLst>
              </a:rPr>
              <a:t>and provide recommendations for service consideration </a:t>
            </a:r>
            <a:r>
              <a:rPr lang="en-US" sz="2000" b="1" i="1" dirty="0" err="1">
                <a:effectLst>
                  <a:outerShdw blurRad="38100" dist="38100" dir="2700000" algn="tl">
                    <a:srgbClr val="000000">
                      <a:alpha val="43137"/>
                    </a:srgbClr>
                  </a:outerShdw>
                </a:effectLst>
              </a:rPr>
              <a:t>IOT</a:t>
            </a:r>
            <a:r>
              <a:rPr lang="en-US" sz="2000" b="1" i="1" dirty="0">
                <a:effectLst>
                  <a:outerShdw blurRad="38100" dist="38100" dir="2700000" algn="tl">
                    <a:srgbClr val="000000">
                      <a:alpha val="43137"/>
                    </a:srgbClr>
                  </a:outerShdw>
                </a:effectLst>
              </a:rPr>
              <a:t> guard against strategic surprise, shape the future force, </a:t>
            </a:r>
            <a:r>
              <a:rPr lang="en-US" sz="2000" b="1" i="1" dirty="0">
                <a:solidFill>
                  <a:schemeClr val="tx2"/>
                </a:solidFill>
                <a:effectLst>
                  <a:outerShdw blurRad="38100" dist="38100" dir="2700000" algn="tl">
                    <a:srgbClr val="000000">
                      <a:alpha val="43137"/>
                    </a:srgbClr>
                  </a:outerShdw>
                </a:effectLst>
              </a:rPr>
              <a:t>stimulate thought and debate, and inform senior leadership</a:t>
            </a:r>
            <a:r>
              <a:rPr lang="en-US" sz="2000" b="1"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89521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39360" y="6048770"/>
            <a:ext cx="6056190" cy="466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4" name="Picture 32" descr="Arcic.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58979" y="5770635"/>
            <a:ext cx="736600" cy="381000"/>
          </a:xfrm>
          <a:prstGeom prst="rect">
            <a:avLst/>
          </a:prstGeom>
          <a:noFill/>
          <a:ln w="9525">
            <a:noFill/>
            <a:miter lim="800000"/>
            <a:headEnd/>
            <a:tailEnd/>
          </a:ln>
        </p:spPr>
      </p:pic>
      <p:pic>
        <p:nvPicPr>
          <p:cNvPr id="85" name="Picture 34" descr="CNA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6934" y="3838216"/>
            <a:ext cx="838200" cy="838200"/>
          </a:xfrm>
          <a:prstGeom prst="rect">
            <a:avLst/>
          </a:prstGeom>
          <a:noFill/>
          <a:ln w="9525">
            <a:noFill/>
            <a:miter lim="800000"/>
            <a:headEnd/>
            <a:tailEnd/>
          </a:ln>
        </p:spPr>
      </p:pic>
      <p:pic>
        <p:nvPicPr>
          <p:cNvPr id="86" name="Picture 35" descr="Evergree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15207" y="5345112"/>
            <a:ext cx="609600" cy="549275"/>
          </a:xfrm>
          <a:prstGeom prst="rect">
            <a:avLst/>
          </a:prstGeom>
          <a:noFill/>
          <a:ln w="9525">
            <a:noFill/>
            <a:miter lim="800000"/>
            <a:headEnd/>
            <a:tailEnd/>
          </a:ln>
        </p:spPr>
      </p:pic>
      <p:pic>
        <p:nvPicPr>
          <p:cNvPr id="87" name="Picture 37" descr="shell.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274834" y="2460296"/>
            <a:ext cx="357188" cy="304800"/>
          </a:xfrm>
          <a:prstGeom prst="rect">
            <a:avLst/>
          </a:prstGeom>
          <a:noFill/>
          <a:ln w="9525">
            <a:noFill/>
            <a:miter lim="800000"/>
            <a:headEnd/>
            <a:tailEnd/>
          </a:ln>
        </p:spPr>
      </p:pic>
      <p:pic>
        <p:nvPicPr>
          <p:cNvPr id="88" name="Picture 38" descr="UH_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47505" y="1563069"/>
            <a:ext cx="593725" cy="381000"/>
          </a:xfrm>
          <a:prstGeom prst="rect">
            <a:avLst/>
          </a:prstGeom>
          <a:noFill/>
          <a:ln w="9525">
            <a:noFill/>
            <a:miter lim="800000"/>
            <a:headEnd/>
            <a:tailEnd/>
          </a:ln>
        </p:spPr>
      </p:pic>
      <p:pic>
        <p:nvPicPr>
          <p:cNvPr id="89" name="Picture 39" descr="fbi_logo.gif"/>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062807" y="1966912"/>
            <a:ext cx="457200" cy="471488"/>
          </a:xfrm>
          <a:prstGeom prst="rect">
            <a:avLst/>
          </a:prstGeom>
          <a:noFill/>
          <a:ln w="9525">
            <a:noFill/>
            <a:miter lim="800000"/>
            <a:headEnd/>
            <a:tailEnd/>
          </a:ln>
        </p:spPr>
      </p:pic>
      <p:pic>
        <p:nvPicPr>
          <p:cNvPr id="90" name="Picture 40" descr="us_department_logo.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289003" y="6169128"/>
            <a:ext cx="457200" cy="457200"/>
          </a:xfrm>
          <a:prstGeom prst="rect">
            <a:avLst/>
          </a:prstGeom>
          <a:noFill/>
          <a:ln w="9525">
            <a:noFill/>
            <a:miter lim="800000"/>
            <a:headEnd/>
            <a:tailEnd/>
          </a:ln>
        </p:spPr>
      </p:pic>
      <p:pic>
        <p:nvPicPr>
          <p:cNvPr id="91" name="Picture 41" descr="USAF.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100805" y="4871713"/>
            <a:ext cx="533400" cy="533400"/>
          </a:xfrm>
          <a:prstGeom prst="rect">
            <a:avLst/>
          </a:prstGeom>
          <a:noFill/>
          <a:ln w="9525">
            <a:noFill/>
            <a:miter lim="800000"/>
            <a:headEnd/>
            <a:tailEnd/>
          </a:ln>
        </p:spPr>
      </p:pic>
      <p:pic>
        <p:nvPicPr>
          <p:cNvPr id="92" name="Picture 42" descr="stratstudyusaf.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04813" y="5542241"/>
            <a:ext cx="762000" cy="252413"/>
          </a:xfrm>
          <a:prstGeom prst="rect">
            <a:avLst/>
          </a:prstGeom>
          <a:noFill/>
          <a:ln w="9525">
            <a:noFill/>
            <a:miter lim="800000"/>
            <a:headEnd/>
            <a:tailEnd/>
          </a:ln>
        </p:spPr>
      </p:pic>
      <p:pic>
        <p:nvPicPr>
          <p:cNvPr id="93" name="Picture 43" descr="monito360.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69390" y="3169862"/>
            <a:ext cx="874713" cy="304800"/>
          </a:xfrm>
          <a:prstGeom prst="rect">
            <a:avLst/>
          </a:prstGeom>
          <a:noFill/>
          <a:ln w="9525">
            <a:noFill/>
            <a:miter lim="800000"/>
            <a:headEnd/>
            <a:tailEnd/>
          </a:ln>
        </p:spPr>
      </p:pic>
      <p:pic>
        <p:nvPicPr>
          <p:cNvPr id="95" name="Picture 45" descr="150px-United_States_Department_of_Defense_Seal_svg.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648403" y="3765977"/>
            <a:ext cx="457200" cy="457200"/>
          </a:xfrm>
          <a:prstGeom prst="rect">
            <a:avLst/>
          </a:prstGeom>
          <a:noFill/>
          <a:ln w="9525">
            <a:noFill/>
            <a:miter lim="800000"/>
            <a:headEnd/>
            <a:tailEnd/>
          </a:ln>
        </p:spPr>
      </p:pic>
      <p:pic>
        <p:nvPicPr>
          <p:cNvPr id="96" name="Picture 46" descr="JFCOM.jpg"/>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480281" y="4613275"/>
            <a:ext cx="457200" cy="488950"/>
          </a:xfrm>
          <a:prstGeom prst="rect">
            <a:avLst/>
          </a:prstGeom>
          <a:noFill/>
          <a:ln w="9525">
            <a:noFill/>
            <a:miter lim="800000"/>
            <a:headEnd/>
            <a:tailEnd/>
          </a:ln>
        </p:spPr>
      </p:pic>
      <p:pic>
        <p:nvPicPr>
          <p:cNvPr id="97" name="Picture 47" descr="RAHS2.jp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106594" y="2903614"/>
            <a:ext cx="855663" cy="304800"/>
          </a:xfrm>
          <a:prstGeom prst="rect">
            <a:avLst/>
          </a:prstGeom>
          <a:noFill/>
          <a:ln w="9525">
            <a:noFill/>
            <a:miter lim="800000"/>
            <a:headEnd/>
            <a:tailEnd/>
          </a:ln>
        </p:spPr>
      </p:pic>
      <p:pic>
        <p:nvPicPr>
          <p:cNvPr id="98" name="Picture 48" descr="noetic.jpg"/>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17602" y="2746452"/>
            <a:ext cx="457200" cy="619125"/>
          </a:xfrm>
          <a:prstGeom prst="rect">
            <a:avLst/>
          </a:prstGeom>
          <a:noFill/>
          <a:ln w="9525">
            <a:noFill/>
            <a:miter lim="800000"/>
            <a:headEnd/>
            <a:tailEnd/>
          </a:ln>
        </p:spPr>
      </p:pic>
      <p:pic>
        <p:nvPicPr>
          <p:cNvPr id="99" name="Picture 49" descr="The-Heritage-Foundation-logo-design.jpg"/>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87506" y="3530922"/>
            <a:ext cx="809625" cy="485775"/>
          </a:xfrm>
          <a:prstGeom prst="rect">
            <a:avLst/>
          </a:prstGeom>
          <a:noFill/>
          <a:ln w="9525">
            <a:noFill/>
            <a:miter lim="800000"/>
            <a:headEnd/>
            <a:tailEnd/>
          </a:ln>
        </p:spPr>
      </p:pic>
      <p:pic>
        <p:nvPicPr>
          <p:cNvPr id="100" name="Picture 50" descr="nanyang tech.jpg"/>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135" y="1784525"/>
            <a:ext cx="838200" cy="319088"/>
          </a:xfrm>
          <a:prstGeom prst="rect">
            <a:avLst/>
          </a:prstGeom>
          <a:noFill/>
          <a:ln w="9525">
            <a:noFill/>
            <a:miter lim="800000"/>
            <a:headEnd/>
            <a:tailEnd/>
          </a:ln>
        </p:spPr>
      </p:pic>
      <p:pic>
        <p:nvPicPr>
          <p:cNvPr id="101" name="Picture 51" descr="soca-logo-RS-120x76.jp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04800" y="6041153"/>
            <a:ext cx="481013" cy="304800"/>
          </a:xfrm>
          <a:prstGeom prst="rect">
            <a:avLst/>
          </a:prstGeom>
          <a:noFill/>
          <a:ln w="9525">
            <a:noFill/>
            <a:miter lim="800000"/>
            <a:headEnd/>
            <a:tailEnd/>
          </a:ln>
        </p:spPr>
      </p:pic>
      <p:pic>
        <p:nvPicPr>
          <p:cNvPr id="102" name="Picture 52" descr="DHS_Logo.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705926" y="2162138"/>
            <a:ext cx="381000" cy="381000"/>
          </a:xfrm>
          <a:prstGeom prst="rect">
            <a:avLst/>
          </a:prstGeom>
          <a:noFill/>
          <a:ln w="9525">
            <a:noFill/>
            <a:miter lim="800000"/>
            <a:headEnd/>
            <a:tailEnd/>
          </a:ln>
        </p:spPr>
      </p:pic>
      <p:pic>
        <p:nvPicPr>
          <p:cNvPr id="103" name="Picture 53" descr="CIA-logo.jpg"/>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915103" y="1971638"/>
            <a:ext cx="381000" cy="381000"/>
          </a:xfrm>
          <a:prstGeom prst="rect">
            <a:avLst/>
          </a:prstGeom>
          <a:noFill/>
          <a:ln w="9525">
            <a:noFill/>
            <a:miter lim="800000"/>
            <a:headEnd/>
            <a:tailEnd/>
          </a:ln>
        </p:spPr>
      </p:pic>
      <p:pic>
        <p:nvPicPr>
          <p:cNvPr id="104" name="Picture 54" descr="Navy_Logo.jp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8053407" y="5794654"/>
            <a:ext cx="457200" cy="457200"/>
          </a:xfrm>
          <a:prstGeom prst="rect">
            <a:avLst/>
          </a:prstGeom>
          <a:noFill/>
          <a:ln w="9525">
            <a:noFill/>
            <a:miter lim="800000"/>
            <a:headEnd/>
            <a:tailEnd/>
          </a:ln>
        </p:spPr>
      </p:pic>
      <p:pic>
        <p:nvPicPr>
          <p:cNvPr id="105" name="Picture 55" descr="JCS.bmp"/>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230299" y="5102225"/>
            <a:ext cx="446261" cy="417513"/>
          </a:xfrm>
          <a:prstGeom prst="rect">
            <a:avLst/>
          </a:prstGeom>
          <a:noFill/>
          <a:ln w="9525">
            <a:noFill/>
            <a:miter lim="800000"/>
            <a:headEnd/>
            <a:tailEnd/>
          </a:ln>
        </p:spPr>
      </p:pic>
      <p:pic>
        <p:nvPicPr>
          <p:cNvPr id="106" name="Picture 56" descr="canada.jp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8396307" y="4286964"/>
            <a:ext cx="457200" cy="460375"/>
          </a:xfrm>
          <a:prstGeom prst="rect">
            <a:avLst/>
          </a:prstGeom>
          <a:noFill/>
          <a:ln w="9525">
            <a:noFill/>
            <a:miter lim="800000"/>
            <a:headEnd/>
            <a:tailEnd/>
          </a:ln>
        </p:spPr>
      </p:pic>
      <p:pic>
        <p:nvPicPr>
          <p:cNvPr id="107" name="Picture 57" descr="sing2.jp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6626769" y="6176570"/>
            <a:ext cx="990600" cy="173038"/>
          </a:xfrm>
          <a:prstGeom prst="rect">
            <a:avLst/>
          </a:prstGeom>
          <a:noFill/>
          <a:ln w="9525">
            <a:noFill/>
            <a:miter lim="800000"/>
            <a:headEnd/>
            <a:tailEnd/>
          </a:ln>
        </p:spPr>
      </p:pic>
      <p:pic>
        <p:nvPicPr>
          <p:cNvPr id="108" name="Picture 58" descr="sante fe inst.jpg"/>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8453430" y="3610180"/>
            <a:ext cx="381000" cy="387350"/>
          </a:xfrm>
          <a:prstGeom prst="rect">
            <a:avLst/>
          </a:prstGeom>
          <a:noFill/>
          <a:ln w="9525">
            <a:noFill/>
            <a:miter lim="800000"/>
            <a:headEnd/>
            <a:tailEnd/>
          </a:ln>
        </p:spPr>
      </p:pic>
      <p:pic>
        <p:nvPicPr>
          <p:cNvPr id="56" name="Picture 2" descr="http://www.ox.ac.uk/images/hi_res/2256_ox_brand_blue_pos.png"/>
          <p:cNvPicPr>
            <a:picLocks noChangeAspect="1" noChangeArrowheads="1"/>
          </p:cNvPicPr>
          <p:nvPr/>
        </p:nvPicPr>
        <p:blipFill>
          <a:blip r:embed="rId27" cstate="screen">
            <a:extLst>
              <a:ext uri="{28A0092B-C50C-407E-A947-70E740481C1C}">
                <a14:useLocalDpi xmlns:a14="http://schemas.microsoft.com/office/drawing/2010/main" val="0"/>
              </a:ext>
            </a:extLst>
          </a:blip>
          <a:srcRect/>
          <a:stretch>
            <a:fillRect/>
          </a:stretch>
        </p:blipFill>
        <p:spPr bwMode="auto">
          <a:xfrm>
            <a:off x="7569965" y="2550070"/>
            <a:ext cx="365184" cy="4300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685800" y="2190435"/>
            <a:ext cx="1295400" cy="25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james.TRAHAN\Desktop\jhu.bmp"/>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781800" y="1452476"/>
            <a:ext cx="1359765" cy="300124"/>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oup 4"/>
          <p:cNvGrpSpPr/>
          <p:nvPr/>
        </p:nvGrpSpPr>
        <p:grpSpPr>
          <a:xfrm>
            <a:off x="371706" y="1160898"/>
            <a:ext cx="8382000" cy="5354644"/>
            <a:chOff x="152400" y="1295400"/>
            <a:chExt cx="8610600" cy="5562606"/>
          </a:xfrm>
          <a:scene3d>
            <a:camera prst="orthographicFront">
              <a:rot lat="0" lon="0" rev="0"/>
            </a:camera>
            <a:lightRig rig="threePt" dir="t"/>
          </a:scene3d>
        </p:grpSpPr>
        <p:sp>
          <p:nvSpPr>
            <p:cNvPr id="110" name="Rectangle 109"/>
            <p:cNvSpPr/>
            <p:nvPr/>
          </p:nvSpPr>
          <p:spPr>
            <a:xfrm>
              <a:off x="152400" y="1295400"/>
              <a:ext cx="8610600" cy="5562600"/>
            </a:xfrm>
            <a:prstGeom prst="rect">
              <a:avLst/>
            </a:prstGeom>
            <a:ln>
              <a:noFill/>
            </a:ln>
          </p:spPr>
        </p:sp>
        <p:sp>
          <p:nvSpPr>
            <p:cNvPr id="111" name="Block Arc 110"/>
            <p:cNvSpPr/>
            <p:nvPr/>
          </p:nvSpPr>
          <p:spPr>
            <a:xfrm>
              <a:off x="2044657" y="1739140"/>
              <a:ext cx="4835242" cy="4835242"/>
            </a:xfrm>
            <a:prstGeom prst="blockArc">
              <a:avLst>
                <a:gd name="adj1" fmla="val 14400055"/>
                <a:gd name="adj2" fmla="val 16200056"/>
                <a:gd name="adj3" fmla="val 2310"/>
              </a:avLst>
            </a:prstGeom>
            <a:scene3d>
              <a:camera prst="orthographicFront">
                <a:rot lat="0" lon="0" rev="0"/>
              </a:camera>
              <a:lightRig rig="threePt" dir="t"/>
            </a:scene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2" name="Block Arc 111"/>
            <p:cNvSpPr/>
            <p:nvPr/>
          </p:nvSpPr>
          <p:spPr>
            <a:xfrm>
              <a:off x="2044722" y="1739103"/>
              <a:ext cx="4835242" cy="4835242"/>
            </a:xfrm>
            <a:prstGeom prst="blockArc">
              <a:avLst>
                <a:gd name="adj1" fmla="val 12599951"/>
                <a:gd name="adj2" fmla="val 14399947"/>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3" name="Block Arc 112"/>
            <p:cNvSpPr/>
            <p:nvPr/>
          </p:nvSpPr>
          <p:spPr>
            <a:xfrm>
              <a:off x="2044687" y="1739164"/>
              <a:ext cx="4835242" cy="4835242"/>
            </a:xfrm>
            <a:prstGeom prst="blockArc">
              <a:avLst>
                <a:gd name="adj1" fmla="val 10800054"/>
                <a:gd name="adj2" fmla="val 12600053"/>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4" name="Block Arc 113"/>
            <p:cNvSpPr/>
            <p:nvPr/>
          </p:nvSpPr>
          <p:spPr>
            <a:xfrm>
              <a:off x="2044687" y="1739111"/>
              <a:ext cx="4835242" cy="4835242"/>
            </a:xfrm>
            <a:prstGeom prst="blockArc">
              <a:avLst>
                <a:gd name="adj1" fmla="val 8999974"/>
                <a:gd name="adj2" fmla="val 10799977"/>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5" name="Block Arc 114"/>
            <p:cNvSpPr/>
            <p:nvPr/>
          </p:nvSpPr>
          <p:spPr>
            <a:xfrm>
              <a:off x="1973407" y="1623383"/>
              <a:ext cx="4835242" cy="4835242"/>
            </a:xfrm>
            <a:prstGeom prst="blockArc">
              <a:avLst>
                <a:gd name="adj1" fmla="val 7082720"/>
                <a:gd name="adj2" fmla="val 8804421"/>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6" name="Block Arc 115"/>
            <p:cNvSpPr/>
            <p:nvPr/>
          </p:nvSpPr>
          <p:spPr>
            <a:xfrm>
              <a:off x="2044689" y="1662932"/>
              <a:ext cx="4835242" cy="4835242"/>
            </a:xfrm>
            <a:prstGeom prst="blockArc">
              <a:avLst>
                <a:gd name="adj1" fmla="val 5399989"/>
                <a:gd name="adj2" fmla="val 7199996"/>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7" name="Block Arc 116"/>
            <p:cNvSpPr/>
            <p:nvPr/>
          </p:nvSpPr>
          <p:spPr>
            <a:xfrm>
              <a:off x="2044704" y="1662932"/>
              <a:ext cx="4835242" cy="4835242"/>
            </a:xfrm>
            <a:prstGeom prst="blockArc">
              <a:avLst>
                <a:gd name="adj1" fmla="val 3600004"/>
                <a:gd name="adj2" fmla="val 5400011"/>
                <a:gd name="adj3" fmla="val 2310"/>
              </a:avLst>
            </a:prstGeom>
            <a:solidFill>
              <a:schemeClr val="accent1">
                <a:lumMod val="60000"/>
                <a:lumOff val="4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8" name="Block Arc 117"/>
            <p:cNvSpPr/>
            <p:nvPr/>
          </p:nvSpPr>
          <p:spPr>
            <a:xfrm>
              <a:off x="2044678" y="1662947"/>
              <a:ext cx="4835242" cy="4835242"/>
            </a:xfrm>
            <a:prstGeom prst="blockArc">
              <a:avLst>
                <a:gd name="adj1" fmla="val 1799961"/>
                <a:gd name="adj2" fmla="val 3599962"/>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9" name="Block Arc 118"/>
            <p:cNvSpPr/>
            <p:nvPr/>
          </p:nvSpPr>
          <p:spPr>
            <a:xfrm>
              <a:off x="2044708" y="1662896"/>
              <a:ext cx="4835242" cy="4835242"/>
            </a:xfrm>
            <a:prstGeom prst="blockArc">
              <a:avLst>
                <a:gd name="adj1" fmla="val 10502"/>
                <a:gd name="adj2" fmla="val 1800045"/>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20" name="Block Arc 119"/>
            <p:cNvSpPr/>
            <p:nvPr/>
          </p:nvSpPr>
          <p:spPr>
            <a:xfrm>
              <a:off x="2044707" y="1662968"/>
              <a:ext cx="4835242" cy="4835242"/>
            </a:xfrm>
            <a:prstGeom prst="blockArc">
              <a:avLst>
                <a:gd name="adj1" fmla="val 19799943"/>
                <a:gd name="adj2" fmla="val 10400"/>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21" name="Block Arc 120"/>
            <p:cNvSpPr/>
            <p:nvPr/>
          </p:nvSpPr>
          <p:spPr>
            <a:xfrm>
              <a:off x="2115965" y="1778660"/>
              <a:ext cx="4835242" cy="4835242"/>
            </a:xfrm>
            <a:prstGeom prst="blockArc">
              <a:avLst>
                <a:gd name="adj1" fmla="val 17882756"/>
                <a:gd name="adj2" fmla="val 19604449"/>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22" name="Block Arc 121"/>
            <p:cNvSpPr/>
            <p:nvPr/>
          </p:nvSpPr>
          <p:spPr>
            <a:xfrm>
              <a:off x="2044735" y="1739140"/>
              <a:ext cx="4835242" cy="4835242"/>
            </a:xfrm>
            <a:prstGeom prst="blockArc">
              <a:avLst>
                <a:gd name="adj1" fmla="val 16199944"/>
                <a:gd name="adj2" fmla="val 17999945"/>
                <a:gd name="adj3" fmla="val 2310"/>
              </a:avLst>
            </a:prstGeom>
            <a:solidFill>
              <a:schemeClr val="accent1">
                <a:lumMod val="40000"/>
                <a:lumOff val="60000"/>
              </a:schemeClr>
            </a:solidFill>
            <a:ln>
              <a:noFill/>
            </a:ln>
            <a:scene3d>
              <a:camera prst="orthographicFront">
                <a:rot lat="0" lon="0" rev="0"/>
              </a:camera>
              <a:lightRig rig="threePt" dir="t"/>
            </a:scene3d>
            <a:sp3d extrusionH="254000"/>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23" name="Freeform 122"/>
            <p:cNvSpPr/>
            <p:nvPr/>
          </p:nvSpPr>
          <p:spPr>
            <a:xfrm>
              <a:off x="3694913" y="3352097"/>
              <a:ext cx="1467291" cy="1449205"/>
            </a:xfrm>
            <a:custGeom>
              <a:avLst/>
              <a:gdLst>
                <a:gd name="connsiteX0" fmla="*/ 0 w 1467291"/>
                <a:gd name="connsiteY0" fmla="*/ 553929 h 1107857"/>
                <a:gd name="connsiteX1" fmla="*/ 291574 w 1467291"/>
                <a:gd name="connsiteY1" fmla="*/ 111857 h 1107857"/>
                <a:gd name="connsiteX2" fmla="*/ 733646 w 1467291"/>
                <a:gd name="connsiteY2" fmla="*/ 1 h 1107857"/>
                <a:gd name="connsiteX3" fmla="*/ 1175719 w 1467291"/>
                <a:gd name="connsiteY3" fmla="*/ 111858 h 1107857"/>
                <a:gd name="connsiteX4" fmla="*/ 1467292 w 1467291"/>
                <a:gd name="connsiteY4" fmla="*/ 553931 h 1107857"/>
                <a:gd name="connsiteX5" fmla="*/ 1175718 w 1467291"/>
                <a:gd name="connsiteY5" fmla="*/ 996003 h 1107857"/>
                <a:gd name="connsiteX6" fmla="*/ 733646 w 1467291"/>
                <a:gd name="connsiteY6" fmla="*/ 1107860 h 1107857"/>
                <a:gd name="connsiteX7" fmla="*/ 291573 w 1467291"/>
                <a:gd name="connsiteY7" fmla="*/ 996003 h 1107857"/>
                <a:gd name="connsiteX8" fmla="*/ 0 w 1467291"/>
                <a:gd name="connsiteY8" fmla="*/ 553930 h 1107857"/>
                <a:gd name="connsiteX9" fmla="*/ 0 w 1467291"/>
                <a:gd name="connsiteY9" fmla="*/ 553929 h 11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7291" h="1107857">
                  <a:moveTo>
                    <a:pt x="0" y="553929"/>
                  </a:moveTo>
                  <a:cubicBezTo>
                    <a:pt x="0" y="380202"/>
                    <a:pt x="107947" y="216539"/>
                    <a:pt x="291574" y="111857"/>
                  </a:cubicBezTo>
                  <a:cubicBezTo>
                    <a:pt x="418903" y="39270"/>
                    <a:pt x="574100" y="1"/>
                    <a:pt x="733646" y="1"/>
                  </a:cubicBezTo>
                  <a:cubicBezTo>
                    <a:pt x="893192" y="1"/>
                    <a:pt x="1048390" y="39271"/>
                    <a:pt x="1175719" y="111858"/>
                  </a:cubicBezTo>
                  <a:cubicBezTo>
                    <a:pt x="1359347" y="216541"/>
                    <a:pt x="1467292" y="380204"/>
                    <a:pt x="1467292" y="553931"/>
                  </a:cubicBezTo>
                  <a:cubicBezTo>
                    <a:pt x="1467292" y="727658"/>
                    <a:pt x="1359346" y="891321"/>
                    <a:pt x="1175718" y="996003"/>
                  </a:cubicBezTo>
                  <a:cubicBezTo>
                    <a:pt x="1048389" y="1068590"/>
                    <a:pt x="893192" y="1107860"/>
                    <a:pt x="733646" y="1107860"/>
                  </a:cubicBezTo>
                  <a:cubicBezTo>
                    <a:pt x="574100" y="1107860"/>
                    <a:pt x="418902" y="1068591"/>
                    <a:pt x="291573" y="996003"/>
                  </a:cubicBezTo>
                  <a:cubicBezTo>
                    <a:pt x="107945" y="891321"/>
                    <a:pt x="-1" y="727657"/>
                    <a:pt x="0" y="553930"/>
                  </a:cubicBezTo>
                  <a:lnTo>
                    <a:pt x="0" y="553929"/>
                  </a:lnTo>
                  <a:close/>
                </a:path>
              </a:pathLst>
            </a:custGeom>
            <a:gradFill rotWithShape="0">
              <a:gsLst>
                <a:gs pos="0">
                  <a:srgbClr val="DCEBF5"/>
                </a:gs>
                <a:gs pos="8000">
                  <a:srgbClr val="C8CEEA"/>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50440" tIns="197802" rIns="250440" bIns="197802" spcCol="1270" anchor="ctr"/>
            <a:lstStyle/>
            <a:p>
              <a:pPr algn="ctr" defTabSz="1244600">
                <a:lnSpc>
                  <a:spcPct val="90000"/>
                </a:lnSpc>
                <a:spcAft>
                  <a:spcPct val="35000"/>
                </a:spcAft>
                <a:defRPr/>
              </a:pPr>
              <a:r>
                <a:rPr lang="en-US" sz="4400" b="1" dirty="0">
                  <a:solidFill>
                    <a:prstClr val="black"/>
                  </a:solidFill>
                  <a:effectLst>
                    <a:outerShdw blurRad="38100" dist="38100" dir="2700000" algn="tl">
                      <a:srgbClr val="000000">
                        <a:alpha val="43137"/>
                      </a:srgbClr>
                    </a:outerShdw>
                  </a:effectLst>
                </a:rPr>
                <a:t>FAD</a:t>
              </a:r>
              <a:endParaRPr lang="en-US" sz="1400" b="1" dirty="0">
                <a:solidFill>
                  <a:prstClr val="black"/>
                </a:solidFill>
                <a:effectLst>
                  <a:outerShdw blurRad="38100" dist="38100" dir="2700000" algn="tl">
                    <a:srgbClr val="000000">
                      <a:alpha val="43137"/>
                    </a:srgbClr>
                  </a:outerShdw>
                </a:effectLst>
              </a:endParaRPr>
            </a:p>
          </p:txBody>
        </p:sp>
        <p:sp>
          <p:nvSpPr>
            <p:cNvPr id="124" name="Freeform 123"/>
            <p:cNvSpPr/>
            <p:nvPr/>
          </p:nvSpPr>
          <p:spPr>
            <a:xfrm>
              <a:off x="3964966" y="1357070"/>
              <a:ext cx="994703" cy="819975"/>
            </a:xfrm>
            <a:custGeom>
              <a:avLst/>
              <a:gdLst>
                <a:gd name="connsiteX0" fmla="*/ 0 w 994703"/>
                <a:gd name="connsiteY0" fmla="*/ 409988 h 819975"/>
                <a:gd name="connsiteX1" fmla="*/ 180997 w 994703"/>
                <a:gd name="connsiteY1" fmla="*/ 93632 h 819975"/>
                <a:gd name="connsiteX2" fmla="*/ 497353 w 994703"/>
                <a:gd name="connsiteY2" fmla="*/ 0 h 819975"/>
                <a:gd name="connsiteX3" fmla="*/ 813709 w 994703"/>
                <a:gd name="connsiteY3" fmla="*/ 93632 h 819975"/>
                <a:gd name="connsiteX4" fmla="*/ 994704 w 994703"/>
                <a:gd name="connsiteY4" fmla="*/ 409988 h 819975"/>
                <a:gd name="connsiteX5" fmla="*/ 813708 w 994703"/>
                <a:gd name="connsiteY5" fmla="*/ 726344 h 819975"/>
                <a:gd name="connsiteX6" fmla="*/ 497352 w 994703"/>
                <a:gd name="connsiteY6" fmla="*/ 819976 h 819975"/>
                <a:gd name="connsiteX7" fmla="*/ 180996 w 994703"/>
                <a:gd name="connsiteY7" fmla="*/ 726344 h 819975"/>
                <a:gd name="connsiteX8" fmla="*/ 0 w 994703"/>
                <a:gd name="connsiteY8" fmla="*/ 409988 h 81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03" h="819975">
                  <a:moveTo>
                    <a:pt x="0" y="409988"/>
                  </a:moveTo>
                  <a:cubicBezTo>
                    <a:pt x="0" y="287547"/>
                    <a:pt x="66386" y="171514"/>
                    <a:pt x="180997" y="93632"/>
                  </a:cubicBezTo>
                  <a:cubicBezTo>
                    <a:pt x="270072" y="33102"/>
                    <a:pt x="381915" y="0"/>
                    <a:pt x="497353" y="0"/>
                  </a:cubicBezTo>
                  <a:cubicBezTo>
                    <a:pt x="612791" y="0"/>
                    <a:pt x="724634" y="33102"/>
                    <a:pt x="813709" y="93632"/>
                  </a:cubicBezTo>
                  <a:cubicBezTo>
                    <a:pt x="928319" y="171514"/>
                    <a:pt x="994705" y="287547"/>
                    <a:pt x="994704" y="409988"/>
                  </a:cubicBezTo>
                  <a:cubicBezTo>
                    <a:pt x="994704" y="532429"/>
                    <a:pt x="928318" y="648462"/>
                    <a:pt x="813708" y="726344"/>
                  </a:cubicBezTo>
                  <a:cubicBezTo>
                    <a:pt x="724633" y="786874"/>
                    <a:pt x="612790" y="819976"/>
                    <a:pt x="497352" y="819976"/>
                  </a:cubicBezTo>
                  <a:cubicBezTo>
                    <a:pt x="381914" y="819976"/>
                    <a:pt x="270071" y="786874"/>
                    <a:pt x="180996" y="726344"/>
                  </a:cubicBezTo>
                  <a:cubicBezTo>
                    <a:pt x="66386" y="648462"/>
                    <a:pt x="0" y="532429"/>
                    <a:pt x="0" y="409988"/>
                  </a:cubicBezTo>
                  <a:close/>
                </a:path>
              </a:pathLst>
            </a:custGeom>
            <a:solidFill>
              <a:schemeClr val="accent1">
                <a:lumMod val="40000"/>
                <a:lumOff val="60000"/>
              </a:schemeClr>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0911" tIns="135322" rIns="160911" bIns="135322" spcCol="1270" anchor="ctr"/>
            <a:lstStyle/>
            <a:p>
              <a:pPr algn="ctr" defTabSz="533400">
                <a:lnSpc>
                  <a:spcPct val="90000"/>
                </a:lnSpc>
                <a:spcAft>
                  <a:spcPct val="35000"/>
                </a:spcAft>
                <a:defRPr/>
              </a:pPr>
              <a:r>
                <a:rPr lang="en-US" sz="1200" b="1" dirty="0">
                  <a:solidFill>
                    <a:prstClr val="black"/>
                  </a:solidFill>
                  <a:effectLst>
                    <a:outerShdw blurRad="38100" dist="38100" dir="2700000" algn="tl">
                      <a:srgbClr val="000000">
                        <a:alpha val="43137"/>
                      </a:srgbClr>
                    </a:outerShdw>
                  </a:effectLst>
                </a:rPr>
                <a:t>Partners &amp; Allies</a:t>
              </a:r>
              <a:endParaRPr lang="en-US" sz="1200" b="1" i="1" dirty="0">
                <a:solidFill>
                  <a:prstClr val="black"/>
                </a:solidFill>
                <a:effectLst>
                  <a:outerShdw blurRad="38100" dist="38100" dir="2700000" algn="tl">
                    <a:srgbClr val="000000">
                      <a:alpha val="43137"/>
                    </a:srgbClr>
                  </a:outerShdw>
                </a:effectLst>
              </a:endParaRPr>
            </a:p>
          </p:txBody>
        </p:sp>
        <p:sp>
          <p:nvSpPr>
            <p:cNvPr id="125" name="Freeform 124"/>
            <p:cNvSpPr/>
            <p:nvPr/>
          </p:nvSpPr>
          <p:spPr>
            <a:xfrm>
              <a:off x="5142146" y="1669122"/>
              <a:ext cx="1030058" cy="836152"/>
            </a:xfrm>
            <a:custGeom>
              <a:avLst/>
              <a:gdLst>
                <a:gd name="connsiteX0" fmla="*/ 0 w 1030058"/>
                <a:gd name="connsiteY0" fmla="*/ 418076 h 836152"/>
                <a:gd name="connsiteX1" fmla="*/ 190436 w 1030058"/>
                <a:gd name="connsiteY1" fmla="*/ 93483 h 836152"/>
                <a:gd name="connsiteX2" fmla="*/ 515030 w 1030058"/>
                <a:gd name="connsiteY2" fmla="*/ 1 h 836152"/>
                <a:gd name="connsiteX3" fmla="*/ 839623 w 1030058"/>
                <a:gd name="connsiteY3" fmla="*/ 93484 h 836152"/>
                <a:gd name="connsiteX4" fmla="*/ 1030058 w 1030058"/>
                <a:gd name="connsiteY4" fmla="*/ 418078 h 836152"/>
                <a:gd name="connsiteX5" fmla="*/ 839622 w 1030058"/>
                <a:gd name="connsiteY5" fmla="*/ 742671 h 836152"/>
                <a:gd name="connsiteX6" fmla="*/ 515028 w 1030058"/>
                <a:gd name="connsiteY6" fmla="*/ 836154 h 836152"/>
                <a:gd name="connsiteX7" fmla="*/ 190435 w 1030058"/>
                <a:gd name="connsiteY7" fmla="*/ 742671 h 836152"/>
                <a:gd name="connsiteX8" fmla="*/ 0 w 1030058"/>
                <a:gd name="connsiteY8" fmla="*/ 418077 h 836152"/>
                <a:gd name="connsiteX9" fmla="*/ 0 w 1030058"/>
                <a:gd name="connsiteY9" fmla="*/ 418076 h 83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0058" h="836152">
                  <a:moveTo>
                    <a:pt x="0" y="418076"/>
                  </a:moveTo>
                  <a:cubicBezTo>
                    <a:pt x="0" y="292115"/>
                    <a:pt x="69961" y="172868"/>
                    <a:pt x="190436" y="93483"/>
                  </a:cubicBezTo>
                  <a:cubicBezTo>
                    <a:pt x="282212" y="33008"/>
                    <a:pt x="396822" y="1"/>
                    <a:pt x="515030" y="1"/>
                  </a:cubicBezTo>
                  <a:cubicBezTo>
                    <a:pt x="633238" y="1"/>
                    <a:pt x="747847" y="33009"/>
                    <a:pt x="839623" y="93484"/>
                  </a:cubicBezTo>
                  <a:cubicBezTo>
                    <a:pt x="960098" y="172870"/>
                    <a:pt x="1030058" y="292117"/>
                    <a:pt x="1030058" y="418078"/>
                  </a:cubicBezTo>
                  <a:cubicBezTo>
                    <a:pt x="1030058" y="544039"/>
                    <a:pt x="960097" y="663286"/>
                    <a:pt x="839622" y="742671"/>
                  </a:cubicBezTo>
                  <a:cubicBezTo>
                    <a:pt x="747846" y="803146"/>
                    <a:pt x="633236" y="836154"/>
                    <a:pt x="515028" y="836154"/>
                  </a:cubicBezTo>
                  <a:cubicBezTo>
                    <a:pt x="396820" y="836154"/>
                    <a:pt x="282211" y="803146"/>
                    <a:pt x="190435" y="742671"/>
                  </a:cubicBezTo>
                  <a:cubicBezTo>
                    <a:pt x="69960" y="663285"/>
                    <a:pt x="-1" y="544038"/>
                    <a:pt x="0" y="418077"/>
                  </a:cubicBezTo>
                  <a:lnTo>
                    <a:pt x="0" y="418076"/>
                  </a:lnTo>
                  <a:close/>
                </a:path>
              </a:pathLst>
            </a:custGeom>
            <a:solidFill>
              <a:schemeClr val="accent1">
                <a:lumMod val="40000"/>
                <a:lumOff val="60000"/>
              </a:schemeClr>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67359" tIns="138962" rIns="167359" bIns="138962" spcCol="1270" anchor="ctr"/>
            <a:lstStyle/>
            <a:p>
              <a:pPr algn="ctr" defTabSz="577850">
                <a:lnSpc>
                  <a:spcPct val="90000"/>
                </a:lnSpc>
                <a:spcAft>
                  <a:spcPct val="35000"/>
                </a:spcAft>
                <a:defRPr/>
              </a:pPr>
              <a:r>
                <a:rPr lang="en-US" sz="1200" b="1" dirty="0" smtClean="0">
                  <a:solidFill>
                    <a:prstClr val="black"/>
                  </a:solidFill>
                  <a:effectLst>
                    <a:outerShdw blurRad="38100" dist="38100" dir="2700000" algn="tl">
                      <a:srgbClr val="000000">
                        <a:alpha val="43137"/>
                      </a:srgbClr>
                    </a:outerShdw>
                  </a:effectLst>
                </a:rPr>
                <a:t>Other Agencies</a:t>
              </a:r>
              <a:endParaRPr lang="en-US" sz="1200" b="1" dirty="0">
                <a:solidFill>
                  <a:prstClr val="black"/>
                </a:solidFill>
                <a:effectLst>
                  <a:outerShdw blurRad="38100" dist="38100" dir="2700000" algn="tl">
                    <a:srgbClr val="000000">
                      <a:alpha val="43137"/>
                    </a:srgbClr>
                  </a:outerShdw>
                </a:effectLst>
              </a:endParaRPr>
            </a:p>
          </p:txBody>
        </p:sp>
        <p:sp>
          <p:nvSpPr>
            <p:cNvPr id="126" name="Freeform 125"/>
            <p:cNvSpPr/>
            <p:nvPr/>
          </p:nvSpPr>
          <p:spPr>
            <a:xfrm>
              <a:off x="6108716" y="2497953"/>
              <a:ext cx="838988" cy="851698"/>
            </a:xfrm>
            <a:custGeom>
              <a:avLst/>
              <a:gdLst>
                <a:gd name="connsiteX0" fmla="*/ 0 w 775500"/>
                <a:gd name="connsiteY0" fmla="*/ 387750 h 775500"/>
                <a:gd name="connsiteX1" fmla="*/ 113570 w 775500"/>
                <a:gd name="connsiteY1" fmla="*/ 113569 h 775500"/>
                <a:gd name="connsiteX2" fmla="*/ 387751 w 775500"/>
                <a:gd name="connsiteY2" fmla="*/ 0 h 775500"/>
                <a:gd name="connsiteX3" fmla="*/ 661932 w 775500"/>
                <a:gd name="connsiteY3" fmla="*/ 113570 h 775500"/>
                <a:gd name="connsiteX4" fmla="*/ 775501 w 775500"/>
                <a:gd name="connsiteY4" fmla="*/ 387751 h 775500"/>
                <a:gd name="connsiteX5" fmla="*/ 661932 w 775500"/>
                <a:gd name="connsiteY5" fmla="*/ 661932 h 775500"/>
                <a:gd name="connsiteX6" fmla="*/ 387751 w 775500"/>
                <a:gd name="connsiteY6" fmla="*/ 775501 h 775500"/>
                <a:gd name="connsiteX7" fmla="*/ 113570 w 775500"/>
                <a:gd name="connsiteY7" fmla="*/ 661931 h 775500"/>
                <a:gd name="connsiteX8" fmla="*/ 1 w 775500"/>
                <a:gd name="connsiteY8" fmla="*/ 387750 h 775500"/>
                <a:gd name="connsiteX9" fmla="*/ 0 w 775500"/>
                <a:gd name="connsiteY9" fmla="*/ 387750 h 7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500" h="775500">
                  <a:moveTo>
                    <a:pt x="0" y="387750"/>
                  </a:moveTo>
                  <a:cubicBezTo>
                    <a:pt x="0" y="284912"/>
                    <a:pt x="40852" y="186287"/>
                    <a:pt x="113570" y="113569"/>
                  </a:cubicBezTo>
                  <a:cubicBezTo>
                    <a:pt x="186287" y="40852"/>
                    <a:pt x="284913" y="0"/>
                    <a:pt x="387751" y="0"/>
                  </a:cubicBezTo>
                  <a:cubicBezTo>
                    <a:pt x="490589" y="0"/>
                    <a:pt x="589214" y="40852"/>
                    <a:pt x="661932" y="113570"/>
                  </a:cubicBezTo>
                  <a:cubicBezTo>
                    <a:pt x="734649" y="186287"/>
                    <a:pt x="775501" y="284913"/>
                    <a:pt x="775501" y="387751"/>
                  </a:cubicBezTo>
                  <a:cubicBezTo>
                    <a:pt x="775501" y="490589"/>
                    <a:pt x="734649" y="589214"/>
                    <a:pt x="661932" y="661932"/>
                  </a:cubicBezTo>
                  <a:cubicBezTo>
                    <a:pt x="589215" y="734649"/>
                    <a:pt x="490589" y="775501"/>
                    <a:pt x="387751" y="775501"/>
                  </a:cubicBezTo>
                  <a:cubicBezTo>
                    <a:pt x="284913" y="775501"/>
                    <a:pt x="186288" y="734649"/>
                    <a:pt x="113570" y="661931"/>
                  </a:cubicBezTo>
                  <a:cubicBezTo>
                    <a:pt x="40853" y="589214"/>
                    <a:pt x="1" y="490588"/>
                    <a:pt x="1" y="387750"/>
                  </a:cubicBezTo>
                  <a:lnTo>
                    <a:pt x="0" y="387750"/>
                  </a:lnTo>
                  <a:close/>
                </a:path>
              </a:pathLst>
            </a:custGeom>
            <a:solidFill>
              <a:schemeClr val="accent1">
                <a:lumMod val="40000"/>
                <a:lumOff val="60000"/>
              </a:schemeClr>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0079" tIns="130079" rIns="130079" bIns="130079" spcCol="1270" anchor="ctr"/>
            <a:lstStyle/>
            <a:p>
              <a:pPr algn="ctr" defTabSz="577850">
                <a:lnSpc>
                  <a:spcPct val="90000"/>
                </a:lnSpc>
                <a:spcAft>
                  <a:spcPct val="35000"/>
                </a:spcAft>
                <a:defRPr/>
              </a:pPr>
              <a:r>
                <a:rPr lang="en-US" sz="1200" b="1" dirty="0" smtClean="0">
                  <a:solidFill>
                    <a:prstClr val="black"/>
                  </a:solidFill>
                  <a:effectLst>
                    <a:outerShdw blurRad="38100" dist="38100" dir="2700000" algn="tl">
                      <a:srgbClr val="000000">
                        <a:alpha val="43137"/>
                      </a:srgbClr>
                    </a:outerShdw>
                  </a:effectLst>
                </a:rPr>
                <a:t>Shell</a:t>
              </a:r>
              <a:endParaRPr lang="en-US" sz="1200" b="1" dirty="0">
                <a:solidFill>
                  <a:prstClr val="black"/>
                </a:solidFill>
                <a:effectLst>
                  <a:outerShdw blurRad="38100" dist="38100" dir="2700000" algn="tl">
                    <a:srgbClr val="000000">
                      <a:alpha val="43137"/>
                    </a:srgbClr>
                  </a:outerShdw>
                </a:effectLst>
              </a:endParaRPr>
            </a:p>
          </p:txBody>
        </p:sp>
        <p:sp>
          <p:nvSpPr>
            <p:cNvPr id="127" name="Freeform 126"/>
            <p:cNvSpPr/>
            <p:nvPr/>
          </p:nvSpPr>
          <p:spPr>
            <a:xfrm>
              <a:off x="6440218" y="3699025"/>
              <a:ext cx="823604" cy="777586"/>
            </a:xfrm>
            <a:custGeom>
              <a:avLst/>
              <a:gdLst>
                <a:gd name="connsiteX0" fmla="*/ 0 w 823604"/>
                <a:gd name="connsiteY0" fmla="*/ 388793 h 777586"/>
                <a:gd name="connsiteX1" fmla="*/ 129100 w 823604"/>
                <a:gd name="connsiteY1" fmla="*/ 106091 h 777586"/>
                <a:gd name="connsiteX2" fmla="*/ 411803 w 823604"/>
                <a:gd name="connsiteY2" fmla="*/ 1 h 777586"/>
                <a:gd name="connsiteX3" fmla="*/ 694506 w 823604"/>
                <a:gd name="connsiteY3" fmla="*/ 106092 h 777586"/>
                <a:gd name="connsiteX4" fmla="*/ 823605 w 823604"/>
                <a:gd name="connsiteY4" fmla="*/ 388795 h 777586"/>
                <a:gd name="connsiteX5" fmla="*/ 694505 w 823604"/>
                <a:gd name="connsiteY5" fmla="*/ 671498 h 777586"/>
                <a:gd name="connsiteX6" fmla="*/ 411802 w 823604"/>
                <a:gd name="connsiteY6" fmla="*/ 777588 h 777586"/>
                <a:gd name="connsiteX7" fmla="*/ 129099 w 823604"/>
                <a:gd name="connsiteY7" fmla="*/ 671497 h 777586"/>
                <a:gd name="connsiteX8" fmla="*/ 0 w 823604"/>
                <a:gd name="connsiteY8" fmla="*/ 388794 h 777586"/>
                <a:gd name="connsiteX9" fmla="*/ 0 w 823604"/>
                <a:gd name="connsiteY9" fmla="*/ 388793 h 77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3604" h="777586">
                  <a:moveTo>
                    <a:pt x="0" y="388793"/>
                  </a:moveTo>
                  <a:cubicBezTo>
                    <a:pt x="0" y="281802"/>
                    <a:pt x="46700" y="179540"/>
                    <a:pt x="129100" y="106091"/>
                  </a:cubicBezTo>
                  <a:cubicBezTo>
                    <a:pt x="205538" y="37957"/>
                    <a:pt x="306680" y="1"/>
                    <a:pt x="411803" y="1"/>
                  </a:cubicBezTo>
                  <a:cubicBezTo>
                    <a:pt x="516926" y="1"/>
                    <a:pt x="618068" y="37957"/>
                    <a:pt x="694506" y="106092"/>
                  </a:cubicBezTo>
                  <a:cubicBezTo>
                    <a:pt x="776906" y="179541"/>
                    <a:pt x="823605" y="281804"/>
                    <a:pt x="823605" y="388795"/>
                  </a:cubicBezTo>
                  <a:cubicBezTo>
                    <a:pt x="823605" y="495786"/>
                    <a:pt x="776906" y="598048"/>
                    <a:pt x="694505" y="671498"/>
                  </a:cubicBezTo>
                  <a:cubicBezTo>
                    <a:pt x="618067" y="739632"/>
                    <a:pt x="516925" y="777588"/>
                    <a:pt x="411802" y="777588"/>
                  </a:cubicBezTo>
                  <a:cubicBezTo>
                    <a:pt x="306680" y="777588"/>
                    <a:pt x="205537" y="739632"/>
                    <a:pt x="129099" y="671497"/>
                  </a:cubicBezTo>
                  <a:cubicBezTo>
                    <a:pt x="46699" y="598048"/>
                    <a:pt x="0" y="495785"/>
                    <a:pt x="0" y="388794"/>
                  </a:cubicBezTo>
                  <a:lnTo>
                    <a:pt x="0" y="388793"/>
                  </a:lnTo>
                  <a:close/>
                </a:path>
              </a:pathLst>
            </a:cu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7124" tIns="130385" rIns="137124" bIns="130385" spcCol="1270" anchor="ctr"/>
            <a:lstStyle/>
            <a:p>
              <a:pPr algn="ctr" defTabSz="577850">
                <a:lnSpc>
                  <a:spcPct val="90000"/>
                </a:lnSpc>
                <a:spcAft>
                  <a:spcPct val="35000"/>
                </a:spcAft>
                <a:defRPr/>
              </a:pPr>
              <a:r>
                <a:rPr lang="en-US" sz="1200" b="1" dirty="0">
                  <a:solidFill>
                    <a:prstClr val="black"/>
                  </a:solidFill>
                  <a:effectLst>
                    <a:outerShdw blurRad="38100" dist="38100" dir="2700000" algn="tl">
                      <a:srgbClr val="000000">
                        <a:alpha val="43137"/>
                      </a:srgbClr>
                    </a:outerShdw>
                  </a:effectLst>
                </a:rPr>
                <a:t>ONA</a:t>
              </a:r>
            </a:p>
          </p:txBody>
        </p:sp>
        <p:sp>
          <p:nvSpPr>
            <p:cNvPr id="128" name="Freeform 127"/>
            <p:cNvSpPr/>
            <p:nvPr/>
          </p:nvSpPr>
          <p:spPr>
            <a:xfrm>
              <a:off x="6108716" y="4848801"/>
              <a:ext cx="846280" cy="853190"/>
            </a:xfrm>
            <a:custGeom>
              <a:avLst/>
              <a:gdLst>
                <a:gd name="connsiteX0" fmla="*/ 0 w 846280"/>
                <a:gd name="connsiteY0" fmla="*/ 426595 h 853190"/>
                <a:gd name="connsiteX1" fmla="*/ 122721 w 846280"/>
                <a:gd name="connsiteY1" fmla="*/ 126176 h 853190"/>
                <a:gd name="connsiteX2" fmla="*/ 423141 w 846280"/>
                <a:gd name="connsiteY2" fmla="*/ 1 h 853190"/>
                <a:gd name="connsiteX3" fmla="*/ 723560 w 846280"/>
                <a:gd name="connsiteY3" fmla="*/ 126177 h 853190"/>
                <a:gd name="connsiteX4" fmla="*/ 846280 w 846280"/>
                <a:gd name="connsiteY4" fmla="*/ 426597 h 853190"/>
                <a:gd name="connsiteX5" fmla="*/ 723559 w 846280"/>
                <a:gd name="connsiteY5" fmla="*/ 727016 h 853190"/>
                <a:gd name="connsiteX6" fmla="*/ 423140 w 846280"/>
                <a:gd name="connsiteY6" fmla="*/ 853192 h 853190"/>
                <a:gd name="connsiteX7" fmla="*/ 122721 w 846280"/>
                <a:gd name="connsiteY7" fmla="*/ 727016 h 853190"/>
                <a:gd name="connsiteX8" fmla="*/ 1 w 846280"/>
                <a:gd name="connsiteY8" fmla="*/ 426597 h 853190"/>
                <a:gd name="connsiteX9" fmla="*/ 0 w 846280"/>
                <a:gd name="connsiteY9" fmla="*/ 426595 h 85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280" h="853190">
                  <a:moveTo>
                    <a:pt x="0" y="426595"/>
                  </a:moveTo>
                  <a:cubicBezTo>
                    <a:pt x="0" y="314056"/>
                    <a:pt x="44110" y="206076"/>
                    <a:pt x="122721" y="126176"/>
                  </a:cubicBezTo>
                  <a:cubicBezTo>
                    <a:pt x="202172" y="45423"/>
                    <a:pt x="310321" y="0"/>
                    <a:pt x="423141" y="1"/>
                  </a:cubicBezTo>
                  <a:cubicBezTo>
                    <a:pt x="535961" y="1"/>
                    <a:pt x="644109" y="45424"/>
                    <a:pt x="723560" y="126177"/>
                  </a:cubicBezTo>
                  <a:cubicBezTo>
                    <a:pt x="802171" y="206077"/>
                    <a:pt x="846281" y="314057"/>
                    <a:pt x="846280" y="426597"/>
                  </a:cubicBezTo>
                  <a:cubicBezTo>
                    <a:pt x="846280" y="539136"/>
                    <a:pt x="802170" y="647116"/>
                    <a:pt x="723559" y="727016"/>
                  </a:cubicBezTo>
                  <a:cubicBezTo>
                    <a:pt x="644108" y="807770"/>
                    <a:pt x="535960" y="853192"/>
                    <a:pt x="423140" y="853192"/>
                  </a:cubicBezTo>
                  <a:cubicBezTo>
                    <a:pt x="310320" y="853192"/>
                    <a:pt x="202171" y="807770"/>
                    <a:pt x="122721" y="727016"/>
                  </a:cubicBezTo>
                  <a:cubicBezTo>
                    <a:pt x="44110" y="647116"/>
                    <a:pt x="0" y="539136"/>
                    <a:pt x="1" y="426597"/>
                  </a:cubicBezTo>
                  <a:cubicBezTo>
                    <a:pt x="1" y="426596"/>
                    <a:pt x="0" y="426596"/>
                    <a:pt x="0" y="426595"/>
                  </a:cubicBezTo>
                  <a:close/>
                </a:path>
              </a:pathLst>
            </a:custGeom>
            <a:solidFill>
              <a:srgbClr val="B3423F"/>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7905" tIns="138917" rIns="137905" bIns="138917" spcCol="1270" anchor="ctr"/>
            <a:lstStyle/>
            <a:p>
              <a:pPr algn="ctr" defTabSz="488950">
                <a:lnSpc>
                  <a:spcPct val="90000"/>
                </a:lnSpc>
                <a:spcAft>
                  <a:spcPct val="35000"/>
                </a:spcAft>
                <a:defRPr/>
              </a:pPr>
              <a:r>
                <a:rPr lang="en-US" sz="1200" b="1" dirty="0">
                  <a:solidFill>
                    <a:schemeClr val="bg1"/>
                  </a:solidFill>
                  <a:effectLst>
                    <a:outerShdw blurRad="38100" dist="38100" dir="2700000" algn="tl">
                      <a:srgbClr val="000000">
                        <a:alpha val="43137"/>
                      </a:srgbClr>
                    </a:outerShdw>
                  </a:effectLst>
                </a:rPr>
                <a:t>Joint Staff J5/J7</a:t>
              </a:r>
            </a:p>
          </p:txBody>
        </p:sp>
        <p:sp>
          <p:nvSpPr>
            <p:cNvPr id="129" name="Freeform 128"/>
            <p:cNvSpPr/>
            <p:nvPr/>
          </p:nvSpPr>
          <p:spPr>
            <a:xfrm>
              <a:off x="5269424" y="5701992"/>
              <a:ext cx="839292" cy="835856"/>
            </a:xfrm>
            <a:custGeom>
              <a:avLst/>
              <a:gdLst>
                <a:gd name="connsiteX0" fmla="*/ 0 w 775500"/>
                <a:gd name="connsiteY0" fmla="*/ 387750 h 775500"/>
                <a:gd name="connsiteX1" fmla="*/ 113570 w 775500"/>
                <a:gd name="connsiteY1" fmla="*/ 113569 h 775500"/>
                <a:gd name="connsiteX2" fmla="*/ 387751 w 775500"/>
                <a:gd name="connsiteY2" fmla="*/ 0 h 775500"/>
                <a:gd name="connsiteX3" fmla="*/ 661932 w 775500"/>
                <a:gd name="connsiteY3" fmla="*/ 113570 h 775500"/>
                <a:gd name="connsiteX4" fmla="*/ 775501 w 775500"/>
                <a:gd name="connsiteY4" fmla="*/ 387751 h 775500"/>
                <a:gd name="connsiteX5" fmla="*/ 661932 w 775500"/>
                <a:gd name="connsiteY5" fmla="*/ 661932 h 775500"/>
                <a:gd name="connsiteX6" fmla="*/ 387751 w 775500"/>
                <a:gd name="connsiteY6" fmla="*/ 775501 h 775500"/>
                <a:gd name="connsiteX7" fmla="*/ 113570 w 775500"/>
                <a:gd name="connsiteY7" fmla="*/ 661931 h 775500"/>
                <a:gd name="connsiteX8" fmla="*/ 1 w 775500"/>
                <a:gd name="connsiteY8" fmla="*/ 387750 h 775500"/>
                <a:gd name="connsiteX9" fmla="*/ 0 w 775500"/>
                <a:gd name="connsiteY9" fmla="*/ 387750 h 7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500" h="775500">
                  <a:moveTo>
                    <a:pt x="0" y="387750"/>
                  </a:moveTo>
                  <a:cubicBezTo>
                    <a:pt x="0" y="284912"/>
                    <a:pt x="40852" y="186287"/>
                    <a:pt x="113570" y="113569"/>
                  </a:cubicBezTo>
                  <a:cubicBezTo>
                    <a:pt x="186287" y="40852"/>
                    <a:pt x="284913" y="0"/>
                    <a:pt x="387751" y="0"/>
                  </a:cubicBezTo>
                  <a:cubicBezTo>
                    <a:pt x="490589" y="0"/>
                    <a:pt x="589214" y="40852"/>
                    <a:pt x="661932" y="113570"/>
                  </a:cubicBezTo>
                  <a:cubicBezTo>
                    <a:pt x="734649" y="186287"/>
                    <a:pt x="775501" y="284913"/>
                    <a:pt x="775501" y="387751"/>
                  </a:cubicBezTo>
                  <a:cubicBezTo>
                    <a:pt x="775501" y="490589"/>
                    <a:pt x="734649" y="589214"/>
                    <a:pt x="661932" y="661932"/>
                  </a:cubicBezTo>
                  <a:cubicBezTo>
                    <a:pt x="589215" y="734649"/>
                    <a:pt x="490589" y="775501"/>
                    <a:pt x="387751" y="775501"/>
                  </a:cubicBezTo>
                  <a:cubicBezTo>
                    <a:pt x="284913" y="775501"/>
                    <a:pt x="186288" y="734649"/>
                    <a:pt x="113570" y="661931"/>
                  </a:cubicBezTo>
                  <a:cubicBezTo>
                    <a:pt x="40853" y="589214"/>
                    <a:pt x="1" y="490588"/>
                    <a:pt x="1" y="387750"/>
                  </a:cubicBezTo>
                  <a:lnTo>
                    <a:pt x="0" y="387750"/>
                  </a:lnTo>
                  <a:close/>
                </a:path>
              </a:pathLst>
            </a:custGeom>
            <a:solidFill>
              <a:srgbClr val="B3423F"/>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0079" tIns="130079" rIns="130079" bIns="130079" spcCol="1270" anchor="ctr"/>
            <a:lstStyle/>
            <a:p>
              <a:pPr algn="ctr" defTabSz="577850">
                <a:lnSpc>
                  <a:spcPct val="90000"/>
                </a:lnSpc>
                <a:spcAft>
                  <a:spcPct val="35000"/>
                </a:spcAft>
                <a:defRPr/>
              </a:pPr>
              <a:r>
                <a:rPr lang="en-US" sz="1200" b="1" dirty="0">
                  <a:solidFill>
                    <a:schemeClr val="bg1"/>
                  </a:solidFill>
                  <a:effectLst>
                    <a:outerShdw blurRad="38100" dist="38100" dir="2700000" algn="tl">
                      <a:srgbClr val="000000">
                        <a:alpha val="43137"/>
                      </a:srgbClr>
                    </a:outerShdw>
                  </a:effectLst>
                </a:rPr>
                <a:t>CNO SSG</a:t>
              </a:r>
            </a:p>
          </p:txBody>
        </p:sp>
        <p:sp>
          <p:nvSpPr>
            <p:cNvPr id="130" name="Freeform 129"/>
            <p:cNvSpPr/>
            <p:nvPr/>
          </p:nvSpPr>
          <p:spPr>
            <a:xfrm>
              <a:off x="4074566" y="6058530"/>
              <a:ext cx="885101" cy="799476"/>
            </a:xfrm>
            <a:custGeom>
              <a:avLst/>
              <a:gdLst>
                <a:gd name="connsiteX0" fmla="*/ 0 w 775500"/>
                <a:gd name="connsiteY0" fmla="*/ 387750 h 775500"/>
                <a:gd name="connsiteX1" fmla="*/ 113570 w 775500"/>
                <a:gd name="connsiteY1" fmla="*/ 113569 h 775500"/>
                <a:gd name="connsiteX2" fmla="*/ 387751 w 775500"/>
                <a:gd name="connsiteY2" fmla="*/ 0 h 775500"/>
                <a:gd name="connsiteX3" fmla="*/ 661932 w 775500"/>
                <a:gd name="connsiteY3" fmla="*/ 113570 h 775500"/>
                <a:gd name="connsiteX4" fmla="*/ 775501 w 775500"/>
                <a:gd name="connsiteY4" fmla="*/ 387751 h 775500"/>
                <a:gd name="connsiteX5" fmla="*/ 661932 w 775500"/>
                <a:gd name="connsiteY5" fmla="*/ 661932 h 775500"/>
                <a:gd name="connsiteX6" fmla="*/ 387751 w 775500"/>
                <a:gd name="connsiteY6" fmla="*/ 775501 h 775500"/>
                <a:gd name="connsiteX7" fmla="*/ 113570 w 775500"/>
                <a:gd name="connsiteY7" fmla="*/ 661931 h 775500"/>
                <a:gd name="connsiteX8" fmla="*/ 1 w 775500"/>
                <a:gd name="connsiteY8" fmla="*/ 387750 h 775500"/>
                <a:gd name="connsiteX9" fmla="*/ 0 w 775500"/>
                <a:gd name="connsiteY9" fmla="*/ 387750 h 7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500" h="775500">
                  <a:moveTo>
                    <a:pt x="0" y="387750"/>
                  </a:moveTo>
                  <a:cubicBezTo>
                    <a:pt x="0" y="284912"/>
                    <a:pt x="40852" y="186287"/>
                    <a:pt x="113570" y="113569"/>
                  </a:cubicBezTo>
                  <a:cubicBezTo>
                    <a:pt x="186287" y="40852"/>
                    <a:pt x="284913" y="0"/>
                    <a:pt x="387751" y="0"/>
                  </a:cubicBezTo>
                  <a:cubicBezTo>
                    <a:pt x="490589" y="0"/>
                    <a:pt x="589214" y="40852"/>
                    <a:pt x="661932" y="113570"/>
                  </a:cubicBezTo>
                  <a:cubicBezTo>
                    <a:pt x="734649" y="186287"/>
                    <a:pt x="775501" y="284913"/>
                    <a:pt x="775501" y="387751"/>
                  </a:cubicBezTo>
                  <a:cubicBezTo>
                    <a:pt x="775501" y="490589"/>
                    <a:pt x="734649" y="589214"/>
                    <a:pt x="661932" y="661932"/>
                  </a:cubicBezTo>
                  <a:cubicBezTo>
                    <a:pt x="589215" y="734649"/>
                    <a:pt x="490589" y="775501"/>
                    <a:pt x="387751" y="775501"/>
                  </a:cubicBezTo>
                  <a:cubicBezTo>
                    <a:pt x="284913" y="775501"/>
                    <a:pt x="186288" y="734649"/>
                    <a:pt x="113570" y="661931"/>
                  </a:cubicBezTo>
                  <a:cubicBezTo>
                    <a:pt x="40853" y="589214"/>
                    <a:pt x="1" y="490588"/>
                    <a:pt x="1" y="387750"/>
                  </a:cubicBezTo>
                  <a:lnTo>
                    <a:pt x="0" y="387750"/>
                  </a:lnTo>
                  <a:close/>
                </a:path>
              </a:pathLst>
            </a:custGeom>
            <a:solidFill>
              <a:srgbClr val="B3423F"/>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0079" tIns="130079" rIns="130079" bIns="130079" spcCol="1270" anchor="ctr"/>
            <a:lstStyle/>
            <a:p>
              <a:pPr algn="ctr" defTabSz="577850">
                <a:lnSpc>
                  <a:spcPct val="90000"/>
                </a:lnSpc>
                <a:spcAft>
                  <a:spcPct val="35000"/>
                </a:spcAft>
                <a:defRPr/>
              </a:pPr>
              <a:r>
                <a:rPr lang="en-US" sz="1200" b="1" dirty="0">
                  <a:solidFill>
                    <a:schemeClr val="bg1"/>
                  </a:solidFill>
                  <a:effectLst>
                    <a:outerShdw blurRad="38100" dist="38100" dir="2700000" algn="tl">
                      <a:srgbClr val="000000">
                        <a:alpha val="43137"/>
                      </a:srgbClr>
                    </a:outerShdw>
                  </a:effectLst>
                </a:rPr>
                <a:t>CJSIG</a:t>
              </a:r>
            </a:p>
          </p:txBody>
        </p:sp>
        <p:sp>
          <p:nvSpPr>
            <p:cNvPr id="131" name="Freeform 130"/>
            <p:cNvSpPr/>
            <p:nvPr/>
          </p:nvSpPr>
          <p:spPr>
            <a:xfrm>
              <a:off x="2810575" y="5704451"/>
              <a:ext cx="913772" cy="891298"/>
            </a:xfrm>
            <a:custGeom>
              <a:avLst/>
              <a:gdLst>
                <a:gd name="connsiteX0" fmla="*/ 0 w 913772"/>
                <a:gd name="connsiteY0" fmla="*/ 445649 h 891298"/>
                <a:gd name="connsiteX1" fmla="*/ 137866 w 913772"/>
                <a:gd name="connsiteY1" fmla="*/ 126629 h 891298"/>
                <a:gd name="connsiteX2" fmla="*/ 456886 w 913772"/>
                <a:gd name="connsiteY2" fmla="*/ 1 h 891298"/>
                <a:gd name="connsiteX3" fmla="*/ 775906 w 913772"/>
                <a:gd name="connsiteY3" fmla="*/ 126630 h 891298"/>
                <a:gd name="connsiteX4" fmla="*/ 913771 w 913772"/>
                <a:gd name="connsiteY4" fmla="*/ 445650 h 891298"/>
                <a:gd name="connsiteX5" fmla="*/ 775905 w 913772"/>
                <a:gd name="connsiteY5" fmla="*/ 764670 h 891298"/>
                <a:gd name="connsiteX6" fmla="*/ 456885 w 913772"/>
                <a:gd name="connsiteY6" fmla="*/ 891299 h 891298"/>
                <a:gd name="connsiteX7" fmla="*/ 137865 w 913772"/>
                <a:gd name="connsiteY7" fmla="*/ 764670 h 891298"/>
                <a:gd name="connsiteX8" fmla="*/ -1 w 913772"/>
                <a:gd name="connsiteY8" fmla="*/ 445650 h 891298"/>
                <a:gd name="connsiteX9" fmla="*/ 0 w 913772"/>
                <a:gd name="connsiteY9" fmla="*/ 445649 h 8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772" h="891298">
                  <a:moveTo>
                    <a:pt x="0" y="445649"/>
                  </a:moveTo>
                  <a:cubicBezTo>
                    <a:pt x="0" y="325532"/>
                    <a:pt x="49712" y="210501"/>
                    <a:pt x="137866" y="126629"/>
                  </a:cubicBezTo>
                  <a:cubicBezTo>
                    <a:pt x="223199" y="45442"/>
                    <a:pt x="337683" y="0"/>
                    <a:pt x="456886" y="1"/>
                  </a:cubicBezTo>
                  <a:cubicBezTo>
                    <a:pt x="576090" y="1"/>
                    <a:pt x="690573" y="45443"/>
                    <a:pt x="775906" y="126630"/>
                  </a:cubicBezTo>
                  <a:cubicBezTo>
                    <a:pt x="864061" y="210502"/>
                    <a:pt x="913772" y="325533"/>
                    <a:pt x="913771" y="445650"/>
                  </a:cubicBezTo>
                  <a:cubicBezTo>
                    <a:pt x="913771" y="565767"/>
                    <a:pt x="864060" y="680798"/>
                    <a:pt x="775905" y="764670"/>
                  </a:cubicBezTo>
                  <a:cubicBezTo>
                    <a:pt x="690572" y="845857"/>
                    <a:pt x="576089" y="891299"/>
                    <a:pt x="456885" y="891299"/>
                  </a:cubicBezTo>
                  <a:cubicBezTo>
                    <a:pt x="337681" y="891299"/>
                    <a:pt x="223197" y="845857"/>
                    <a:pt x="137865" y="764670"/>
                  </a:cubicBezTo>
                  <a:cubicBezTo>
                    <a:pt x="49710" y="680798"/>
                    <a:pt x="-1" y="565767"/>
                    <a:pt x="-1" y="445650"/>
                  </a:cubicBezTo>
                  <a:lnTo>
                    <a:pt x="0" y="445649"/>
                  </a:lnTo>
                  <a:close/>
                </a:path>
              </a:pathLst>
            </a:custGeom>
            <a:solidFill>
              <a:srgbClr val="B3423F"/>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0329" tIns="147037" rIns="150329" bIns="147037" spcCol="1270" anchor="ctr"/>
            <a:lstStyle/>
            <a:p>
              <a:pPr algn="ctr" defTabSz="577850">
                <a:lnSpc>
                  <a:spcPct val="90000"/>
                </a:lnSpc>
                <a:spcAft>
                  <a:spcPct val="35000"/>
                </a:spcAft>
                <a:defRPr/>
              </a:pPr>
              <a:r>
                <a:rPr lang="en-US" sz="1200" b="1" dirty="0" smtClean="0">
                  <a:solidFill>
                    <a:schemeClr val="bg1"/>
                  </a:solidFill>
                  <a:effectLst>
                    <a:outerShdw blurRad="38100" dist="38100" dir="2700000" algn="tl">
                      <a:srgbClr val="000000">
                        <a:alpha val="43137"/>
                      </a:srgbClr>
                    </a:outerShdw>
                  </a:effectLst>
                </a:rPr>
                <a:t>ARCIC</a:t>
              </a:r>
            </a:p>
            <a:p>
              <a:pPr algn="ctr" defTabSz="577850">
                <a:lnSpc>
                  <a:spcPct val="90000"/>
                </a:lnSpc>
                <a:spcAft>
                  <a:spcPct val="35000"/>
                </a:spcAft>
                <a:defRPr/>
              </a:pPr>
              <a:r>
                <a:rPr lang="en-US" sz="1200" b="1" dirty="0" smtClean="0">
                  <a:solidFill>
                    <a:schemeClr val="bg1"/>
                  </a:solidFill>
                  <a:effectLst>
                    <a:outerShdw blurRad="38100" dist="38100" dir="2700000" algn="tl">
                      <a:srgbClr val="000000">
                        <a:alpha val="43137"/>
                      </a:srgbClr>
                    </a:outerShdw>
                  </a:effectLst>
                </a:rPr>
                <a:t>SSI/SSG</a:t>
              </a:r>
              <a:endParaRPr lang="en-US" sz="1200" b="1" dirty="0">
                <a:solidFill>
                  <a:schemeClr val="bg1"/>
                </a:solidFill>
                <a:effectLst>
                  <a:outerShdw blurRad="38100" dist="38100" dir="2700000" algn="tl">
                    <a:srgbClr val="000000">
                      <a:alpha val="43137"/>
                    </a:srgbClr>
                  </a:outerShdw>
                </a:effectLst>
              </a:endParaRPr>
            </a:p>
          </p:txBody>
        </p:sp>
        <p:sp>
          <p:nvSpPr>
            <p:cNvPr id="132" name="Freeform 131"/>
            <p:cNvSpPr/>
            <p:nvPr/>
          </p:nvSpPr>
          <p:spPr>
            <a:xfrm>
              <a:off x="1860210" y="4822451"/>
              <a:ext cx="970953" cy="929393"/>
            </a:xfrm>
            <a:custGeom>
              <a:avLst/>
              <a:gdLst>
                <a:gd name="connsiteX0" fmla="*/ 0 w 940565"/>
                <a:gd name="connsiteY0" fmla="*/ 426595 h 853190"/>
                <a:gd name="connsiteX1" fmla="*/ 154316 w 940565"/>
                <a:gd name="connsiteY1" fmla="*/ 110628 h 853190"/>
                <a:gd name="connsiteX2" fmla="*/ 470283 w 940565"/>
                <a:gd name="connsiteY2" fmla="*/ 1 h 853190"/>
                <a:gd name="connsiteX3" fmla="*/ 786250 w 940565"/>
                <a:gd name="connsiteY3" fmla="*/ 110629 h 853190"/>
                <a:gd name="connsiteX4" fmla="*/ 940565 w 940565"/>
                <a:gd name="connsiteY4" fmla="*/ 426597 h 853190"/>
                <a:gd name="connsiteX5" fmla="*/ 786249 w 940565"/>
                <a:gd name="connsiteY5" fmla="*/ 742564 h 853190"/>
                <a:gd name="connsiteX6" fmla="*/ 470282 w 940565"/>
                <a:gd name="connsiteY6" fmla="*/ 853192 h 853190"/>
                <a:gd name="connsiteX7" fmla="*/ 154315 w 940565"/>
                <a:gd name="connsiteY7" fmla="*/ 742564 h 853190"/>
                <a:gd name="connsiteX8" fmla="*/ 0 w 940565"/>
                <a:gd name="connsiteY8" fmla="*/ 426596 h 853190"/>
                <a:gd name="connsiteX9" fmla="*/ 0 w 940565"/>
                <a:gd name="connsiteY9" fmla="*/ 426595 h 85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565" h="853190">
                  <a:moveTo>
                    <a:pt x="0" y="426595"/>
                  </a:moveTo>
                  <a:cubicBezTo>
                    <a:pt x="0" y="306242"/>
                    <a:pt x="56045" y="191489"/>
                    <a:pt x="154316" y="110628"/>
                  </a:cubicBezTo>
                  <a:cubicBezTo>
                    <a:pt x="240837" y="39436"/>
                    <a:pt x="353470" y="0"/>
                    <a:pt x="470283" y="1"/>
                  </a:cubicBezTo>
                  <a:cubicBezTo>
                    <a:pt x="587097" y="1"/>
                    <a:pt x="699730" y="39437"/>
                    <a:pt x="786250" y="110629"/>
                  </a:cubicBezTo>
                  <a:cubicBezTo>
                    <a:pt x="884521" y="191490"/>
                    <a:pt x="940566" y="306244"/>
                    <a:pt x="940565" y="426597"/>
                  </a:cubicBezTo>
                  <a:cubicBezTo>
                    <a:pt x="940565" y="546950"/>
                    <a:pt x="884520" y="661703"/>
                    <a:pt x="786249" y="742564"/>
                  </a:cubicBezTo>
                  <a:cubicBezTo>
                    <a:pt x="699728" y="813756"/>
                    <a:pt x="587095" y="853192"/>
                    <a:pt x="470282" y="853192"/>
                  </a:cubicBezTo>
                  <a:cubicBezTo>
                    <a:pt x="353468" y="853192"/>
                    <a:pt x="240835" y="813756"/>
                    <a:pt x="154315" y="742564"/>
                  </a:cubicBezTo>
                  <a:cubicBezTo>
                    <a:pt x="56044" y="661703"/>
                    <a:pt x="-1" y="546949"/>
                    <a:pt x="0" y="426596"/>
                  </a:cubicBezTo>
                  <a:lnTo>
                    <a:pt x="0" y="426595"/>
                  </a:lnTo>
                  <a:close/>
                </a:path>
              </a:pathLst>
            </a:custGeom>
            <a:solidFill>
              <a:srgbClr val="B3423F"/>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4253" tIns="141457" rIns="154253" bIns="141457" spcCol="1270" anchor="ctr"/>
            <a:lstStyle/>
            <a:p>
              <a:pPr algn="ctr" defTabSz="577850">
                <a:lnSpc>
                  <a:spcPct val="90000"/>
                </a:lnSpc>
                <a:spcAft>
                  <a:spcPct val="35000"/>
                </a:spcAft>
                <a:defRPr/>
              </a:pPr>
              <a:r>
                <a:rPr lang="en-US" sz="1200" b="1" dirty="0">
                  <a:solidFill>
                    <a:schemeClr val="bg1"/>
                  </a:solidFill>
                  <a:effectLst>
                    <a:outerShdw blurRad="38100" dist="38100" dir="2700000" algn="tl">
                      <a:srgbClr val="000000">
                        <a:alpha val="43137"/>
                      </a:srgbClr>
                    </a:outerShdw>
                  </a:effectLst>
                </a:rPr>
                <a:t>AF/SSG</a:t>
              </a:r>
            </a:p>
            <a:p>
              <a:pPr algn="ctr" defTabSz="577850">
                <a:lnSpc>
                  <a:spcPct val="90000"/>
                </a:lnSpc>
                <a:spcAft>
                  <a:spcPct val="35000"/>
                </a:spcAft>
                <a:defRPr/>
              </a:pPr>
              <a:r>
                <a:rPr lang="en-US" sz="1200" b="1" dirty="0">
                  <a:solidFill>
                    <a:schemeClr val="bg1"/>
                  </a:solidFill>
                  <a:effectLst>
                    <a:outerShdw blurRad="38100" dist="38100" dir="2700000" algn="tl">
                      <a:srgbClr val="000000">
                        <a:alpha val="43137"/>
                      </a:srgbClr>
                    </a:outerShdw>
                  </a:effectLst>
                </a:rPr>
                <a:t>Future Concepts</a:t>
              </a:r>
            </a:p>
          </p:txBody>
        </p:sp>
        <p:sp>
          <p:nvSpPr>
            <p:cNvPr id="133" name="Freeform 132"/>
            <p:cNvSpPr/>
            <p:nvPr/>
          </p:nvSpPr>
          <p:spPr>
            <a:xfrm>
              <a:off x="1651566" y="3770618"/>
              <a:ext cx="842077" cy="772258"/>
            </a:xfrm>
            <a:custGeom>
              <a:avLst/>
              <a:gdLst>
                <a:gd name="connsiteX0" fmla="*/ 0 w 842077"/>
                <a:gd name="connsiteY0" fmla="*/ 386129 h 772258"/>
                <a:gd name="connsiteX1" fmla="*/ 136462 w 842077"/>
                <a:gd name="connsiteY1" fmla="*/ 101552 h 772258"/>
                <a:gd name="connsiteX2" fmla="*/ 421039 w 842077"/>
                <a:gd name="connsiteY2" fmla="*/ 1 h 772258"/>
                <a:gd name="connsiteX3" fmla="*/ 705616 w 842077"/>
                <a:gd name="connsiteY3" fmla="*/ 101553 h 772258"/>
                <a:gd name="connsiteX4" fmla="*/ 842077 w 842077"/>
                <a:gd name="connsiteY4" fmla="*/ 386130 h 772258"/>
                <a:gd name="connsiteX5" fmla="*/ 705615 w 842077"/>
                <a:gd name="connsiteY5" fmla="*/ 670707 h 772258"/>
                <a:gd name="connsiteX6" fmla="*/ 421038 w 842077"/>
                <a:gd name="connsiteY6" fmla="*/ 772259 h 772258"/>
                <a:gd name="connsiteX7" fmla="*/ 136461 w 842077"/>
                <a:gd name="connsiteY7" fmla="*/ 670707 h 772258"/>
                <a:gd name="connsiteX8" fmla="*/ -1 w 842077"/>
                <a:gd name="connsiteY8" fmla="*/ 386130 h 772258"/>
                <a:gd name="connsiteX9" fmla="*/ 0 w 842077"/>
                <a:gd name="connsiteY9" fmla="*/ 386129 h 77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2077" h="772258">
                  <a:moveTo>
                    <a:pt x="0" y="386129"/>
                  </a:moveTo>
                  <a:cubicBezTo>
                    <a:pt x="0" y="277925"/>
                    <a:pt x="49506" y="174686"/>
                    <a:pt x="136462" y="101552"/>
                  </a:cubicBezTo>
                  <a:cubicBezTo>
                    <a:pt x="214122" y="36236"/>
                    <a:pt x="315666" y="0"/>
                    <a:pt x="421039" y="1"/>
                  </a:cubicBezTo>
                  <a:cubicBezTo>
                    <a:pt x="526413" y="1"/>
                    <a:pt x="627956" y="36237"/>
                    <a:pt x="705616" y="101553"/>
                  </a:cubicBezTo>
                  <a:cubicBezTo>
                    <a:pt x="792572" y="174687"/>
                    <a:pt x="842078" y="277927"/>
                    <a:pt x="842077" y="386130"/>
                  </a:cubicBezTo>
                  <a:cubicBezTo>
                    <a:pt x="842077" y="494334"/>
                    <a:pt x="792571" y="597573"/>
                    <a:pt x="705615" y="670707"/>
                  </a:cubicBezTo>
                  <a:cubicBezTo>
                    <a:pt x="627955" y="736023"/>
                    <a:pt x="526411" y="772259"/>
                    <a:pt x="421038" y="772259"/>
                  </a:cubicBezTo>
                  <a:cubicBezTo>
                    <a:pt x="315664" y="772259"/>
                    <a:pt x="214121" y="736023"/>
                    <a:pt x="136461" y="670707"/>
                  </a:cubicBezTo>
                  <a:cubicBezTo>
                    <a:pt x="49505" y="597573"/>
                    <a:pt x="-1" y="494333"/>
                    <a:pt x="-1" y="386130"/>
                  </a:cubicBezTo>
                  <a:lnTo>
                    <a:pt x="0" y="386129"/>
                  </a:lnTo>
                  <a:close/>
                </a:path>
              </a:pathLst>
            </a:custGeom>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8559" tIns="128334" rIns="138559" bIns="128334" spcCol="1270" anchor="ctr"/>
            <a:lstStyle/>
            <a:p>
              <a:pPr algn="ctr" defTabSz="533400">
                <a:lnSpc>
                  <a:spcPct val="90000"/>
                </a:lnSpc>
                <a:spcAft>
                  <a:spcPct val="35000"/>
                </a:spcAft>
                <a:defRPr/>
              </a:pPr>
              <a:r>
                <a:rPr lang="en-US" sz="1200" b="1" dirty="0">
                  <a:solidFill>
                    <a:schemeClr val="tx1"/>
                  </a:solidFill>
                  <a:effectLst>
                    <a:outerShdw blurRad="38100" dist="38100" dir="2700000" algn="tl">
                      <a:srgbClr val="000000">
                        <a:alpha val="43137"/>
                      </a:srgbClr>
                    </a:outerShdw>
                  </a:effectLst>
                </a:rPr>
                <a:t>Think Tanks</a:t>
              </a:r>
            </a:p>
          </p:txBody>
        </p:sp>
        <p:sp>
          <p:nvSpPr>
            <p:cNvPr id="134" name="Freeform 133"/>
            <p:cNvSpPr/>
            <p:nvPr/>
          </p:nvSpPr>
          <p:spPr>
            <a:xfrm>
              <a:off x="2005032" y="2569734"/>
              <a:ext cx="826131" cy="844378"/>
            </a:xfrm>
            <a:custGeom>
              <a:avLst/>
              <a:gdLst>
                <a:gd name="connsiteX0" fmla="*/ 0 w 775500"/>
                <a:gd name="connsiteY0" fmla="*/ 387750 h 775500"/>
                <a:gd name="connsiteX1" fmla="*/ 113570 w 775500"/>
                <a:gd name="connsiteY1" fmla="*/ 113569 h 775500"/>
                <a:gd name="connsiteX2" fmla="*/ 387751 w 775500"/>
                <a:gd name="connsiteY2" fmla="*/ 0 h 775500"/>
                <a:gd name="connsiteX3" fmla="*/ 661932 w 775500"/>
                <a:gd name="connsiteY3" fmla="*/ 113570 h 775500"/>
                <a:gd name="connsiteX4" fmla="*/ 775501 w 775500"/>
                <a:gd name="connsiteY4" fmla="*/ 387751 h 775500"/>
                <a:gd name="connsiteX5" fmla="*/ 661932 w 775500"/>
                <a:gd name="connsiteY5" fmla="*/ 661932 h 775500"/>
                <a:gd name="connsiteX6" fmla="*/ 387751 w 775500"/>
                <a:gd name="connsiteY6" fmla="*/ 775501 h 775500"/>
                <a:gd name="connsiteX7" fmla="*/ 113570 w 775500"/>
                <a:gd name="connsiteY7" fmla="*/ 661931 h 775500"/>
                <a:gd name="connsiteX8" fmla="*/ 1 w 775500"/>
                <a:gd name="connsiteY8" fmla="*/ 387750 h 775500"/>
                <a:gd name="connsiteX9" fmla="*/ 0 w 775500"/>
                <a:gd name="connsiteY9" fmla="*/ 387750 h 7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500" h="775500">
                  <a:moveTo>
                    <a:pt x="0" y="387750"/>
                  </a:moveTo>
                  <a:cubicBezTo>
                    <a:pt x="0" y="284912"/>
                    <a:pt x="40852" y="186287"/>
                    <a:pt x="113570" y="113569"/>
                  </a:cubicBezTo>
                  <a:cubicBezTo>
                    <a:pt x="186287" y="40852"/>
                    <a:pt x="284913" y="0"/>
                    <a:pt x="387751" y="0"/>
                  </a:cubicBezTo>
                  <a:cubicBezTo>
                    <a:pt x="490589" y="0"/>
                    <a:pt x="589214" y="40852"/>
                    <a:pt x="661932" y="113570"/>
                  </a:cubicBezTo>
                  <a:cubicBezTo>
                    <a:pt x="734649" y="186287"/>
                    <a:pt x="775501" y="284913"/>
                    <a:pt x="775501" y="387751"/>
                  </a:cubicBezTo>
                  <a:cubicBezTo>
                    <a:pt x="775501" y="490589"/>
                    <a:pt x="734649" y="589214"/>
                    <a:pt x="661932" y="661932"/>
                  </a:cubicBezTo>
                  <a:cubicBezTo>
                    <a:pt x="589215" y="734649"/>
                    <a:pt x="490589" y="775501"/>
                    <a:pt x="387751" y="775501"/>
                  </a:cubicBezTo>
                  <a:cubicBezTo>
                    <a:pt x="284913" y="775501"/>
                    <a:pt x="186288" y="734649"/>
                    <a:pt x="113570" y="661931"/>
                  </a:cubicBezTo>
                  <a:cubicBezTo>
                    <a:pt x="40853" y="589214"/>
                    <a:pt x="1" y="490588"/>
                    <a:pt x="1" y="387750"/>
                  </a:cubicBezTo>
                  <a:lnTo>
                    <a:pt x="0" y="387750"/>
                  </a:lnTo>
                  <a:close/>
                </a:path>
              </a:pathLst>
            </a:custGeom>
            <a:solidFill>
              <a:schemeClr val="accent1">
                <a:lumMod val="40000"/>
                <a:lumOff val="60000"/>
              </a:schemeClr>
            </a:solidFill>
            <a:ln>
              <a:solidFill>
                <a:schemeClr val="tx1"/>
              </a:solidFill>
            </a:ln>
            <a:scene3d>
              <a:camera prst="orthographicFront">
                <a:rot lat="0" lon="0" rev="0"/>
              </a:camera>
              <a:lightRig rig="threePt" dir="t"/>
            </a:scene3d>
            <a:sp3d extrusionH="254000"/>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30079" tIns="130079" rIns="130079" bIns="130079" spcCol="1270" anchor="ctr"/>
            <a:lstStyle/>
            <a:p>
              <a:pPr algn="ctr" defTabSz="577850">
                <a:lnSpc>
                  <a:spcPct val="90000"/>
                </a:lnSpc>
                <a:spcAft>
                  <a:spcPct val="35000"/>
                </a:spcAft>
                <a:defRPr/>
              </a:pPr>
              <a:r>
                <a:rPr lang="en-US" sz="1200" b="1" dirty="0">
                  <a:solidFill>
                    <a:prstClr val="black"/>
                  </a:solidFill>
                  <a:effectLst>
                    <a:outerShdw blurRad="38100" dist="38100" dir="2700000" algn="tl">
                      <a:srgbClr val="000000">
                        <a:alpha val="43137"/>
                      </a:srgbClr>
                    </a:outerShdw>
                  </a:effectLst>
                </a:rPr>
                <a:t>GFF</a:t>
              </a:r>
            </a:p>
          </p:txBody>
        </p:sp>
        <p:sp>
          <p:nvSpPr>
            <p:cNvPr id="135" name="Freeform 134"/>
            <p:cNvSpPr/>
            <p:nvPr/>
          </p:nvSpPr>
          <p:spPr>
            <a:xfrm>
              <a:off x="2810575" y="1699448"/>
              <a:ext cx="913772" cy="805826"/>
            </a:xfrm>
            <a:custGeom>
              <a:avLst/>
              <a:gdLst>
                <a:gd name="connsiteX0" fmla="*/ 0 w 775500"/>
                <a:gd name="connsiteY0" fmla="*/ 387750 h 775500"/>
                <a:gd name="connsiteX1" fmla="*/ 113570 w 775500"/>
                <a:gd name="connsiteY1" fmla="*/ 113569 h 775500"/>
                <a:gd name="connsiteX2" fmla="*/ 387751 w 775500"/>
                <a:gd name="connsiteY2" fmla="*/ 0 h 775500"/>
                <a:gd name="connsiteX3" fmla="*/ 661932 w 775500"/>
                <a:gd name="connsiteY3" fmla="*/ 113570 h 775500"/>
                <a:gd name="connsiteX4" fmla="*/ 775501 w 775500"/>
                <a:gd name="connsiteY4" fmla="*/ 387751 h 775500"/>
                <a:gd name="connsiteX5" fmla="*/ 661932 w 775500"/>
                <a:gd name="connsiteY5" fmla="*/ 661932 h 775500"/>
                <a:gd name="connsiteX6" fmla="*/ 387751 w 775500"/>
                <a:gd name="connsiteY6" fmla="*/ 775501 h 775500"/>
                <a:gd name="connsiteX7" fmla="*/ 113570 w 775500"/>
                <a:gd name="connsiteY7" fmla="*/ 661931 h 775500"/>
                <a:gd name="connsiteX8" fmla="*/ 1 w 775500"/>
                <a:gd name="connsiteY8" fmla="*/ 387750 h 775500"/>
                <a:gd name="connsiteX9" fmla="*/ 0 w 775500"/>
                <a:gd name="connsiteY9" fmla="*/ 387750 h 77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5500" h="775500">
                  <a:moveTo>
                    <a:pt x="0" y="387750"/>
                  </a:moveTo>
                  <a:cubicBezTo>
                    <a:pt x="0" y="284912"/>
                    <a:pt x="40852" y="186287"/>
                    <a:pt x="113570" y="113569"/>
                  </a:cubicBezTo>
                  <a:cubicBezTo>
                    <a:pt x="186287" y="40852"/>
                    <a:pt x="284913" y="0"/>
                    <a:pt x="387751" y="0"/>
                  </a:cubicBezTo>
                  <a:cubicBezTo>
                    <a:pt x="490589" y="0"/>
                    <a:pt x="589214" y="40852"/>
                    <a:pt x="661932" y="113570"/>
                  </a:cubicBezTo>
                  <a:cubicBezTo>
                    <a:pt x="734649" y="186287"/>
                    <a:pt x="775501" y="284913"/>
                    <a:pt x="775501" y="387751"/>
                  </a:cubicBezTo>
                  <a:cubicBezTo>
                    <a:pt x="775501" y="490589"/>
                    <a:pt x="734649" y="589214"/>
                    <a:pt x="661932" y="661932"/>
                  </a:cubicBezTo>
                  <a:cubicBezTo>
                    <a:pt x="589215" y="734649"/>
                    <a:pt x="490589" y="775501"/>
                    <a:pt x="387751" y="775501"/>
                  </a:cubicBezTo>
                  <a:cubicBezTo>
                    <a:pt x="284913" y="775501"/>
                    <a:pt x="186288" y="734649"/>
                    <a:pt x="113570" y="661931"/>
                  </a:cubicBezTo>
                  <a:cubicBezTo>
                    <a:pt x="40853" y="589214"/>
                    <a:pt x="1" y="490588"/>
                    <a:pt x="1" y="387750"/>
                  </a:cubicBezTo>
                  <a:lnTo>
                    <a:pt x="0" y="387750"/>
                  </a:lnTo>
                  <a:close/>
                </a:path>
              </a:pathLst>
            </a:custGeom>
            <a:solidFill>
              <a:schemeClr val="accent1">
                <a:lumMod val="40000"/>
                <a:lumOff val="60000"/>
              </a:schemeClr>
            </a:solidFill>
            <a:ln>
              <a:solidFill>
                <a:schemeClr val="tx1"/>
              </a:solidFill>
            </a:ln>
            <a:scene3d>
              <a:camera prst="orthographicFront">
                <a:rot lat="0" lon="0" rev="0"/>
              </a:camera>
              <a:lightRig rig="threePt" dir="t"/>
            </a:scene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7539" tIns="127539" rIns="127539" bIns="127539" spcCol="1270" anchor="ctr"/>
            <a:lstStyle/>
            <a:p>
              <a:pPr algn="ctr" defTabSz="488950">
                <a:lnSpc>
                  <a:spcPct val="90000"/>
                </a:lnSpc>
                <a:spcAft>
                  <a:spcPct val="35000"/>
                </a:spcAft>
                <a:defRPr/>
              </a:pPr>
              <a:r>
                <a:rPr lang="en-US" sz="1200" b="1" dirty="0">
                  <a:solidFill>
                    <a:prstClr val="black"/>
                  </a:solidFill>
                  <a:effectLst>
                    <a:outerShdw blurRad="38100" dist="38100" dir="2700000" algn="tl">
                      <a:srgbClr val="000000">
                        <a:alpha val="43137"/>
                      </a:srgbClr>
                    </a:outerShdw>
                  </a:effectLst>
                </a:rPr>
                <a:t>Academia</a:t>
              </a:r>
            </a:p>
          </p:txBody>
        </p:sp>
      </p:grpSp>
      <p:sp>
        <p:nvSpPr>
          <p:cNvPr id="2" name="Title 1"/>
          <p:cNvSpPr>
            <a:spLocks noGrp="1"/>
          </p:cNvSpPr>
          <p:nvPr>
            <p:ph type="title"/>
          </p:nvPr>
        </p:nvSpPr>
        <p:spPr>
          <a:xfrm>
            <a:off x="914400" y="273050"/>
            <a:ext cx="7315200" cy="869950"/>
          </a:xfrm>
        </p:spPr>
        <p:txBody>
          <a:bodyPr/>
          <a:lstStyle/>
          <a:p>
            <a:r>
              <a:rPr lang="en-US" dirty="0" smtClean="0"/>
              <a:t>Foresight Network</a:t>
            </a:r>
            <a:endParaRPr lang="en-US" dirty="0"/>
          </a:p>
        </p:txBody>
      </p:sp>
      <p:sp>
        <p:nvSpPr>
          <p:cNvPr id="61" name="Date Placeholder 3"/>
          <p:cNvSpPr>
            <a:spLocks noGrp="1"/>
          </p:cNvSpPr>
          <p:nvPr>
            <p:ph type="dt" sz="half" idx="2"/>
          </p:nvPr>
        </p:nvSpPr>
        <p:spPr>
          <a:xfrm>
            <a:off x="457200" y="6441375"/>
            <a:ext cx="2133600" cy="365125"/>
          </a:xfrm>
        </p:spPr>
        <p:txBody>
          <a:bodyPr/>
          <a:lstStyle/>
          <a:p>
            <a:fld id="{5BE75E40-C45D-4DCE-83AE-BF7E14B3CD74}" type="datetime1">
              <a:rPr lang="en-US" smtClean="0">
                <a:solidFill>
                  <a:prstClr val="black">
                    <a:tint val="75000"/>
                  </a:prstClr>
                </a:solidFill>
              </a:rPr>
              <a:pPr/>
              <a:t>8/3/2016</a:t>
            </a:fld>
            <a:endParaRPr lang="en-US" dirty="0">
              <a:solidFill>
                <a:prstClr val="black">
                  <a:tint val="75000"/>
                </a:prstClr>
              </a:solidFill>
            </a:endParaRPr>
          </a:p>
        </p:txBody>
      </p:sp>
      <p:sp>
        <p:nvSpPr>
          <p:cNvPr id="58" name="Slide Number Placeholder 6"/>
          <p:cNvSpPr>
            <a:spLocks noGrp="1" noChangeArrowheads="1"/>
          </p:cNvSpPr>
          <p:nvPr>
            <p:ph type="sldNum" sz="quarter" idx="4"/>
          </p:nvPr>
        </p:nvSpPr>
        <p:spPr>
          <a:xfrm>
            <a:off x="8458200" y="6477000"/>
            <a:ext cx="609600" cy="303212"/>
          </a:xfrm>
          <a:prstGeom prst="rect">
            <a:avLst/>
          </a:prstGeom>
          <a:ln/>
        </p:spPr>
        <p:txBody>
          <a:bodyPr/>
          <a:lstStyle>
            <a:lvl1pPr algn="r">
              <a:defRPr sz="1400" b="1"/>
            </a:lvl1pPr>
          </a:lstStyle>
          <a:p>
            <a:pPr>
              <a:defRPr/>
            </a:pPr>
            <a:endParaRPr lang="en-US" dirty="0" smtClean="0">
              <a:solidFill>
                <a:srgbClr val="000000"/>
              </a:solidFill>
            </a:endParaRPr>
          </a:p>
          <a:p>
            <a:pPr>
              <a:defRPr/>
            </a:pPr>
            <a:endParaRPr lang="en-US" sz="1200" dirty="0">
              <a:solidFill>
                <a:srgbClr val="000000"/>
              </a:solidFill>
            </a:endParaRPr>
          </a:p>
        </p:txBody>
      </p:sp>
      <p:sp>
        <p:nvSpPr>
          <p:cNvPr id="63" name="Slide Number Placeholder 5"/>
          <p:cNvSpPr txBox="1">
            <a:spLocks/>
          </p:cNvSpPr>
          <p:nvPr/>
        </p:nvSpPr>
        <p:spPr>
          <a:xfrm>
            <a:off x="6861950" y="6451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099A3-E8A8-412D-9DD1-CD23DF1E49A9}" type="slidenum">
              <a:rPr lang="en-US" smtClean="0">
                <a:solidFill>
                  <a:prstClr val="black">
                    <a:tint val="75000"/>
                  </a:prstClr>
                </a:solidFill>
              </a:rPr>
              <a:pPr/>
              <a:t>3</a:t>
            </a:fld>
            <a:endParaRPr lang="en-US">
              <a:solidFill>
                <a:prstClr val="black">
                  <a:tint val="75000"/>
                </a:prstClr>
              </a:solidFill>
            </a:endParaRPr>
          </a:p>
        </p:txBody>
      </p:sp>
      <p:pic>
        <p:nvPicPr>
          <p:cNvPr id="4" name="Picture 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010431" y="2869241"/>
            <a:ext cx="885995" cy="364524"/>
          </a:xfrm>
          <a:prstGeom prst="rect">
            <a:avLst/>
          </a:prstGeom>
        </p:spPr>
      </p:pic>
      <p:pic>
        <p:nvPicPr>
          <p:cNvPr id="5" name="Picture 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13135" y="4759799"/>
            <a:ext cx="585313" cy="585313"/>
          </a:xfrm>
          <a:prstGeom prst="rect">
            <a:avLst/>
          </a:prstGeom>
        </p:spPr>
      </p:pic>
      <p:pic>
        <p:nvPicPr>
          <p:cNvPr id="6" name="Picture 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17602" y="4581453"/>
            <a:ext cx="1259069" cy="178346"/>
          </a:xfrm>
          <a:prstGeom prst="rect">
            <a:avLst/>
          </a:prstGeom>
        </p:spPr>
      </p:pic>
    </p:spTree>
    <p:extLst>
      <p:ext uri="{BB962C8B-B14F-4D97-AF65-F5344CB8AC3E}">
        <p14:creationId xmlns:p14="http://schemas.microsoft.com/office/powerpoint/2010/main" val="1793017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800" dirty="0" smtClean="0"/>
              <a:t>What is everyone else writing about?</a:t>
            </a:r>
          </a:p>
          <a:p>
            <a:r>
              <a:rPr lang="en-US" sz="2800" dirty="0" smtClean="0"/>
              <a:t>What if they’re wrong?</a:t>
            </a:r>
          </a:p>
          <a:p>
            <a:r>
              <a:rPr lang="en-US" sz="2800" dirty="0" smtClean="0"/>
              <a:t>Is it important to the Marine Corps?</a:t>
            </a:r>
          </a:p>
          <a:p>
            <a:pPr lvl="1"/>
            <a:r>
              <a:rPr lang="en-US" sz="2400" dirty="0" smtClean="0"/>
              <a:t>Does it affect Manpower, training, equipment?</a:t>
            </a:r>
          </a:p>
          <a:p>
            <a:pPr lvl="1"/>
            <a:r>
              <a:rPr lang="en-US" sz="2400" dirty="0" smtClean="0"/>
              <a:t>Does it highlight some aspect of the enemy or the environment to which we will have to respond?</a:t>
            </a:r>
            <a:endParaRPr lang="en-US" sz="2400" dirty="0"/>
          </a:p>
        </p:txBody>
      </p:sp>
      <p:sp>
        <p:nvSpPr>
          <p:cNvPr id="2" name="Date Placeholder 1"/>
          <p:cNvSpPr>
            <a:spLocks noGrp="1"/>
          </p:cNvSpPr>
          <p:nvPr>
            <p:ph type="dt" sz="half" idx="2"/>
          </p:nvPr>
        </p:nvSpPr>
        <p:spPr/>
        <p:txBody>
          <a:bodyPr/>
          <a:lstStyle/>
          <a:p>
            <a:fld id="{BDF5F72A-6F49-4163-A0DA-7BE7938BC7C4}" type="datetime1">
              <a:rPr lang="en-US" smtClean="0"/>
              <a:t>8/3/2016</a:t>
            </a:fld>
            <a:endParaRPr lang="en-US"/>
          </a:p>
        </p:txBody>
      </p:sp>
      <p:sp>
        <p:nvSpPr>
          <p:cNvPr id="4" name="Slide Number Placeholder 3"/>
          <p:cNvSpPr>
            <a:spLocks noGrp="1"/>
          </p:cNvSpPr>
          <p:nvPr>
            <p:ph type="sldNum" sz="quarter" idx="4"/>
          </p:nvPr>
        </p:nvSpPr>
        <p:spPr/>
        <p:txBody>
          <a:bodyPr/>
          <a:lstStyle/>
          <a:p>
            <a:fld id="{161099A3-E8A8-412D-9DD1-CD23DF1E49A9}" type="slidenum">
              <a:rPr lang="en-US" smtClean="0"/>
              <a:t>4</a:t>
            </a:fld>
            <a:endParaRPr lang="en-US"/>
          </a:p>
        </p:txBody>
      </p:sp>
      <p:sp>
        <p:nvSpPr>
          <p:cNvPr id="5" name="Title 4"/>
          <p:cNvSpPr>
            <a:spLocks noGrp="1"/>
          </p:cNvSpPr>
          <p:nvPr>
            <p:ph type="title"/>
          </p:nvPr>
        </p:nvSpPr>
        <p:spPr/>
        <p:txBody>
          <a:bodyPr>
            <a:normAutofit/>
          </a:bodyPr>
          <a:lstStyle/>
          <a:p>
            <a:r>
              <a:rPr lang="en-US" dirty="0" smtClean="0"/>
              <a:t>Trend Selection</a:t>
            </a:r>
            <a:endParaRPr lang="en-US" dirty="0"/>
          </a:p>
        </p:txBody>
      </p:sp>
    </p:spTree>
    <p:extLst>
      <p:ext uri="{BB962C8B-B14F-4D97-AF65-F5344CB8AC3E}">
        <p14:creationId xmlns:p14="http://schemas.microsoft.com/office/powerpoint/2010/main" val="2486035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0" y="5988051"/>
            <a:ext cx="402797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p:nvPr/>
        </p:nvGrpSpPr>
        <p:grpSpPr>
          <a:xfrm>
            <a:off x="152002" y="1455614"/>
            <a:ext cx="2782678" cy="2059408"/>
            <a:chOff x="12700" y="1455614"/>
            <a:chExt cx="3061282" cy="2059408"/>
          </a:xfrm>
        </p:grpSpPr>
        <p:pic>
          <p:nvPicPr>
            <p:cNvPr id="6152" name="Picture 9" descr="World%27s-Densest-Cities-1"/>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2700" y="1455614"/>
              <a:ext cx="3061282" cy="20594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Rounded Rectangle 28"/>
            <p:cNvSpPr/>
            <p:nvPr/>
          </p:nvSpPr>
          <p:spPr>
            <a:xfrm>
              <a:off x="136131" y="1492840"/>
              <a:ext cx="2814419"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400" b="1" dirty="0">
                  <a:solidFill>
                    <a:prstClr val="white"/>
                  </a:solidFill>
                  <a:effectLst>
                    <a:outerShdw blurRad="38100" dist="38100" dir="2700000" algn="tl">
                      <a:srgbClr val="000000">
                        <a:alpha val="43137"/>
                      </a:srgbClr>
                    </a:outerShdw>
                  </a:effectLst>
                </a:rPr>
                <a:t>DEMOGRAPHICS</a:t>
              </a:r>
            </a:p>
          </p:txBody>
        </p:sp>
      </p:grpSp>
      <p:grpSp>
        <p:nvGrpSpPr>
          <p:cNvPr id="11" name="Group 10"/>
          <p:cNvGrpSpPr/>
          <p:nvPr/>
        </p:nvGrpSpPr>
        <p:grpSpPr>
          <a:xfrm>
            <a:off x="6148752" y="1455613"/>
            <a:ext cx="2828778" cy="2059408"/>
            <a:chOff x="6007143" y="1455614"/>
            <a:chExt cx="3111996" cy="2059408"/>
          </a:xfrm>
        </p:grpSpPr>
        <p:pic>
          <p:nvPicPr>
            <p:cNvPr id="6148" name="Picture 7" descr="SyrianDanishRiotDamascu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
            <a:stretch/>
          </p:blipFill>
          <p:spPr bwMode="auto">
            <a:xfrm>
              <a:off x="6007143" y="1455614"/>
              <a:ext cx="3111996" cy="20594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155931" y="1492841"/>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effectLst>
                    <a:outerShdw blurRad="38100" dist="38100" dir="2700000" algn="tl">
                      <a:srgbClr val="000000">
                        <a:alpha val="43137"/>
                      </a:srgbClr>
                    </a:outerShdw>
                  </a:effectLst>
                </a:rPr>
                <a:t>GOVERNANCE</a:t>
              </a:r>
            </a:p>
          </p:txBody>
        </p:sp>
      </p:grpSp>
      <p:grpSp>
        <p:nvGrpSpPr>
          <p:cNvPr id="10" name="Group 9"/>
          <p:cNvGrpSpPr/>
          <p:nvPr/>
        </p:nvGrpSpPr>
        <p:grpSpPr>
          <a:xfrm>
            <a:off x="3133872" y="1920367"/>
            <a:ext cx="2828778" cy="2059408"/>
            <a:chOff x="2992263" y="1920366"/>
            <a:chExt cx="3111996" cy="2059408"/>
          </a:xfrm>
        </p:grpSpPr>
        <p:pic>
          <p:nvPicPr>
            <p:cNvPr id="6150" name="Picture 30" descr="cropped coastal town"/>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2992263" y="1920366"/>
              <a:ext cx="3111996" cy="20594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3141051" y="1957593"/>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effectLst>
                    <a:outerShdw blurRad="38100" dist="38100" dir="2700000" algn="tl">
                      <a:srgbClr val="000000">
                        <a:alpha val="43137"/>
                      </a:srgbClr>
                    </a:outerShdw>
                  </a:effectLst>
                </a:rPr>
                <a:t>URBAN LITTORALS</a:t>
              </a:r>
            </a:p>
          </p:txBody>
        </p:sp>
      </p:grpSp>
      <p:grpSp>
        <p:nvGrpSpPr>
          <p:cNvPr id="8" name="Group 7"/>
          <p:cNvGrpSpPr/>
          <p:nvPr/>
        </p:nvGrpSpPr>
        <p:grpSpPr>
          <a:xfrm>
            <a:off x="718522" y="3116169"/>
            <a:ext cx="2782678" cy="2059408"/>
            <a:chOff x="579220" y="3022385"/>
            <a:chExt cx="3061282" cy="2059408"/>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79220" y="3022385"/>
              <a:ext cx="3061282" cy="2059408"/>
            </a:xfrm>
            <a:prstGeom prst="rect">
              <a:avLst/>
            </a:prstGeom>
            <a:ln w="28575">
              <a:solidFill>
                <a:schemeClr val="tx1"/>
              </a:solidFill>
            </a:ln>
          </p:spPr>
        </p:pic>
        <p:sp>
          <p:nvSpPr>
            <p:cNvPr id="32" name="Rounded Rectangle 31"/>
            <p:cNvSpPr/>
            <p:nvPr/>
          </p:nvSpPr>
          <p:spPr>
            <a:xfrm>
              <a:off x="702651" y="3059612"/>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effectLst>
                    <a:outerShdw blurRad="38100" dist="38100" dir="2700000" algn="tl">
                      <a:srgbClr val="000000">
                        <a:alpha val="43137"/>
                      </a:srgbClr>
                    </a:outerShdw>
                  </a:effectLst>
                </a:rPr>
                <a:t>TECHNOLOGY</a:t>
              </a:r>
            </a:p>
          </p:txBody>
        </p:sp>
      </p:grpSp>
      <p:grpSp>
        <p:nvGrpSpPr>
          <p:cNvPr id="13" name="Group 12"/>
          <p:cNvGrpSpPr/>
          <p:nvPr/>
        </p:nvGrpSpPr>
        <p:grpSpPr>
          <a:xfrm>
            <a:off x="5553222" y="3116169"/>
            <a:ext cx="2828778" cy="2059408"/>
            <a:chOff x="5411613" y="3022385"/>
            <a:chExt cx="3111996" cy="2059408"/>
          </a:xfrm>
        </p:grpSpPr>
        <p:pic>
          <p:nvPicPr>
            <p:cNvPr id="6157" name="Picture 16" descr="CAYFC5U7"/>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5411613" y="3022385"/>
              <a:ext cx="3111996" cy="205940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5560401" y="3059612"/>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effectLst>
                    <a:outerShdw blurRad="38100" dist="38100" dir="2700000" algn="tl">
                      <a:srgbClr val="000000">
                        <a:alpha val="43137"/>
                      </a:srgbClr>
                    </a:outerShdw>
                  </a:effectLst>
                </a:rPr>
                <a:t>GLOBALIZATION</a:t>
              </a:r>
            </a:p>
          </p:txBody>
        </p:sp>
      </p:grpSp>
      <p:grpSp>
        <p:nvGrpSpPr>
          <p:cNvPr id="9" name="Group 8"/>
          <p:cNvGrpSpPr/>
          <p:nvPr/>
        </p:nvGrpSpPr>
        <p:grpSpPr>
          <a:xfrm>
            <a:off x="1571772" y="4776724"/>
            <a:ext cx="2828778" cy="2059408"/>
            <a:chOff x="1430163" y="4776724"/>
            <a:chExt cx="3111996" cy="2059408"/>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0163" y="4776724"/>
              <a:ext cx="3111996" cy="2059408"/>
            </a:xfrm>
            <a:prstGeom prst="rect">
              <a:avLst/>
            </a:prstGeom>
            <a:ln w="28575">
              <a:solidFill>
                <a:schemeClr val="tx1"/>
              </a:solidFill>
            </a:ln>
          </p:spPr>
        </p:pic>
        <p:sp>
          <p:nvSpPr>
            <p:cNvPr id="34" name="Rounded Rectangle 33"/>
            <p:cNvSpPr/>
            <p:nvPr/>
          </p:nvSpPr>
          <p:spPr>
            <a:xfrm>
              <a:off x="1578951" y="4813950"/>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400" b="1" dirty="0">
                  <a:solidFill>
                    <a:prstClr val="white"/>
                  </a:solidFill>
                  <a:effectLst>
                    <a:outerShdw blurRad="38100" dist="38100" dir="2700000" algn="tl">
                      <a:srgbClr val="000000">
                        <a:alpha val="43137"/>
                      </a:srgbClr>
                    </a:outerShdw>
                  </a:effectLst>
                </a:rPr>
                <a:t>RESOURCE COMPETITION</a:t>
              </a:r>
            </a:p>
          </p:txBody>
        </p:sp>
      </p:grpSp>
      <p:grpSp>
        <p:nvGrpSpPr>
          <p:cNvPr id="14" name="Group 13"/>
          <p:cNvGrpSpPr/>
          <p:nvPr/>
        </p:nvGrpSpPr>
        <p:grpSpPr>
          <a:xfrm>
            <a:off x="4695972" y="4776724"/>
            <a:ext cx="2828780" cy="2059408"/>
            <a:chOff x="4554362" y="4776724"/>
            <a:chExt cx="3112000" cy="2059408"/>
          </a:xfrm>
        </p:grpSpPr>
        <p:pic>
          <p:nvPicPr>
            <p:cNvPr id="2" name="Picture 1"/>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4554362" y="4776724"/>
              <a:ext cx="3112000" cy="2059408"/>
            </a:xfrm>
            <a:prstGeom prst="rect">
              <a:avLst/>
            </a:prstGeom>
            <a:ln w="28575">
              <a:solidFill>
                <a:schemeClr val="tx1"/>
              </a:solidFill>
            </a:ln>
          </p:spPr>
        </p:pic>
        <p:sp>
          <p:nvSpPr>
            <p:cNvPr id="36" name="Rounded Rectangle 35"/>
            <p:cNvSpPr/>
            <p:nvPr/>
          </p:nvSpPr>
          <p:spPr>
            <a:xfrm>
              <a:off x="4703151" y="4813950"/>
              <a:ext cx="2814420" cy="340519"/>
            </a:xfrm>
            <a:prstGeom prst="roundRect">
              <a:avLst/>
            </a:prstGeom>
            <a:solidFill>
              <a:schemeClr val="bg2">
                <a:lumMod val="50000"/>
              </a:schemeClr>
            </a:solidFill>
            <a:ln>
              <a:solidFill>
                <a:schemeClr val="tx2">
                  <a:lumMod val="75000"/>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1400" b="1" dirty="0" smtClean="0">
                  <a:solidFill>
                    <a:prstClr val="white"/>
                  </a:solidFill>
                  <a:effectLst>
                    <a:outerShdw blurRad="38100" dist="38100" dir="2700000" algn="tl">
                      <a:srgbClr val="000000">
                        <a:alpha val="43137"/>
                      </a:srgbClr>
                    </a:outerShdw>
                  </a:effectLst>
                </a:rPr>
                <a:t>ENVIRONMENTAL STRESS</a:t>
              </a:r>
              <a:endParaRPr lang="en-US" sz="1400" b="1" dirty="0">
                <a:solidFill>
                  <a:prstClr val="white"/>
                </a:solidFill>
                <a:effectLst>
                  <a:outerShdw blurRad="38100" dist="38100" dir="2700000" algn="tl">
                    <a:srgbClr val="000000">
                      <a:alpha val="43137"/>
                    </a:srgbClr>
                  </a:outerShdw>
                </a:effectLst>
              </a:endParaRPr>
            </a:p>
          </p:txBody>
        </p:sp>
      </p:grpSp>
      <p:sp>
        <p:nvSpPr>
          <p:cNvPr id="3" name="Title 2"/>
          <p:cNvSpPr>
            <a:spLocks noGrp="1"/>
          </p:cNvSpPr>
          <p:nvPr>
            <p:ph type="title"/>
          </p:nvPr>
        </p:nvSpPr>
        <p:spPr>
          <a:xfrm>
            <a:off x="914400" y="273050"/>
            <a:ext cx="7315200" cy="869951"/>
          </a:xfrm>
        </p:spPr>
        <p:txBody>
          <a:bodyPr>
            <a:normAutofit/>
          </a:bodyPr>
          <a:lstStyle/>
          <a:p>
            <a:r>
              <a:rPr lang="en-US" dirty="0" smtClean="0"/>
              <a:t>MCSEF Trends and Drivers</a:t>
            </a:r>
            <a:endParaRPr lang="en-US" dirty="0"/>
          </a:p>
        </p:txBody>
      </p:sp>
      <p:sp>
        <p:nvSpPr>
          <p:cNvPr id="28" name="Date Placeholder 3"/>
          <p:cNvSpPr>
            <a:spLocks noGrp="1"/>
          </p:cNvSpPr>
          <p:nvPr>
            <p:ph type="dt" sz="half" idx="2"/>
          </p:nvPr>
        </p:nvSpPr>
        <p:spPr>
          <a:xfrm>
            <a:off x="457200" y="6441376"/>
            <a:ext cx="2133600" cy="365125"/>
          </a:xfrm>
        </p:spPr>
        <p:txBody>
          <a:bodyPr/>
          <a:lstStyle/>
          <a:p>
            <a:fld id="{5BE75E40-C45D-4DCE-83AE-BF7E14B3CD74}" type="datetime1">
              <a:rPr lang="en-US" smtClean="0"/>
              <a:t>8/3/2016</a:t>
            </a:fld>
            <a:endParaRPr lang="en-US" dirty="0"/>
          </a:p>
        </p:txBody>
      </p:sp>
      <p:sp>
        <p:nvSpPr>
          <p:cNvPr id="37" name="Slide Number Placeholder 5"/>
          <p:cNvSpPr txBox="1">
            <a:spLocks/>
          </p:cNvSpPr>
          <p:nvPr/>
        </p:nvSpPr>
        <p:spPr>
          <a:xfrm>
            <a:off x="6861950" y="6451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099A3-E8A8-412D-9DD1-CD23DF1E49A9}" type="slidenum">
              <a:rPr lang="en-US" smtClean="0"/>
              <a:pPr/>
              <a:t>5</a:t>
            </a:fld>
            <a:endParaRPr lang="en-US"/>
          </a:p>
        </p:txBody>
      </p:sp>
    </p:spTree>
    <p:extLst>
      <p:ext uri="{BB962C8B-B14F-4D97-AF65-F5344CB8AC3E}">
        <p14:creationId xmlns:p14="http://schemas.microsoft.com/office/powerpoint/2010/main" val="748411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457200" y="6441376"/>
            <a:ext cx="2133600" cy="365125"/>
          </a:xfrm>
        </p:spPr>
        <p:txBody>
          <a:bodyPr/>
          <a:lstStyle/>
          <a:p>
            <a:fld id="{5BE75E40-C45D-4DCE-83AE-BF7E14B3CD74}" type="datetime1">
              <a:rPr lang="en-US" smtClean="0"/>
              <a:t>8/3/2016</a:t>
            </a:fld>
            <a:endParaRPr lang="en-US" dirty="0"/>
          </a:p>
        </p:txBody>
      </p:sp>
      <p:sp>
        <p:nvSpPr>
          <p:cNvPr id="11" name="Slide Number Placeholder 5"/>
          <p:cNvSpPr>
            <a:spLocks noGrp="1"/>
          </p:cNvSpPr>
          <p:nvPr>
            <p:ph type="sldNum" sz="quarter" idx="4"/>
          </p:nvPr>
        </p:nvSpPr>
        <p:spPr>
          <a:xfrm>
            <a:off x="6861950" y="6451351"/>
            <a:ext cx="2133600" cy="365125"/>
          </a:xfrm>
        </p:spPr>
        <p:txBody>
          <a:bodyPr/>
          <a:lstStyle/>
          <a:p>
            <a:fld id="{161099A3-E8A8-412D-9DD1-CD23DF1E49A9}" type="slidenum">
              <a:rPr lang="en-US" smtClean="0"/>
              <a:t>6</a:t>
            </a:fld>
            <a:endParaRPr lang="en-US"/>
          </a:p>
        </p:txBody>
      </p:sp>
      <p:sp>
        <p:nvSpPr>
          <p:cNvPr id="5" name="Title 4"/>
          <p:cNvSpPr>
            <a:spLocks noGrp="1"/>
          </p:cNvSpPr>
          <p:nvPr>
            <p:ph type="title"/>
          </p:nvPr>
        </p:nvSpPr>
        <p:spPr>
          <a:xfrm>
            <a:off x="914400" y="273050"/>
            <a:ext cx="7315200" cy="869951"/>
          </a:xfrm>
        </p:spPr>
        <p:txBody>
          <a:bodyPr>
            <a:normAutofit/>
          </a:bodyPr>
          <a:lstStyle/>
          <a:p>
            <a:r>
              <a:rPr lang="en-US" dirty="0" smtClean="0"/>
              <a:t>Future Worlds Overview</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49453302"/>
              </p:ext>
            </p:extLst>
          </p:nvPr>
        </p:nvGraphicFramePr>
        <p:xfrm>
          <a:off x="76200" y="1752600"/>
          <a:ext cx="8967537" cy="4652350"/>
        </p:xfrm>
        <a:graphic>
          <a:graphicData uri="http://schemas.openxmlformats.org/drawingml/2006/table">
            <a:tbl>
              <a:tblPr firstRow="1" bandRow="1">
                <a:tableStyleId>{5C22544A-7EE6-4342-B048-85BDC9FD1C3A}</a:tableStyleId>
              </a:tblPr>
              <a:tblGrid>
                <a:gridCol w="1636348"/>
                <a:gridCol w="2282494"/>
                <a:gridCol w="5048695"/>
              </a:tblGrid>
              <a:tr h="375920">
                <a:tc>
                  <a:txBody>
                    <a:bodyPr/>
                    <a:lstStyle/>
                    <a:p>
                      <a:pPr algn="ctr"/>
                      <a:r>
                        <a:rPr lang="en-US" sz="1700" b="1" u="none" dirty="0" smtClean="0">
                          <a:effectLst>
                            <a:outerShdw blurRad="38100" dist="38100" dir="2700000" algn="tl">
                              <a:srgbClr val="000000">
                                <a:alpha val="43137"/>
                              </a:srgbClr>
                            </a:outerShdw>
                          </a:effectLst>
                        </a:rPr>
                        <a:t>Future</a:t>
                      </a:r>
                      <a:endParaRPr lang="en-US" sz="1700" b="1" u="none" dirty="0">
                        <a:solidFill>
                          <a:schemeClr val="tx1"/>
                        </a:solidFill>
                        <a:effectLst>
                          <a:outerShdw blurRad="38100" dist="38100" dir="2700000" algn="tl">
                            <a:srgbClr val="000000">
                              <a:alpha val="43137"/>
                            </a:srgbClr>
                          </a:outerShdw>
                        </a:effectLst>
                      </a:endParaRPr>
                    </a:p>
                  </a:txBody>
                  <a:tcPr/>
                </a:tc>
                <a:tc>
                  <a:txBody>
                    <a:bodyPr/>
                    <a:lstStyle/>
                    <a:p>
                      <a:pPr algn="ctr"/>
                      <a:r>
                        <a:rPr lang="en-US" sz="1700" b="1" u="none" dirty="0" smtClean="0">
                          <a:effectLst>
                            <a:outerShdw blurRad="38100" dist="38100" dir="2700000" algn="tl">
                              <a:srgbClr val="000000">
                                <a:alpha val="43137"/>
                              </a:srgbClr>
                            </a:outerShdw>
                          </a:effectLst>
                        </a:rPr>
                        <a:t>Name</a:t>
                      </a:r>
                      <a:endParaRPr lang="en-US" sz="1700" b="1" u="none" dirty="0">
                        <a:solidFill>
                          <a:schemeClr val="tx1"/>
                        </a:solidFill>
                        <a:effectLst>
                          <a:outerShdw blurRad="38100" dist="38100" dir="2700000" algn="tl">
                            <a:srgbClr val="000000">
                              <a:alpha val="43137"/>
                            </a:srgbClr>
                          </a:outerShdw>
                        </a:effectLst>
                      </a:endParaRPr>
                    </a:p>
                  </a:txBody>
                  <a:tcPr/>
                </a:tc>
                <a:tc>
                  <a:txBody>
                    <a:bodyPr/>
                    <a:lstStyle/>
                    <a:p>
                      <a:pPr algn="ctr"/>
                      <a:r>
                        <a:rPr lang="en-US" sz="1700" b="1" u="none" dirty="0" smtClean="0">
                          <a:effectLst>
                            <a:outerShdw blurRad="38100" dist="38100" dir="2700000" algn="tl">
                              <a:srgbClr val="000000">
                                <a:alpha val="43137"/>
                              </a:srgbClr>
                            </a:outerShdw>
                          </a:effectLst>
                        </a:rPr>
                        <a:t>Primary Characteristics</a:t>
                      </a:r>
                      <a:endParaRPr lang="en-US" sz="1700" b="1" u="none" dirty="0">
                        <a:solidFill>
                          <a:schemeClr val="tx1"/>
                        </a:solidFill>
                        <a:effectLst>
                          <a:outerShdw blurRad="38100" dist="38100" dir="2700000" algn="tl">
                            <a:srgbClr val="000000">
                              <a:alpha val="43137"/>
                            </a:srgbClr>
                          </a:outerShdw>
                        </a:effectLst>
                      </a:endParaRPr>
                    </a:p>
                  </a:txBody>
                  <a:tcPr/>
                </a:tc>
              </a:tr>
              <a:tr h="1168287">
                <a:tc>
                  <a:txBody>
                    <a:bodyPr/>
                    <a:lstStyle/>
                    <a:p>
                      <a:r>
                        <a:rPr lang="en-US" sz="1700" b="1" u="none" dirty="0" smtClean="0">
                          <a:effectLst>
                            <a:outerShdw blurRad="38100" dist="38100" dir="2700000" algn="tl">
                              <a:srgbClr val="000000">
                                <a:alpha val="43137"/>
                              </a:srgbClr>
                            </a:outerShdw>
                          </a:effectLst>
                        </a:rPr>
                        <a:t>Baseline</a:t>
                      </a:r>
                      <a:endParaRPr lang="en-US" sz="1700" b="1" u="none" dirty="0">
                        <a:effectLst>
                          <a:outerShdw blurRad="38100" dist="38100" dir="2700000" algn="tl">
                            <a:srgbClr val="000000">
                              <a:alpha val="43137"/>
                            </a:srgbClr>
                          </a:outerShdw>
                        </a:effectLst>
                      </a:endParaRPr>
                    </a:p>
                  </a:txBody>
                  <a:tcPr anchor="ctr"/>
                </a:tc>
                <a:tc>
                  <a:txBody>
                    <a:bodyPr/>
                    <a:lstStyle/>
                    <a:p>
                      <a:r>
                        <a:rPr lang="en-US" sz="1700" b="1" u="none" dirty="0" smtClean="0">
                          <a:effectLst>
                            <a:outerShdw blurRad="38100" dist="38100" dir="2700000" algn="tl">
                              <a:srgbClr val="000000">
                                <a:alpha val="43137"/>
                              </a:srgbClr>
                            </a:outerShdw>
                          </a:effectLst>
                        </a:rPr>
                        <a:t>World in 5-D</a:t>
                      </a:r>
                      <a:r>
                        <a:rPr lang="en-US" sz="1700" b="1" u="none" baseline="0" dirty="0" smtClean="0">
                          <a:effectLst>
                            <a:outerShdw blurRad="38100" dist="38100" dir="2700000" algn="tl">
                              <a:srgbClr val="000000">
                                <a:alpha val="43137"/>
                              </a:srgbClr>
                            </a:outerShdw>
                          </a:effectLst>
                        </a:rPr>
                        <a:t> Multiplex</a:t>
                      </a:r>
                      <a:endParaRPr lang="en-US" sz="1700" b="1" u="none" dirty="0">
                        <a:effectLst>
                          <a:outerShdw blurRad="38100" dist="38100" dir="2700000" algn="tl">
                            <a:srgbClr val="000000">
                              <a:alpha val="43137"/>
                            </a:srgbClr>
                          </a:outerShdw>
                        </a:effectLst>
                      </a:endParaRPr>
                    </a:p>
                  </a:txBody>
                  <a:tcPr anchor="ctr"/>
                </a:tc>
                <a:tc>
                  <a:txBody>
                    <a:bodyPr/>
                    <a:lstStyle/>
                    <a:p>
                      <a:pPr marL="0" indent="0">
                        <a:buFontTx/>
                        <a:buNone/>
                      </a:pPr>
                      <a:r>
                        <a:rPr lang="en-US" sz="1700" b="1" u="none" dirty="0" smtClean="0">
                          <a:effectLst>
                            <a:outerShdw blurRad="38100" dist="38100" dir="2700000" algn="tl">
                              <a:srgbClr val="000000">
                                <a:alpha val="43137"/>
                              </a:srgbClr>
                            </a:outerShdw>
                          </a:effectLst>
                        </a:rPr>
                        <a:t>- Traditional U.S. advantages marginalized </a:t>
                      </a:r>
                      <a:br>
                        <a:rPr lang="en-US" sz="1700" b="1" u="none" dirty="0" smtClean="0">
                          <a:effectLst>
                            <a:outerShdw blurRad="38100" dist="38100" dir="2700000" algn="tl">
                              <a:srgbClr val="000000">
                                <a:alpha val="43137"/>
                              </a:srgbClr>
                            </a:outerShdw>
                          </a:effectLst>
                        </a:rPr>
                      </a:br>
                      <a:r>
                        <a:rPr lang="en-US" sz="1700" b="1" u="none" dirty="0" smtClean="0">
                          <a:effectLst>
                            <a:outerShdw blurRad="38100" dist="38100" dir="2700000" algn="tl">
                              <a:srgbClr val="000000">
                                <a:alpha val="43137"/>
                              </a:srgbClr>
                            </a:outerShdw>
                          </a:effectLst>
                        </a:rPr>
                        <a:t>- Rise of the megacity</a:t>
                      </a:r>
                    </a:p>
                    <a:p>
                      <a:r>
                        <a:rPr lang="en-US" sz="1700" b="1" u="none" dirty="0" smtClean="0">
                          <a:effectLst>
                            <a:outerShdw blurRad="38100" dist="38100" dir="2700000" algn="tl">
                              <a:srgbClr val="000000">
                                <a:alpha val="43137"/>
                              </a:srgbClr>
                            </a:outerShdw>
                          </a:effectLst>
                        </a:rPr>
                        <a:t>- U.S. defers leadership to multinational organizations </a:t>
                      </a:r>
                    </a:p>
                  </a:txBody>
                  <a:tcPr anchor="ctr"/>
                </a:tc>
              </a:tr>
              <a:tr h="944880">
                <a:tc>
                  <a:txBody>
                    <a:bodyPr/>
                    <a:lstStyle/>
                    <a:p>
                      <a:r>
                        <a:rPr lang="en-US" sz="1700" b="1" u="none" dirty="0" smtClean="0">
                          <a:effectLst>
                            <a:outerShdw blurRad="38100" dist="38100" dir="2700000" algn="tl">
                              <a:srgbClr val="000000">
                                <a:alpha val="43137"/>
                              </a:srgbClr>
                            </a:outerShdw>
                          </a:effectLst>
                        </a:rPr>
                        <a:t>Alternative A</a:t>
                      </a:r>
                      <a:endParaRPr lang="en-US" sz="1700" b="1" u="none" dirty="0">
                        <a:effectLst>
                          <a:outerShdw blurRad="38100" dist="38100" dir="2700000" algn="tl">
                            <a:srgbClr val="000000">
                              <a:alpha val="43137"/>
                            </a:srgbClr>
                          </a:outerShdw>
                        </a:effectLst>
                      </a:endParaRPr>
                    </a:p>
                  </a:txBody>
                  <a:tcPr anchor="ctr"/>
                </a:tc>
                <a:tc>
                  <a:txBody>
                    <a:bodyPr/>
                    <a:lstStyle/>
                    <a:p>
                      <a:r>
                        <a:rPr lang="en-US" sz="1700" b="1" u="none" dirty="0" smtClean="0">
                          <a:effectLst>
                            <a:outerShdw blurRad="38100" dist="38100" dir="2700000" algn="tl">
                              <a:srgbClr val="000000">
                                <a:alpha val="43137"/>
                              </a:srgbClr>
                            </a:outerShdw>
                          </a:effectLst>
                        </a:rPr>
                        <a:t>Global Water Crisis</a:t>
                      </a:r>
                      <a:endParaRPr lang="en-US" sz="1700" b="1" u="none" dirty="0">
                        <a:effectLst>
                          <a:outerShdw blurRad="38100" dist="38100" dir="2700000" algn="tl">
                            <a:srgbClr val="000000">
                              <a:alpha val="43137"/>
                            </a:srgbClr>
                          </a:outerShdw>
                        </a:effectLst>
                      </a:endParaRPr>
                    </a:p>
                  </a:txBody>
                  <a:tcPr anchor="ctr"/>
                </a:tc>
                <a:tc>
                  <a:txBody>
                    <a:bodyPr/>
                    <a:lstStyle/>
                    <a:p>
                      <a:pPr marL="0" indent="0">
                        <a:buFontTx/>
                        <a:buNone/>
                      </a:pPr>
                      <a:r>
                        <a:rPr lang="en-US" sz="1700" b="1" u="none" dirty="0" smtClean="0">
                          <a:effectLst>
                            <a:outerShdw blurRad="38100" dist="38100" dir="2700000" algn="tl">
                              <a:srgbClr val="000000">
                                <a:alpha val="43137"/>
                              </a:srgbClr>
                            </a:outerShdw>
                          </a:effectLst>
                        </a:rPr>
                        <a:t>- Widespread water scarcity drives migration toward </a:t>
                      </a:r>
                    </a:p>
                    <a:p>
                      <a:pPr marL="0" indent="0">
                        <a:buFontTx/>
                        <a:buNone/>
                      </a:pPr>
                      <a:r>
                        <a:rPr lang="en-US" sz="1700" b="1" u="none" dirty="0" smtClean="0">
                          <a:effectLst>
                            <a:outerShdw blurRad="38100" dist="38100" dir="2700000" algn="tl">
                              <a:srgbClr val="000000">
                                <a:alpha val="43137"/>
                              </a:srgbClr>
                            </a:outerShdw>
                          </a:effectLst>
                        </a:rPr>
                        <a:t>  urban centers,</a:t>
                      </a:r>
                      <a:r>
                        <a:rPr lang="en-US" sz="1700" b="1" u="none" baseline="0" dirty="0" smtClean="0">
                          <a:effectLst>
                            <a:outerShdw blurRad="38100" dist="38100" dir="2700000" algn="tl">
                              <a:srgbClr val="000000">
                                <a:alpha val="43137"/>
                              </a:srgbClr>
                            </a:outerShdw>
                          </a:effectLst>
                        </a:rPr>
                        <a:t> stressing infrastructure</a:t>
                      </a:r>
                      <a:br>
                        <a:rPr lang="en-US" sz="1700" b="1" u="none" baseline="0" dirty="0" smtClean="0">
                          <a:effectLst>
                            <a:outerShdw blurRad="38100" dist="38100" dir="2700000" algn="tl">
                              <a:srgbClr val="000000">
                                <a:alpha val="43137"/>
                              </a:srgbClr>
                            </a:outerShdw>
                          </a:effectLst>
                        </a:rPr>
                      </a:br>
                      <a:r>
                        <a:rPr lang="en-US" sz="1700" b="1" u="none" baseline="0" dirty="0" smtClean="0">
                          <a:effectLst>
                            <a:outerShdw blurRad="38100" dist="38100" dir="2700000" algn="tl">
                              <a:srgbClr val="000000">
                                <a:alpha val="43137"/>
                              </a:srgbClr>
                            </a:outerShdw>
                          </a:effectLst>
                        </a:rPr>
                        <a:t>- More HA/DR requests than the U.S. can handle</a:t>
                      </a:r>
                      <a:endParaRPr lang="en-US" sz="1700" b="1" u="none" dirty="0">
                        <a:effectLst>
                          <a:outerShdw blurRad="38100" dist="38100" dir="2700000" algn="tl">
                            <a:srgbClr val="000000">
                              <a:alpha val="43137"/>
                            </a:srgbClr>
                          </a:outerShdw>
                        </a:effectLst>
                      </a:endParaRPr>
                    </a:p>
                  </a:txBody>
                  <a:tcPr anchor="ctr"/>
                </a:tc>
              </a:tr>
              <a:tr h="1066800">
                <a:tc>
                  <a:txBody>
                    <a:bodyPr/>
                    <a:lstStyle/>
                    <a:p>
                      <a:r>
                        <a:rPr lang="en-US" sz="1700" b="1" u="none" dirty="0" smtClean="0">
                          <a:effectLst>
                            <a:outerShdw blurRad="38100" dist="38100" dir="2700000" algn="tl">
                              <a:srgbClr val="000000">
                                <a:alpha val="43137"/>
                              </a:srgbClr>
                            </a:outerShdw>
                          </a:effectLst>
                        </a:rPr>
                        <a:t>Alternative B</a:t>
                      </a:r>
                      <a:endParaRPr lang="en-US" sz="1700" b="1" u="none" dirty="0">
                        <a:effectLst>
                          <a:outerShdw blurRad="38100" dist="38100" dir="2700000" algn="tl">
                            <a:srgbClr val="000000">
                              <a:alpha val="43137"/>
                            </a:srgbClr>
                          </a:outerShdw>
                        </a:effectLst>
                      </a:endParaRPr>
                    </a:p>
                  </a:txBody>
                  <a:tcPr anchor="ctr"/>
                </a:tc>
                <a:tc>
                  <a:txBody>
                    <a:bodyPr/>
                    <a:lstStyle/>
                    <a:p>
                      <a:r>
                        <a:rPr lang="en-US" sz="1700" b="1" u="none" dirty="0" smtClean="0">
                          <a:effectLst>
                            <a:outerShdw blurRad="38100" dist="38100" dir="2700000" algn="tl">
                              <a:srgbClr val="000000">
                                <a:alpha val="43137"/>
                              </a:srgbClr>
                            </a:outerShdw>
                          </a:effectLst>
                        </a:rPr>
                        <a:t>Multi-polar</a:t>
                      </a:r>
                      <a:r>
                        <a:rPr lang="en-US" sz="1700" b="1" u="none" baseline="0" dirty="0" smtClean="0">
                          <a:effectLst>
                            <a:outerShdw blurRad="38100" dist="38100" dir="2700000" algn="tl">
                              <a:srgbClr val="000000">
                                <a:alpha val="43137"/>
                              </a:srgbClr>
                            </a:outerShdw>
                          </a:effectLst>
                        </a:rPr>
                        <a:t> World</a:t>
                      </a:r>
                      <a:endParaRPr lang="en-US" sz="1700" b="1" u="none" dirty="0">
                        <a:effectLst>
                          <a:outerShdw blurRad="38100" dist="38100" dir="2700000" algn="tl">
                            <a:srgbClr val="000000">
                              <a:alpha val="43137"/>
                            </a:srgbClr>
                          </a:outerShdw>
                        </a:effectLst>
                      </a:endParaRPr>
                    </a:p>
                  </a:txBody>
                  <a:tcPr anchor="ctr"/>
                </a:tc>
                <a:tc>
                  <a:txBody>
                    <a:bodyPr/>
                    <a:lstStyle/>
                    <a:p>
                      <a:pPr marL="0" indent="0">
                        <a:buFontTx/>
                        <a:buNone/>
                      </a:pPr>
                      <a:r>
                        <a:rPr lang="en-US" sz="1700" b="1" u="none" dirty="0" smtClean="0">
                          <a:effectLst>
                            <a:outerShdw blurRad="38100" dist="38100" dir="2700000" algn="tl">
                              <a:srgbClr val="000000">
                                <a:alpha val="43137"/>
                              </a:srgbClr>
                            </a:outerShdw>
                          </a:effectLst>
                        </a:rPr>
                        <a:t>- Diffusion of ruin-causing knowledge</a:t>
                      </a:r>
                      <a:r>
                        <a:rPr lang="en-US" sz="1700" b="1" u="none" baseline="0" dirty="0" smtClean="0">
                          <a:effectLst>
                            <a:outerShdw blurRad="38100" dist="38100" dir="2700000" algn="tl">
                              <a:srgbClr val="000000">
                                <a:alpha val="43137"/>
                              </a:srgbClr>
                            </a:outerShdw>
                          </a:effectLst>
                        </a:rPr>
                        <a:t> and A2/AD</a:t>
                      </a:r>
                      <a:endParaRPr lang="en-US" sz="1700" b="1" u="none" dirty="0" smtClean="0">
                        <a:effectLst>
                          <a:outerShdw blurRad="38100" dist="38100" dir="2700000" algn="tl">
                            <a:srgbClr val="000000">
                              <a:alpha val="43137"/>
                            </a:srgbClr>
                          </a:outerShdw>
                        </a:effectLst>
                      </a:endParaRPr>
                    </a:p>
                    <a:p>
                      <a:pPr marL="0" indent="0">
                        <a:buFontTx/>
                        <a:buNone/>
                      </a:pPr>
                      <a:r>
                        <a:rPr lang="en-US" sz="1700" b="1" u="none" dirty="0" smtClean="0">
                          <a:effectLst>
                            <a:outerShdw blurRad="38100" dist="38100" dir="2700000" algn="tl">
                              <a:srgbClr val="000000">
                                <a:alpha val="43137"/>
                              </a:srgbClr>
                            </a:outerShdw>
                          </a:effectLst>
                        </a:rPr>
                        <a:t>- Stagnant</a:t>
                      </a:r>
                      <a:r>
                        <a:rPr lang="en-US" sz="1700" b="1" u="none" baseline="0" dirty="0" smtClean="0">
                          <a:effectLst>
                            <a:outerShdw blurRad="38100" dist="38100" dir="2700000" algn="tl">
                              <a:srgbClr val="000000">
                                <a:alpha val="43137"/>
                              </a:srgbClr>
                            </a:outerShdw>
                          </a:effectLst>
                        </a:rPr>
                        <a:t> US economy &amp; tech development</a:t>
                      </a:r>
                    </a:p>
                    <a:p>
                      <a:pPr marL="0" indent="0">
                        <a:buFontTx/>
                        <a:buNone/>
                      </a:pPr>
                      <a:r>
                        <a:rPr lang="en-US" sz="1700" b="1" u="none" dirty="0" smtClean="0">
                          <a:effectLst>
                            <a:outerShdw blurRad="38100" dist="38100" dir="2700000" algn="tl">
                              <a:srgbClr val="000000">
                                <a:alpha val="43137"/>
                              </a:srgbClr>
                            </a:outerShdw>
                          </a:effectLst>
                        </a:rPr>
                        <a:t>- Limited military engagement</a:t>
                      </a:r>
                    </a:p>
                  </a:txBody>
                  <a:tcPr anchor="ctr"/>
                </a:tc>
              </a:tr>
              <a:tr h="1096463">
                <a:tc>
                  <a:txBody>
                    <a:bodyPr/>
                    <a:lstStyle/>
                    <a:p>
                      <a:r>
                        <a:rPr lang="en-US" sz="1700" b="1" u="none" dirty="0" smtClean="0">
                          <a:effectLst>
                            <a:outerShdw blurRad="38100" dist="38100" dir="2700000" algn="tl">
                              <a:srgbClr val="000000">
                                <a:alpha val="43137"/>
                              </a:srgbClr>
                            </a:outerShdw>
                          </a:effectLst>
                        </a:rPr>
                        <a:t>Preferred</a:t>
                      </a:r>
                      <a:endParaRPr lang="en-US" sz="1700" b="1" u="none" dirty="0">
                        <a:effectLst>
                          <a:outerShdw blurRad="38100" dist="38100" dir="2700000" algn="tl">
                            <a:srgbClr val="000000">
                              <a:alpha val="43137"/>
                            </a:srgbClr>
                          </a:outerShdw>
                        </a:effectLst>
                      </a:endParaRPr>
                    </a:p>
                  </a:txBody>
                  <a:tcPr anchor="ctr"/>
                </a:tc>
                <a:tc>
                  <a:txBody>
                    <a:bodyPr/>
                    <a:lstStyle/>
                    <a:p>
                      <a:r>
                        <a:rPr lang="en-US" sz="1700" b="1" u="none" dirty="0" smtClean="0">
                          <a:effectLst>
                            <a:outerShdw blurRad="38100" dist="38100" dir="2700000" algn="tl">
                              <a:srgbClr val="000000">
                                <a:alpha val="43137"/>
                              </a:srgbClr>
                            </a:outerShdw>
                          </a:effectLst>
                        </a:rPr>
                        <a:t>World Accommodating</a:t>
                      </a:r>
                      <a:endParaRPr lang="en-US" sz="1700" b="1" u="none" dirty="0">
                        <a:effectLst>
                          <a:outerShdw blurRad="38100" dist="38100" dir="2700000" algn="tl">
                            <a:srgbClr val="000000">
                              <a:alpha val="43137"/>
                            </a:srgbClr>
                          </a:outerShdw>
                        </a:effectLst>
                      </a:endParaRPr>
                    </a:p>
                  </a:txBody>
                  <a:tcPr anchor="ctr"/>
                </a:tc>
                <a:tc>
                  <a:txBody>
                    <a:bodyPr/>
                    <a:lstStyle/>
                    <a:p>
                      <a:r>
                        <a:rPr lang="en-US" sz="1700" b="1" u="none" dirty="0" smtClean="0">
                          <a:effectLst>
                            <a:outerShdw blurRad="38100" dist="38100" dir="2700000" algn="tl">
                              <a:srgbClr val="000000">
                                <a:alpha val="43137"/>
                              </a:srgbClr>
                            </a:outerShdw>
                          </a:effectLst>
                        </a:rPr>
                        <a:t>- Rules-based international order</a:t>
                      </a:r>
                    </a:p>
                    <a:p>
                      <a:pPr marL="0" indent="0">
                        <a:buFontTx/>
                        <a:buNone/>
                      </a:pPr>
                      <a:r>
                        <a:rPr lang="en-US" sz="1700" b="1" u="none" dirty="0" smtClean="0">
                          <a:effectLst>
                            <a:outerShdw blurRad="38100" dist="38100" dir="2700000" algn="tl">
                              <a:srgbClr val="000000">
                                <a:alpha val="43137"/>
                              </a:srgbClr>
                            </a:outerShdw>
                          </a:effectLst>
                        </a:rPr>
                        <a:t>- US dominance</a:t>
                      </a:r>
                      <a:r>
                        <a:rPr lang="en-US" sz="1700" b="1" u="none" baseline="0" dirty="0" smtClean="0">
                          <a:effectLst>
                            <a:outerShdw blurRad="38100" dist="38100" dir="2700000" algn="tl">
                              <a:srgbClr val="000000">
                                <a:alpha val="43137"/>
                              </a:srgbClr>
                            </a:outerShdw>
                          </a:effectLst>
                        </a:rPr>
                        <a:t> despite near-peer competitors</a:t>
                      </a:r>
                    </a:p>
                    <a:p>
                      <a:pPr marL="0" indent="0">
                        <a:buFontTx/>
                        <a:buNone/>
                      </a:pPr>
                      <a:r>
                        <a:rPr lang="en-US" sz="1700" b="1" u="none" dirty="0" smtClean="0">
                          <a:effectLst>
                            <a:outerShdw blurRad="38100" dist="38100" dir="2700000" algn="tl">
                              <a:srgbClr val="000000">
                                <a:alpha val="43137"/>
                              </a:srgbClr>
                            </a:outerShdw>
                          </a:effectLst>
                        </a:rPr>
                        <a:t>- Increasing interdependence of global economy </a:t>
                      </a:r>
                      <a:endParaRPr lang="en-US" sz="1700" b="1" u="none" dirty="0">
                        <a:effectLst>
                          <a:outerShdw blurRad="38100" dist="38100" dir="2700000" algn="tl">
                            <a:srgbClr val="000000">
                              <a:alpha val="43137"/>
                            </a:srgbClr>
                          </a:outerShdw>
                        </a:effectLst>
                      </a:endParaRPr>
                    </a:p>
                  </a:txBody>
                  <a:tcPr anchor="ctr"/>
                </a:tc>
              </a:tr>
            </a:tbl>
          </a:graphicData>
        </a:graphic>
      </p:graphicFrame>
    </p:spTree>
    <p:extLst>
      <p:ext uri="{BB962C8B-B14F-4D97-AF65-F5344CB8AC3E}">
        <p14:creationId xmlns:p14="http://schemas.microsoft.com/office/powerpoint/2010/main" val="90287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1"/>
            <a:ext cx="8229600" cy="4673599"/>
          </a:xfrm>
        </p:spPr>
        <p:txBody>
          <a:bodyPr>
            <a:normAutofit lnSpcReduction="10000"/>
          </a:bodyPr>
          <a:lstStyle/>
          <a:p>
            <a:r>
              <a:rPr lang="en-US" sz="2800" dirty="0" smtClean="0"/>
              <a:t>February 2016 Science Fiction Futures Workshop</a:t>
            </a:r>
          </a:p>
          <a:p>
            <a:pPr lvl="1"/>
            <a:r>
              <a:rPr lang="en-US" dirty="0" smtClean="0"/>
              <a:t>Atlantic Council Art of the </a:t>
            </a:r>
            <a:r>
              <a:rPr lang="en-US" dirty="0"/>
              <a:t>Future Project (</a:t>
            </a:r>
            <a:r>
              <a:rPr lang="en-US" dirty="0">
                <a:hlinkClick r:id="rId3"/>
              </a:rPr>
              <a:t>http://artoffuturewarfare.org</a:t>
            </a:r>
            <a:r>
              <a:rPr lang="en-US" dirty="0" smtClean="0">
                <a:hlinkClick r:id="rId3"/>
              </a:rPr>
              <a:t>/</a:t>
            </a:r>
            <a:r>
              <a:rPr lang="en-US" dirty="0" smtClean="0"/>
              <a:t>)</a:t>
            </a:r>
          </a:p>
          <a:p>
            <a:r>
              <a:rPr lang="en-US" dirty="0" smtClean="0"/>
              <a:t>Authors / Coaches</a:t>
            </a:r>
          </a:p>
          <a:p>
            <a:pPr lvl="1"/>
            <a:r>
              <a:rPr lang="en-US" dirty="0" smtClean="0"/>
              <a:t>August Cole (</a:t>
            </a:r>
            <a:r>
              <a:rPr lang="en-US" i="1" dirty="0" smtClean="0"/>
              <a:t>Ghost Fleet </a:t>
            </a:r>
            <a:r>
              <a:rPr lang="en-US" dirty="0" smtClean="0"/>
              <a:t>w/ Peter Singer)</a:t>
            </a:r>
          </a:p>
          <a:p>
            <a:pPr lvl="1"/>
            <a:r>
              <a:rPr lang="en-US" dirty="0" smtClean="0"/>
              <a:t>Chuck Gannon (</a:t>
            </a:r>
            <a:r>
              <a:rPr lang="en-US" i="1" dirty="0" smtClean="0"/>
              <a:t>Caine Riordan </a:t>
            </a:r>
            <a:r>
              <a:rPr lang="en-US" dirty="0" smtClean="0"/>
              <a:t>series)</a:t>
            </a:r>
          </a:p>
          <a:p>
            <a:pPr lvl="1"/>
            <a:r>
              <a:rPr lang="en-US" dirty="0" smtClean="0"/>
              <a:t>Max Brooks (</a:t>
            </a:r>
            <a:r>
              <a:rPr lang="en-US" i="1" dirty="0" smtClean="0"/>
              <a:t>World War Z</a:t>
            </a:r>
            <a:r>
              <a:rPr lang="en-US" dirty="0" smtClean="0"/>
              <a:t>)</a:t>
            </a:r>
          </a:p>
          <a:p>
            <a:r>
              <a:rPr lang="en-US" dirty="0" smtClean="0"/>
              <a:t>18 Uniformed Service Members</a:t>
            </a:r>
            <a:endParaRPr lang="en-US" dirty="0"/>
          </a:p>
          <a:p>
            <a:r>
              <a:rPr lang="en-US" dirty="0" smtClean="0"/>
              <a:t>To be released late Summer 2016</a:t>
            </a:r>
          </a:p>
          <a:p>
            <a:r>
              <a:rPr lang="en-US" dirty="0" smtClean="0"/>
              <a:t>Purpose</a:t>
            </a:r>
          </a:p>
          <a:p>
            <a:pPr lvl="1"/>
            <a:r>
              <a:rPr lang="en-US" dirty="0" smtClean="0"/>
              <a:t>Convey the Future to the masses</a:t>
            </a:r>
          </a:p>
          <a:p>
            <a:pPr lvl="1"/>
            <a:r>
              <a:rPr lang="en-US" dirty="0" err="1" smtClean="0"/>
              <a:t>Wargaming</a:t>
            </a:r>
            <a:endParaRPr lang="en-US" dirty="0" smtClean="0"/>
          </a:p>
          <a:p>
            <a:endParaRPr lang="en-US" dirty="0" smtClean="0"/>
          </a:p>
        </p:txBody>
      </p:sp>
      <p:sp>
        <p:nvSpPr>
          <p:cNvPr id="2" name="Date Placeholder 1"/>
          <p:cNvSpPr>
            <a:spLocks noGrp="1"/>
          </p:cNvSpPr>
          <p:nvPr>
            <p:ph type="dt" sz="half" idx="2"/>
          </p:nvPr>
        </p:nvSpPr>
        <p:spPr/>
        <p:txBody>
          <a:bodyPr/>
          <a:lstStyle/>
          <a:p>
            <a:fld id="{BDF5F72A-6F49-4163-A0DA-7BE7938BC7C4}" type="datetime1">
              <a:rPr lang="en-US" smtClean="0"/>
              <a:t>8/3/2016</a:t>
            </a:fld>
            <a:endParaRPr lang="en-US"/>
          </a:p>
        </p:txBody>
      </p:sp>
      <p:sp>
        <p:nvSpPr>
          <p:cNvPr id="4" name="Slide Number Placeholder 3"/>
          <p:cNvSpPr>
            <a:spLocks noGrp="1"/>
          </p:cNvSpPr>
          <p:nvPr>
            <p:ph type="sldNum" sz="quarter" idx="4"/>
          </p:nvPr>
        </p:nvSpPr>
        <p:spPr/>
        <p:txBody>
          <a:bodyPr/>
          <a:lstStyle/>
          <a:p>
            <a:fld id="{161099A3-E8A8-412D-9DD1-CD23DF1E49A9}" type="slidenum">
              <a:rPr lang="en-US" smtClean="0"/>
              <a:t>7</a:t>
            </a:fld>
            <a:endParaRPr lang="en-US"/>
          </a:p>
        </p:txBody>
      </p:sp>
      <p:sp>
        <p:nvSpPr>
          <p:cNvPr id="6" name="Title 5"/>
          <p:cNvSpPr>
            <a:spLocks noGrp="1"/>
          </p:cNvSpPr>
          <p:nvPr>
            <p:ph type="title"/>
          </p:nvPr>
        </p:nvSpPr>
        <p:spPr/>
        <p:txBody>
          <a:bodyPr>
            <a:normAutofit/>
          </a:bodyPr>
          <a:lstStyle/>
          <a:p>
            <a:r>
              <a:rPr lang="en-US" dirty="0" smtClean="0"/>
              <a:t>Articulating MCSEF Worlds</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4419600"/>
            <a:ext cx="3641910" cy="1632926"/>
          </a:xfrm>
          <a:prstGeom prst="rect">
            <a:avLst/>
          </a:prstGeom>
        </p:spPr>
      </p:pic>
    </p:spTree>
    <p:extLst>
      <p:ext uri="{BB962C8B-B14F-4D97-AF65-F5344CB8AC3E}">
        <p14:creationId xmlns:p14="http://schemas.microsoft.com/office/powerpoint/2010/main" val="2772738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553200" cy="762000"/>
          </a:xfrm>
        </p:spPr>
        <p:txBody>
          <a:bodyPr>
            <a:normAutofit/>
          </a:bodyPr>
          <a:lstStyle/>
          <a:p>
            <a:r>
              <a:rPr lang="en-US" sz="4000" b="1" dirty="0" smtClean="0">
                <a:latin typeface="+mj-lt"/>
              </a:rPr>
              <a:t>Questions</a:t>
            </a:r>
            <a:r>
              <a:rPr lang="en-US" sz="4000" dirty="0" smtClean="0">
                <a:latin typeface="+mj-lt"/>
              </a:rPr>
              <a:t>?</a:t>
            </a:r>
            <a:endParaRPr lang="en-US" sz="4000" dirty="0">
              <a:latin typeface="+mj-lt"/>
            </a:endParaRPr>
          </a:p>
        </p:txBody>
      </p:sp>
      <p:sp>
        <p:nvSpPr>
          <p:cNvPr id="3" name="Content Placeholder 2"/>
          <p:cNvSpPr>
            <a:spLocks noGrp="1"/>
          </p:cNvSpPr>
          <p:nvPr>
            <p:ph idx="1"/>
          </p:nvPr>
        </p:nvSpPr>
        <p:spPr>
          <a:xfrm>
            <a:off x="4191000" y="1798637"/>
            <a:ext cx="4876800" cy="4525963"/>
          </a:xfrm>
        </p:spPr>
        <p:txBody>
          <a:bodyPr>
            <a:normAutofit/>
          </a:bodyPr>
          <a:lstStyle/>
          <a:p>
            <a:pPr marL="0" indent="0">
              <a:buNone/>
            </a:pPr>
            <a:r>
              <a:rPr lang="en-US" dirty="0" smtClean="0">
                <a:effectLst>
                  <a:outerShdw blurRad="38100" dist="38100" dir="2700000" algn="tl">
                    <a:srgbClr val="000000">
                      <a:alpha val="43137"/>
                    </a:srgbClr>
                  </a:outerShdw>
                </a:effectLst>
              </a:rPr>
              <a:t>Find the complete forecast at:</a:t>
            </a:r>
          </a:p>
          <a:p>
            <a:pPr marL="0" indent="0">
              <a:buNone/>
            </a:pPr>
            <a:r>
              <a:rPr lang="en-US" dirty="0" smtClean="0"/>
              <a:t>   </a:t>
            </a:r>
            <a:r>
              <a:rPr lang="en-US" b="1" dirty="0" smtClean="0">
                <a:solidFill>
                  <a:srgbClr val="0000FF"/>
                </a:solidFill>
                <a:effectLst>
                  <a:outerShdw blurRad="38100" dist="38100" dir="2700000" algn="tl">
                    <a:srgbClr val="000000">
                      <a:alpha val="43137"/>
                    </a:srgbClr>
                  </a:outerShdw>
                </a:effectLst>
              </a:rPr>
              <a:t>www.mcwl.marines.mil/</a:t>
            </a:r>
          </a:p>
          <a:p>
            <a:pPr marL="0" indent="0">
              <a:buNone/>
            </a:pPr>
            <a:endParaRPr lang="en-US" dirty="0"/>
          </a:p>
          <a:p>
            <a:pPr marL="0" indent="0">
              <a:buNone/>
            </a:pPr>
            <a:endParaRPr lang="en-US" b="1" dirty="0" smtClean="0">
              <a:effectLst>
                <a:outerShdw blurRad="38100" dist="38100" dir="2700000" algn="tl">
                  <a:srgbClr val="000000">
                    <a:alpha val="43137"/>
                  </a:srgbClr>
                </a:outerShdw>
              </a:effectLst>
            </a:endParaRPr>
          </a:p>
          <a:p>
            <a:pPr marL="0" indent="0">
              <a:buNone/>
            </a:pPr>
            <a:endParaRPr lang="en-US" dirty="0"/>
          </a:p>
          <a:p>
            <a:pPr marL="0" indent="0">
              <a:buNone/>
            </a:pPr>
            <a:endParaRPr lang="en-US" b="1" dirty="0" smtClean="0">
              <a:effectLst>
                <a:outerShdw blurRad="38100" dist="38100" dir="2700000" algn="tl">
                  <a:srgbClr val="000000">
                    <a:alpha val="43137"/>
                  </a:srgbClr>
                </a:outerShdw>
              </a:effectLst>
            </a:endParaRPr>
          </a:p>
          <a:p>
            <a:pPr marL="0" indent="0">
              <a:buNone/>
            </a:pPr>
            <a:endParaRPr lang="en-US" dirty="0"/>
          </a:p>
          <a:p>
            <a:pPr marL="0" indent="0">
              <a:buNone/>
            </a:pPr>
            <a:endParaRPr lang="en-US" b="1" dirty="0" smtClean="0">
              <a:effectLst>
                <a:outerShdw blurRad="38100" dist="38100" dir="2700000" algn="tl">
                  <a:srgbClr val="000000">
                    <a:alpha val="43137"/>
                  </a:srgbClr>
                </a:outerShdw>
              </a:effectLst>
            </a:endParaRPr>
          </a:p>
          <a:p>
            <a:pPr marL="0" indent="0">
              <a:buNone/>
            </a:pPr>
            <a:r>
              <a:rPr lang="en-US" b="1" dirty="0" smtClean="0">
                <a:effectLst>
                  <a:outerShdw blurRad="38100" dist="38100" dir="2700000" algn="tl">
                    <a:srgbClr val="000000">
                      <a:alpha val="43137"/>
                    </a:srgbClr>
                  </a:outerShdw>
                </a:effectLst>
              </a:rPr>
              <a:t>Sign up for Notes from the Edge</a:t>
            </a:r>
            <a:r>
              <a:rPr lang="en-US" dirty="0" smtClean="0"/>
              <a:t>: </a:t>
            </a:r>
            <a:r>
              <a:rPr lang="en-US" dirty="0" smtClean="0">
                <a:solidFill>
                  <a:srgbClr val="0000FF"/>
                </a:solidFill>
              </a:rPr>
              <a:t>MCCDC_STRAT_Vis_Grp@usmc.mil</a:t>
            </a:r>
            <a:r>
              <a:rPr lang="en-US" dirty="0" smtClean="0"/>
              <a:t> </a:t>
            </a:r>
            <a:endParaRPr lang="en-US" b="1" dirty="0" smtClean="0">
              <a:effectLst>
                <a:outerShdw blurRad="38100" dist="38100" dir="2700000" algn="tl">
                  <a:srgbClr val="000000">
                    <a:alpha val="43137"/>
                  </a:srgbClr>
                </a:outerShdw>
              </a:effectLst>
            </a:endParaRPr>
          </a:p>
          <a:p>
            <a:pPr marL="0" indent="0">
              <a:buNone/>
            </a:pPr>
            <a:endParaRPr lang="en-US" b="1" dirty="0" smtClean="0">
              <a:effectLst>
                <a:outerShdw blurRad="38100" dist="38100" dir="2700000" algn="tl">
                  <a:srgbClr val="000000">
                    <a:alpha val="43137"/>
                  </a:srgbClr>
                </a:outerShdw>
              </a:effectLst>
            </a:endParaRPr>
          </a:p>
        </p:txBody>
      </p:sp>
      <p:sp>
        <p:nvSpPr>
          <p:cNvPr id="11" name="Date Placeholder 3"/>
          <p:cNvSpPr>
            <a:spLocks noGrp="1"/>
          </p:cNvSpPr>
          <p:nvPr>
            <p:ph type="dt" sz="half" idx="2"/>
          </p:nvPr>
        </p:nvSpPr>
        <p:spPr>
          <a:xfrm>
            <a:off x="457200" y="6441376"/>
            <a:ext cx="2133600" cy="365125"/>
          </a:xfrm>
        </p:spPr>
        <p:txBody>
          <a:bodyPr/>
          <a:lstStyle/>
          <a:p>
            <a:fld id="{5BE75E40-C45D-4DCE-83AE-BF7E14B3CD74}" type="datetime1">
              <a:rPr lang="en-US" smtClean="0"/>
              <a:t>8/3/2016</a:t>
            </a:fld>
            <a:endParaRPr lang="en-US" dirty="0"/>
          </a:p>
        </p:txBody>
      </p:sp>
      <p:sp>
        <p:nvSpPr>
          <p:cNvPr id="13" name="Slide Number Placeholder 5"/>
          <p:cNvSpPr>
            <a:spLocks noGrp="1"/>
          </p:cNvSpPr>
          <p:nvPr>
            <p:ph type="sldNum" sz="quarter" idx="4"/>
          </p:nvPr>
        </p:nvSpPr>
        <p:spPr>
          <a:xfrm>
            <a:off x="6861950" y="6451351"/>
            <a:ext cx="2133600" cy="365125"/>
          </a:xfrm>
        </p:spPr>
        <p:txBody>
          <a:bodyPr/>
          <a:lstStyle/>
          <a:p>
            <a:fld id="{161099A3-E8A8-412D-9DD1-CD23DF1E49A9}" type="slidenum">
              <a:rPr lang="en-US" smtClean="0"/>
              <a:t>8</a:t>
            </a:fld>
            <a:endParaRPr lang="en-US"/>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0156" y="1828800"/>
            <a:ext cx="3433644" cy="4419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2969069"/>
            <a:ext cx="2228804" cy="2139061"/>
          </a:xfrm>
          <a:prstGeom prst="rect">
            <a:avLst/>
          </a:prstGeom>
        </p:spPr>
      </p:pic>
    </p:spTree>
    <p:extLst>
      <p:ext uri="{BB962C8B-B14F-4D97-AF65-F5344CB8AC3E}">
        <p14:creationId xmlns:p14="http://schemas.microsoft.com/office/powerpoint/2010/main" val="927503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98401" y="273050"/>
            <a:ext cx="5947198" cy="869951"/>
          </a:xfrm>
        </p:spPr>
        <p:txBody>
          <a:bodyPr>
            <a:noAutofit/>
          </a:bodyPr>
          <a:lstStyle/>
          <a:p>
            <a:r>
              <a:rPr lang="en-US" dirty="0" smtClean="0"/>
              <a:t>Assessing Plausible Security Environments</a:t>
            </a:r>
            <a:endParaRPr lang="en-US" dirty="0"/>
          </a:p>
        </p:txBody>
      </p:sp>
      <p:sp>
        <p:nvSpPr>
          <p:cNvPr id="43" name="Date Placeholder 3"/>
          <p:cNvSpPr>
            <a:spLocks noGrp="1"/>
          </p:cNvSpPr>
          <p:nvPr>
            <p:ph type="dt" sz="half" idx="2"/>
          </p:nvPr>
        </p:nvSpPr>
        <p:spPr>
          <a:xfrm>
            <a:off x="457200" y="6441376"/>
            <a:ext cx="2133600" cy="365125"/>
          </a:xfrm>
        </p:spPr>
        <p:txBody>
          <a:bodyPr/>
          <a:lstStyle/>
          <a:p>
            <a:fld id="{5BE75E40-C45D-4DCE-83AE-BF7E14B3CD74}" type="datetime1">
              <a:rPr lang="en-US" smtClean="0">
                <a:solidFill>
                  <a:prstClr val="black">
                    <a:tint val="75000"/>
                  </a:prstClr>
                </a:solidFill>
              </a:rPr>
              <a:pPr/>
              <a:t>8/3/2016</a:t>
            </a:fld>
            <a:endParaRPr lang="en-US" dirty="0">
              <a:solidFill>
                <a:prstClr val="black">
                  <a:tint val="75000"/>
                </a:prstClr>
              </a:solidFill>
            </a:endParaRPr>
          </a:p>
        </p:txBody>
      </p:sp>
      <p:sp>
        <p:nvSpPr>
          <p:cNvPr id="46" name="Slide Number Placeholder 5"/>
          <p:cNvSpPr>
            <a:spLocks noGrp="1"/>
          </p:cNvSpPr>
          <p:nvPr>
            <p:ph type="sldNum" sz="quarter" idx="4"/>
          </p:nvPr>
        </p:nvSpPr>
        <p:spPr>
          <a:xfrm>
            <a:off x="6861950" y="6451351"/>
            <a:ext cx="2133600" cy="365125"/>
          </a:xfrm>
        </p:spPr>
        <p:txBody>
          <a:bodyPr/>
          <a:lstStyle/>
          <a:p>
            <a:fld id="{161099A3-E8A8-412D-9DD1-CD23DF1E49A9}" type="slidenum">
              <a:rPr lang="en-US" smtClean="0">
                <a:solidFill>
                  <a:prstClr val="black">
                    <a:tint val="75000"/>
                  </a:prstClr>
                </a:solidFill>
              </a:rPr>
              <a:pPr/>
              <a:t>9</a:t>
            </a:fld>
            <a:endParaRPr lang="en-US">
              <a:solidFill>
                <a:prstClr val="black">
                  <a:tint val="75000"/>
                </a:prstClr>
              </a:solidFill>
            </a:endParaRPr>
          </a:p>
        </p:txBody>
      </p:sp>
      <p:pic>
        <p:nvPicPr>
          <p:cNvPr id="5" name="Content Placeholder 3" descr="Flashlight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953000"/>
          </a:xfrm>
          <a:prstGeom prst="rect">
            <a:avLst/>
          </a:prstGeom>
          <a:noFill/>
          <a:ln w="9525">
            <a:noFill/>
            <a:miter lim="800000"/>
            <a:headEnd/>
            <a:tailEnd/>
          </a:ln>
        </p:spPr>
      </p:pic>
      <p:grpSp>
        <p:nvGrpSpPr>
          <p:cNvPr id="87" name="Group 86"/>
          <p:cNvGrpSpPr/>
          <p:nvPr/>
        </p:nvGrpSpPr>
        <p:grpSpPr>
          <a:xfrm>
            <a:off x="3200402" y="3143035"/>
            <a:ext cx="4887913" cy="2182701"/>
            <a:chOff x="3200400" y="3143034"/>
            <a:chExt cx="4887913" cy="2182701"/>
          </a:xfrm>
        </p:grpSpPr>
        <p:grpSp>
          <p:nvGrpSpPr>
            <p:cNvPr id="86" name="Group 85"/>
            <p:cNvGrpSpPr/>
            <p:nvPr/>
          </p:nvGrpSpPr>
          <p:grpSpPr>
            <a:xfrm>
              <a:off x="3200400" y="3143034"/>
              <a:ext cx="3440431" cy="1158873"/>
              <a:chOff x="3200400" y="3143034"/>
              <a:chExt cx="3440431" cy="1158873"/>
            </a:xfrm>
          </p:grpSpPr>
          <p:cxnSp>
            <p:nvCxnSpPr>
              <p:cNvPr id="8" name="Straight Connector 7"/>
              <p:cNvCxnSpPr>
                <a:endCxn id="7" idx="4"/>
              </p:cNvCxnSpPr>
              <p:nvPr/>
            </p:nvCxnSpPr>
            <p:spPr bwMode="auto">
              <a:xfrm>
                <a:off x="3200400" y="3235325"/>
                <a:ext cx="3305970" cy="1066582"/>
              </a:xfrm>
              <a:prstGeom prst="line">
                <a:avLst/>
              </a:prstGeom>
              <a:ln w="28575">
                <a:solidFill>
                  <a:schemeClr val="accent6">
                    <a:lumMod val="7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bwMode="auto">
              <a:xfrm>
                <a:off x="6371908" y="3774857"/>
                <a:ext cx="268923" cy="527050"/>
              </a:xfrm>
              <a:prstGeom prst="ellipse">
                <a:avLst/>
              </a:prstGeom>
              <a:noFill/>
              <a:ln w="28575">
                <a:solidFill>
                  <a:schemeClr val="accent6">
                    <a:lumMod val="7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dirty="0">
                    <a:solidFill>
                      <a:srgbClr val="FFFFFF"/>
                    </a:solidFill>
                    <a:ea typeface="Times New Roman" panose="02020603050405020304" pitchFamily="18" charset="0"/>
                  </a:rPr>
                  <a:t> </a:t>
                </a:r>
                <a:endParaRPr lang="en-US" sz="1100" dirty="0">
                  <a:solidFill>
                    <a:srgbClr val="FFFFFF"/>
                  </a:solidFill>
                  <a:ea typeface="Calibri" panose="020F0502020204030204" pitchFamily="34" charset="0"/>
                </a:endParaRPr>
              </a:p>
            </p:txBody>
          </p:sp>
          <p:cxnSp>
            <p:nvCxnSpPr>
              <p:cNvPr id="9" name="Straight Connector 8"/>
              <p:cNvCxnSpPr>
                <a:endCxn id="7" idx="0"/>
              </p:cNvCxnSpPr>
              <p:nvPr/>
            </p:nvCxnSpPr>
            <p:spPr bwMode="auto">
              <a:xfrm>
                <a:off x="3200400" y="3143034"/>
                <a:ext cx="3305970" cy="631823"/>
              </a:xfrm>
              <a:prstGeom prst="line">
                <a:avLst/>
              </a:prstGeom>
              <a:ln w="28575">
                <a:solidFill>
                  <a:schemeClr val="accent6">
                    <a:lumMod val="75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a:endCxn id="7" idx="5"/>
            </p:cNvCxnSpPr>
            <p:nvPr/>
          </p:nvCxnSpPr>
          <p:spPr bwMode="auto">
            <a:xfrm flipH="1" flipV="1">
              <a:off x="6601448" y="4224722"/>
              <a:ext cx="650253" cy="656523"/>
            </a:xfrm>
            <a:prstGeom prst="straightConnector1">
              <a:avLst/>
            </a:prstGeom>
            <a:ln w="1905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47"/>
            <p:cNvSpPr txBox="1">
              <a:spLocks noChangeArrowheads="1"/>
            </p:cNvSpPr>
            <p:nvPr/>
          </p:nvSpPr>
          <p:spPr bwMode="auto">
            <a:xfrm>
              <a:off x="7002886" y="4802515"/>
              <a:ext cx="1085427" cy="523220"/>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Alternative Futures</a:t>
              </a:r>
            </a:p>
          </p:txBody>
        </p:sp>
      </p:grpSp>
      <p:sp>
        <p:nvSpPr>
          <p:cNvPr id="14" name="Rectangle 13"/>
          <p:cNvSpPr/>
          <p:nvPr/>
        </p:nvSpPr>
        <p:spPr bwMode="auto">
          <a:xfrm>
            <a:off x="3352802" y="1555533"/>
            <a:ext cx="3990975" cy="3430588"/>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sp>
        <p:nvSpPr>
          <p:cNvPr id="15" name="Rounded Rectangle 14"/>
          <p:cNvSpPr/>
          <p:nvPr/>
        </p:nvSpPr>
        <p:spPr bwMode="auto">
          <a:xfrm>
            <a:off x="1044577" y="1569161"/>
            <a:ext cx="7261225" cy="4559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sp>
        <p:nvSpPr>
          <p:cNvPr id="16" name="TextBox 12"/>
          <p:cNvSpPr txBox="1">
            <a:spLocks noChangeArrowheads="1"/>
          </p:cNvSpPr>
          <p:nvPr/>
        </p:nvSpPr>
        <p:spPr bwMode="auto">
          <a:xfrm>
            <a:off x="2738116" y="5664201"/>
            <a:ext cx="584840" cy="307777"/>
          </a:xfrm>
          <a:prstGeom prst="rect">
            <a:avLst/>
          </a:prstGeom>
          <a:solidFill>
            <a:srgbClr val="002060"/>
          </a:solidFill>
          <a:ln/>
          <a:extLst/>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NOW</a:t>
            </a:r>
            <a:endParaRPr lang="en-US" sz="1400" i="1" dirty="0">
              <a:solidFill>
                <a:srgbClr val="FFFFFF"/>
              </a:solidFill>
              <a:cs typeface="Times New Roman" pitchFamily="18" charset="0"/>
            </a:endParaRPr>
          </a:p>
        </p:txBody>
      </p:sp>
      <p:sp>
        <p:nvSpPr>
          <p:cNvPr id="17" name="TextBox 26"/>
          <p:cNvSpPr txBox="1">
            <a:spLocks noChangeArrowheads="1"/>
          </p:cNvSpPr>
          <p:nvPr/>
        </p:nvSpPr>
        <p:spPr bwMode="auto">
          <a:xfrm>
            <a:off x="5728278" y="5664201"/>
            <a:ext cx="1738745" cy="307777"/>
          </a:xfrm>
          <a:prstGeom prst="rect">
            <a:avLst/>
          </a:prstGeom>
          <a:solidFill>
            <a:srgbClr val="002060"/>
          </a:solidFill>
          <a:ln/>
          <a:extLst/>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TIME (+15-30 YEARS)</a:t>
            </a:r>
            <a:endParaRPr lang="en-US" sz="1400" i="1" dirty="0">
              <a:solidFill>
                <a:srgbClr val="FFFFFF"/>
              </a:solidFill>
              <a:cs typeface="Times New Roman" pitchFamily="18" charset="0"/>
            </a:endParaRPr>
          </a:p>
        </p:txBody>
      </p:sp>
      <p:cxnSp>
        <p:nvCxnSpPr>
          <p:cNvPr id="23" name="Straight Arrow Connector 22"/>
          <p:cNvCxnSpPr/>
          <p:nvPr/>
        </p:nvCxnSpPr>
        <p:spPr bwMode="auto">
          <a:xfrm>
            <a:off x="3426223" y="5818187"/>
            <a:ext cx="2212579" cy="0"/>
          </a:xfrm>
          <a:prstGeom prst="straightConnector1">
            <a:avLst/>
          </a:prstGeom>
          <a:ln w="28575">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3200400" y="1781739"/>
            <a:ext cx="5075238" cy="1453587"/>
            <a:chOff x="3200400" y="1781738"/>
            <a:chExt cx="5075238" cy="1453587"/>
          </a:xfrm>
        </p:grpSpPr>
        <p:grpSp>
          <p:nvGrpSpPr>
            <p:cNvPr id="88" name="Group 87"/>
            <p:cNvGrpSpPr/>
            <p:nvPr/>
          </p:nvGrpSpPr>
          <p:grpSpPr>
            <a:xfrm>
              <a:off x="3200400" y="1979396"/>
              <a:ext cx="3492500" cy="1255929"/>
              <a:chOff x="3200400" y="1979396"/>
              <a:chExt cx="3492500" cy="1255929"/>
            </a:xfrm>
          </p:grpSpPr>
          <p:sp>
            <p:nvSpPr>
              <p:cNvPr id="25" name="Oval 24"/>
              <p:cNvSpPr/>
              <p:nvPr/>
            </p:nvSpPr>
            <p:spPr bwMode="auto">
              <a:xfrm>
                <a:off x="6319838" y="1979396"/>
                <a:ext cx="373062" cy="776287"/>
              </a:xfrm>
              <a:prstGeom prst="ellipse">
                <a:avLst/>
              </a:prstGeom>
              <a:noFill/>
              <a:ln w="28575">
                <a:solidFill>
                  <a:srgbClr val="00B0F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cxnSp>
            <p:nvCxnSpPr>
              <p:cNvPr id="26" name="Straight Connector 25"/>
              <p:cNvCxnSpPr>
                <a:endCxn id="25" idx="4"/>
              </p:cNvCxnSpPr>
              <p:nvPr/>
            </p:nvCxnSpPr>
            <p:spPr bwMode="auto">
              <a:xfrm flipV="1">
                <a:off x="3200400" y="2755683"/>
                <a:ext cx="3305969" cy="479642"/>
              </a:xfrm>
              <a:prstGeom prst="line">
                <a:avLst/>
              </a:prstGeom>
              <a:ln w="28575">
                <a:solidFill>
                  <a:srgbClr val="00B0F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25" idx="0"/>
              </p:cNvCxnSpPr>
              <p:nvPr/>
            </p:nvCxnSpPr>
            <p:spPr bwMode="auto">
              <a:xfrm flipV="1">
                <a:off x="3200400" y="1979396"/>
                <a:ext cx="3305969" cy="1163638"/>
              </a:xfrm>
              <a:prstGeom prst="line">
                <a:avLst/>
              </a:prstGeom>
              <a:ln w="28575">
                <a:solidFill>
                  <a:srgbClr val="00B0F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8" name="TextBox 30"/>
            <p:cNvSpPr txBox="1">
              <a:spLocks noChangeArrowheads="1"/>
            </p:cNvSpPr>
            <p:nvPr/>
          </p:nvSpPr>
          <p:spPr bwMode="auto">
            <a:xfrm>
              <a:off x="7251527" y="1781738"/>
              <a:ext cx="1024111" cy="523220"/>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Preferred Futures</a:t>
              </a:r>
              <a:endParaRPr lang="en-US" sz="1400" i="1" dirty="0">
                <a:solidFill>
                  <a:srgbClr val="FFFFFF"/>
                </a:solidFill>
                <a:cs typeface="Times New Roman" pitchFamily="18" charset="0"/>
              </a:endParaRPr>
            </a:p>
          </p:txBody>
        </p:sp>
        <p:cxnSp>
          <p:nvCxnSpPr>
            <p:cNvPr id="29" name="Straight Arrow Connector 28"/>
            <p:cNvCxnSpPr/>
            <p:nvPr/>
          </p:nvCxnSpPr>
          <p:spPr bwMode="auto">
            <a:xfrm flipH="1">
              <a:off x="6637338" y="1887324"/>
              <a:ext cx="614362" cy="206375"/>
            </a:xfrm>
            <a:prstGeom prst="straightConnector1">
              <a:avLst/>
            </a:prstGeom>
            <a:ln w="19050">
              <a:solidFill>
                <a:schemeClr val="bg1"/>
              </a:solidFill>
              <a:prstDash val="solid"/>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426223" y="5914833"/>
            <a:ext cx="993379" cy="390146"/>
            <a:chOff x="3426221" y="6023819"/>
            <a:chExt cx="993379" cy="390146"/>
          </a:xfrm>
        </p:grpSpPr>
        <p:cxnSp>
          <p:nvCxnSpPr>
            <p:cNvPr id="42" name="Straight Arrow Connector 41"/>
            <p:cNvCxnSpPr/>
            <p:nvPr/>
          </p:nvCxnSpPr>
          <p:spPr bwMode="auto">
            <a:xfrm>
              <a:off x="3426221" y="6023819"/>
              <a:ext cx="993379" cy="1588"/>
            </a:xfrm>
            <a:prstGeom prst="straightConnector1">
              <a:avLst/>
            </a:prstGeom>
            <a:ln w="28575">
              <a:solidFill>
                <a:srgbClr val="C0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TextBox 12"/>
            <p:cNvSpPr txBox="1">
              <a:spLocks noChangeArrowheads="1"/>
            </p:cNvSpPr>
            <p:nvPr/>
          </p:nvSpPr>
          <p:spPr bwMode="auto">
            <a:xfrm>
              <a:off x="3657600" y="6106188"/>
              <a:ext cx="519629" cy="307777"/>
            </a:xfrm>
            <a:prstGeom prst="rect">
              <a:avLst/>
            </a:prstGeom>
            <a:solidFill>
              <a:srgbClr val="002060"/>
            </a:solidFill>
            <a:ln/>
            <a:extLst/>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smtClean="0">
                  <a:solidFill>
                    <a:srgbClr val="FFFFFF"/>
                  </a:solidFill>
                  <a:latin typeface="Calibri" pitchFamily="34" charset="0"/>
                  <a:cs typeface="Times New Roman" pitchFamily="18" charset="0"/>
                </a:rPr>
                <a:t>Intel</a:t>
              </a:r>
              <a:endParaRPr lang="en-US" sz="1400" i="1" dirty="0">
                <a:solidFill>
                  <a:srgbClr val="FFFFFF"/>
                </a:solidFill>
                <a:cs typeface="Times New Roman" pitchFamily="18" charset="0"/>
              </a:endParaRPr>
            </a:p>
          </p:txBody>
        </p:sp>
      </p:grpSp>
      <p:grpSp>
        <p:nvGrpSpPr>
          <p:cNvPr id="85" name="Group 84"/>
          <p:cNvGrpSpPr/>
          <p:nvPr/>
        </p:nvGrpSpPr>
        <p:grpSpPr>
          <a:xfrm>
            <a:off x="3200400" y="2922369"/>
            <a:ext cx="5181600" cy="523220"/>
            <a:chOff x="3200400" y="2922370"/>
            <a:chExt cx="5181600" cy="523220"/>
          </a:xfrm>
        </p:grpSpPr>
        <p:grpSp>
          <p:nvGrpSpPr>
            <p:cNvPr id="84" name="Group 83"/>
            <p:cNvGrpSpPr/>
            <p:nvPr/>
          </p:nvGrpSpPr>
          <p:grpSpPr>
            <a:xfrm>
              <a:off x="3200400" y="2950945"/>
              <a:ext cx="3636328" cy="484187"/>
              <a:chOff x="3200400" y="2950945"/>
              <a:chExt cx="3636328" cy="484187"/>
            </a:xfrm>
          </p:grpSpPr>
          <p:sp>
            <p:nvSpPr>
              <p:cNvPr id="31" name="Oval 30"/>
              <p:cNvSpPr/>
              <p:nvPr/>
            </p:nvSpPr>
            <p:spPr bwMode="auto">
              <a:xfrm>
                <a:off x="6553200" y="2950945"/>
                <a:ext cx="283528" cy="484187"/>
              </a:xfrm>
              <a:prstGeom prst="ellipse">
                <a:avLst/>
              </a:prstGeom>
              <a:noFill/>
              <a:ln w="28575">
                <a:solidFill>
                  <a:srgbClr val="C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cxnSp>
            <p:nvCxnSpPr>
              <p:cNvPr id="32" name="Straight Connector 31"/>
              <p:cNvCxnSpPr>
                <a:endCxn id="31" idx="0"/>
              </p:cNvCxnSpPr>
              <p:nvPr/>
            </p:nvCxnSpPr>
            <p:spPr bwMode="auto">
              <a:xfrm flipV="1">
                <a:off x="3200400" y="2950945"/>
                <a:ext cx="3494564" cy="192089"/>
              </a:xfrm>
              <a:prstGeom prst="line">
                <a:avLst/>
              </a:prstGeom>
              <a:ln w="28575">
                <a:solidFill>
                  <a:srgbClr val="C000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1" idx="4"/>
              </p:cNvCxnSpPr>
              <p:nvPr/>
            </p:nvCxnSpPr>
            <p:spPr bwMode="auto">
              <a:xfrm>
                <a:off x="3200400" y="3235325"/>
                <a:ext cx="3494564" cy="199807"/>
              </a:xfrm>
              <a:prstGeom prst="line">
                <a:avLst/>
              </a:prstGeom>
              <a:ln w="28575">
                <a:solidFill>
                  <a:srgbClr val="C00000"/>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a:stCxn id="34" idx="1"/>
              <a:endCxn id="31" idx="6"/>
            </p:cNvCxnSpPr>
            <p:nvPr/>
          </p:nvCxnSpPr>
          <p:spPr bwMode="auto">
            <a:xfrm flipH="1">
              <a:off x="6836728" y="3183980"/>
              <a:ext cx="614417" cy="9059"/>
            </a:xfrm>
            <a:prstGeom prst="straightConnector1">
              <a:avLst/>
            </a:prstGeom>
            <a:ln w="1905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2"/>
            <p:cNvSpPr txBox="1">
              <a:spLocks noChangeArrowheads="1"/>
            </p:cNvSpPr>
            <p:nvPr/>
          </p:nvSpPr>
          <p:spPr bwMode="auto">
            <a:xfrm>
              <a:off x="7451145" y="2922370"/>
              <a:ext cx="930855" cy="523220"/>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smtClean="0">
                  <a:solidFill>
                    <a:srgbClr val="FFFFFF"/>
                  </a:solidFill>
                  <a:latin typeface="Calibri" pitchFamily="34" charset="0"/>
                  <a:cs typeface="Times New Roman" pitchFamily="18" charset="0"/>
                </a:rPr>
                <a:t>Baseline</a:t>
              </a:r>
              <a:br>
                <a:rPr lang="en-US" sz="1400" i="1" dirty="0" smtClean="0">
                  <a:solidFill>
                    <a:srgbClr val="FFFFFF"/>
                  </a:solidFill>
                  <a:latin typeface="Calibri" pitchFamily="34" charset="0"/>
                  <a:cs typeface="Times New Roman" pitchFamily="18" charset="0"/>
                </a:rPr>
              </a:br>
              <a:r>
                <a:rPr lang="en-US" sz="1400" i="1" dirty="0" smtClean="0">
                  <a:solidFill>
                    <a:srgbClr val="FFFFFF"/>
                  </a:solidFill>
                  <a:latin typeface="Calibri" pitchFamily="34" charset="0"/>
                  <a:cs typeface="Times New Roman" pitchFamily="18" charset="0"/>
                </a:rPr>
                <a:t>Futures</a:t>
              </a:r>
              <a:endParaRPr lang="en-US" sz="1400" i="1" dirty="0">
                <a:solidFill>
                  <a:srgbClr val="FFFFFF"/>
                </a:solidFill>
                <a:cs typeface="Times New Roman" pitchFamily="18" charset="0"/>
              </a:endParaRPr>
            </a:p>
          </p:txBody>
        </p:sp>
      </p:grpSp>
      <p:grpSp>
        <p:nvGrpSpPr>
          <p:cNvPr id="91" name="Group 90"/>
          <p:cNvGrpSpPr/>
          <p:nvPr/>
        </p:nvGrpSpPr>
        <p:grpSpPr>
          <a:xfrm>
            <a:off x="3200400" y="2176245"/>
            <a:ext cx="5140326" cy="2266924"/>
            <a:chOff x="3200400" y="2176245"/>
            <a:chExt cx="5140326" cy="2266924"/>
          </a:xfrm>
        </p:grpSpPr>
        <p:cxnSp>
          <p:nvCxnSpPr>
            <p:cNvPr id="40" name="Straight Arrow Connector 39"/>
            <p:cNvCxnSpPr/>
            <p:nvPr/>
          </p:nvCxnSpPr>
          <p:spPr bwMode="auto">
            <a:xfrm flipH="1" flipV="1">
              <a:off x="6832600" y="3762157"/>
              <a:ext cx="542925" cy="309563"/>
            </a:xfrm>
            <a:prstGeom prst="straightConnector1">
              <a:avLst/>
            </a:prstGeom>
            <a:ln w="19050">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1"/>
            <p:cNvSpPr txBox="1">
              <a:spLocks noChangeArrowheads="1"/>
            </p:cNvSpPr>
            <p:nvPr/>
          </p:nvSpPr>
          <p:spPr bwMode="auto">
            <a:xfrm>
              <a:off x="7351894" y="3919949"/>
              <a:ext cx="988832" cy="523220"/>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Plausible Futures</a:t>
              </a:r>
              <a:endParaRPr lang="en-US" sz="1400" i="1" dirty="0">
                <a:solidFill>
                  <a:srgbClr val="FFFFFF"/>
                </a:solidFill>
                <a:cs typeface="Times New Roman" pitchFamily="18" charset="0"/>
              </a:endParaRPr>
            </a:p>
          </p:txBody>
        </p:sp>
        <p:grpSp>
          <p:nvGrpSpPr>
            <p:cNvPr id="90" name="Group 89"/>
            <p:cNvGrpSpPr/>
            <p:nvPr/>
          </p:nvGrpSpPr>
          <p:grpSpPr>
            <a:xfrm>
              <a:off x="3200400" y="2176245"/>
              <a:ext cx="3678238" cy="2170112"/>
              <a:chOff x="3200400" y="2176245"/>
              <a:chExt cx="3678238" cy="2170112"/>
            </a:xfrm>
          </p:grpSpPr>
          <p:sp>
            <p:nvSpPr>
              <p:cNvPr id="37" name="Oval 36"/>
              <p:cNvSpPr/>
              <p:nvPr/>
            </p:nvSpPr>
            <p:spPr bwMode="auto">
              <a:xfrm>
                <a:off x="6134100" y="2176245"/>
                <a:ext cx="744538" cy="2170112"/>
              </a:xfrm>
              <a:prstGeom prst="ellipse">
                <a:avLst/>
              </a:prstGeom>
              <a:no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cxnSp>
            <p:nvCxnSpPr>
              <p:cNvPr id="38" name="Straight Connector 37"/>
              <p:cNvCxnSpPr/>
              <p:nvPr/>
            </p:nvCxnSpPr>
            <p:spPr bwMode="auto">
              <a:xfrm flipV="1">
                <a:off x="3200400" y="2176246"/>
                <a:ext cx="3275013" cy="962024"/>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a:off x="3200400" y="3235325"/>
                <a:ext cx="3228975" cy="1085633"/>
              </a:xfrm>
              <a:prstGeom prst="line">
                <a:avLst/>
              </a:prstGeom>
              <a:ln w="158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3124202" y="1545904"/>
            <a:ext cx="4170983" cy="3394075"/>
            <a:chOff x="3124200" y="1545903"/>
            <a:chExt cx="4170983" cy="3394075"/>
          </a:xfrm>
        </p:grpSpPr>
        <p:grpSp>
          <p:nvGrpSpPr>
            <p:cNvPr id="92" name="Group 91"/>
            <p:cNvGrpSpPr/>
            <p:nvPr/>
          </p:nvGrpSpPr>
          <p:grpSpPr>
            <a:xfrm>
              <a:off x="3124200" y="1545903"/>
              <a:ext cx="4170983" cy="3394075"/>
              <a:chOff x="3124200" y="1545903"/>
              <a:chExt cx="4170983" cy="3394075"/>
            </a:xfrm>
          </p:grpSpPr>
          <p:sp>
            <p:nvSpPr>
              <p:cNvPr id="19" name="Oval 18"/>
              <p:cNvSpPr/>
              <p:nvPr/>
            </p:nvSpPr>
            <p:spPr bwMode="auto">
              <a:xfrm>
                <a:off x="6083921" y="1545903"/>
                <a:ext cx="1211262" cy="3394075"/>
              </a:xfrm>
              <a:prstGeom prst="ellipse">
                <a:avLst/>
              </a:prstGeom>
              <a:noFill/>
              <a:ln w="28575">
                <a:solidFill>
                  <a:srgbClr val="FFFF00"/>
                </a:solid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100">
                    <a:solidFill>
                      <a:srgbClr val="FFFFFF"/>
                    </a:solidFill>
                    <a:ea typeface="Times New Roman" panose="02020603050405020304" pitchFamily="18" charset="0"/>
                  </a:rPr>
                  <a:t> </a:t>
                </a:r>
                <a:endParaRPr lang="en-US" sz="1100">
                  <a:solidFill>
                    <a:srgbClr val="FFFFFF"/>
                  </a:solidFill>
                  <a:ea typeface="Calibri" panose="020F0502020204030204" pitchFamily="34" charset="0"/>
                </a:endParaRPr>
              </a:p>
            </p:txBody>
          </p:sp>
          <p:cxnSp>
            <p:nvCxnSpPr>
              <p:cNvPr id="20" name="Straight Connector 19"/>
              <p:cNvCxnSpPr/>
              <p:nvPr/>
            </p:nvCxnSpPr>
            <p:spPr bwMode="auto">
              <a:xfrm>
                <a:off x="3124200" y="3271620"/>
                <a:ext cx="3466133" cy="1646133"/>
              </a:xfrm>
              <a:prstGeom prst="line">
                <a:avLst/>
              </a:prstGeom>
              <a:ln w="158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flipV="1">
                <a:off x="3124200" y="1599878"/>
                <a:ext cx="3415333" cy="1517755"/>
              </a:xfrm>
              <a:prstGeom prst="line">
                <a:avLst/>
              </a:prstGeom>
              <a:ln w="15875">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TextBox 29"/>
            <p:cNvSpPr txBox="1">
              <a:spLocks noChangeArrowheads="1"/>
            </p:cNvSpPr>
            <p:nvPr/>
          </p:nvSpPr>
          <p:spPr bwMode="auto">
            <a:xfrm>
              <a:off x="4342950" y="4586166"/>
              <a:ext cx="1379095" cy="307777"/>
            </a:xfrm>
            <a:prstGeom prst="rect">
              <a:avLst/>
            </a:prstGeom>
            <a:ln>
              <a:headEnd/>
              <a:tailEnd/>
            </a:ln>
            <a:effectLst>
              <a:outerShdw blurRad="50800" dist="38100" dir="2700000" algn="tl" rotWithShape="0">
                <a:prstClr val="black">
                  <a:alpha val="40000"/>
                </a:prstClr>
              </a:outerShdw>
            </a:effectLst>
            <a:extLst/>
          </p:spPr>
          <p:style>
            <a:lnRef idx="0">
              <a:schemeClr val="dk1"/>
            </a:lnRef>
            <a:fillRef idx="3">
              <a:schemeClr val="dk1"/>
            </a:fillRef>
            <a:effectRef idx="3">
              <a:schemeClr val="dk1"/>
            </a:effectRef>
            <a:fontRef idx="minor">
              <a:schemeClr val="lt1"/>
            </a:fontRef>
          </p:style>
          <p:txBody>
            <a:bodyPr wrap="none">
              <a:spAutoFit/>
            </a:bodyPr>
            <a:lstStyle>
              <a:lvl1pPr eaLnBrk="0" hangingPunct="0">
                <a:defRPr sz="1200" b="1">
                  <a:solidFill>
                    <a:schemeClr val="tx2"/>
                  </a:solidFill>
                  <a:latin typeface="Arial" charset="0"/>
                  <a:cs typeface="Arial" charset="0"/>
                </a:defRPr>
              </a:lvl1pPr>
              <a:lvl2pPr marL="742950" indent="-285750" eaLnBrk="0" hangingPunct="0">
                <a:defRPr sz="1200" b="1">
                  <a:solidFill>
                    <a:schemeClr val="tx2"/>
                  </a:solidFill>
                  <a:latin typeface="Arial" charset="0"/>
                  <a:cs typeface="Arial" charset="0"/>
                </a:defRPr>
              </a:lvl2pPr>
              <a:lvl3pPr marL="1143000" indent="-228600" eaLnBrk="0" hangingPunct="0">
                <a:defRPr sz="1200" b="1">
                  <a:solidFill>
                    <a:schemeClr val="tx2"/>
                  </a:solidFill>
                  <a:latin typeface="Arial" charset="0"/>
                  <a:cs typeface="Arial" charset="0"/>
                </a:defRPr>
              </a:lvl3pPr>
              <a:lvl4pPr marL="1600200" indent="-228600" eaLnBrk="0" hangingPunct="0">
                <a:defRPr sz="1200" b="1">
                  <a:solidFill>
                    <a:schemeClr val="tx2"/>
                  </a:solidFill>
                  <a:latin typeface="Arial" charset="0"/>
                  <a:cs typeface="Arial" charset="0"/>
                </a:defRPr>
              </a:lvl4pPr>
              <a:lvl5pPr marL="2057400" indent="-228600" eaLnBrk="0" hangingPunct="0">
                <a:defRPr sz="1200" b="1">
                  <a:solidFill>
                    <a:schemeClr val="tx2"/>
                  </a:solidFill>
                  <a:latin typeface="Arial" charset="0"/>
                  <a:cs typeface="Arial" charset="0"/>
                </a:defRPr>
              </a:lvl5pPr>
              <a:lvl6pPr marL="2514600" indent="-228600" eaLnBrk="0" fontAlgn="base" hangingPunct="0">
                <a:spcBef>
                  <a:spcPct val="0"/>
                </a:spcBef>
                <a:spcAft>
                  <a:spcPct val="0"/>
                </a:spcAft>
                <a:defRPr sz="1200" b="1">
                  <a:solidFill>
                    <a:schemeClr val="tx2"/>
                  </a:solidFill>
                  <a:latin typeface="Arial" charset="0"/>
                  <a:cs typeface="Arial" charset="0"/>
                </a:defRPr>
              </a:lvl6pPr>
              <a:lvl7pPr marL="2971800" indent="-228600" eaLnBrk="0" fontAlgn="base" hangingPunct="0">
                <a:spcBef>
                  <a:spcPct val="0"/>
                </a:spcBef>
                <a:spcAft>
                  <a:spcPct val="0"/>
                </a:spcAft>
                <a:defRPr sz="1200" b="1">
                  <a:solidFill>
                    <a:schemeClr val="tx2"/>
                  </a:solidFill>
                  <a:latin typeface="Arial" charset="0"/>
                  <a:cs typeface="Arial" charset="0"/>
                </a:defRPr>
              </a:lvl7pPr>
              <a:lvl8pPr marL="3429000" indent="-228600" eaLnBrk="0" fontAlgn="base" hangingPunct="0">
                <a:spcBef>
                  <a:spcPct val="0"/>
                </a:spcBef>
                <a:spcAft>
                  <a:spcPct val="0"/>
                </a:spcAft>
                <a:defRPr sz="1200" b="1">
                  <a:solidFill>
                    <a:schemeClr val="tx2"/>
                  </a:solidFill>
                  <a:latin typeface="Arial" charset="0"/>
                  <a:cs typeface="Arial" charset="0"/>
                </a:defRPr>
              </a:lvl8pPr>
              <a:lvl9pPr marL="3886200" indent="-228600" eaLnBrk="0" fontAlgn="base" hangingPunct="0">
                <a:spcBef>
                  <a:spcPct val="0"/>
                </a:spcBef>
                <a:spcAft>
                  <a:spcPct val="0"/>
                </a:spcAft>
                <a:defRPr sz="1200" b="1">
                  <a:solidFill>
                    <a:schemeClr val="tx2"/>
                  </a:solidFill>
                  <a:latin typeface="Arial" charset="0"/>
                  <a:cs typeface="Arial" charset="0"/>
                </a:defRPr>
              </a:lvl9pPr>
            </a:lstStyle>
            <a:p>
              <a:pPr algn="ctr" eaLnBrk="1" hangingPunct="1"/>
              <a:r>
                <a:rPr lang="en-US" sz="1400" i="1" dirty="0">
                  <a:solidFill>
                    <a:srgbClr val="FFFFFF"/>
                  </a:solidFill>
                  <a:latin typeface="Calibri" pitchFamily="34" charset="0"/>
                  <a:cs typeface="Times New Roman" pitchFamily="18" charset="0"/>
                </a:rPr>
                <a:t>Possible Futures</a:t>
              </a:r>
              <a:endParaRPr lang="en-US" sz="1400" i="1" dirty="0">
                <a:solidFill>
                  <a:srgbClr val="FFFFFF"/>
                </a:solidFill>
                <a:cs typeface="Times New Roman" pitchFamily="18" charset="0"/>
              </a:endParaRPr>
            </a:p>
          </p:txBody>
        </p:sp>
      </p:grpSp>
    </p:spTree>
    <p:extLst>
      <p:ext uri="{BB962C8B-B14F-4D97-AF65-F5344CB8AC3E}">
        <p14:creationId xmlns:p14="http://schemas.microsoft.com/office/powerpoint/2010/main" val="140941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CWL Slide D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CWL Slide Dec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ea_x0020_of_x0020_Responsibility xmlns="63ba9ab6-20bc-478e-9b59-40fe378af912">G3</Area_x0020_of_x0020_Responsibility>
    <Functional_x0020_Area xmlns="57b947bd-ac2c-4570-86d4-0931695b01cd">G3</Functional_x0020_Area>
    <Secondary_x0020_Functional_x0020_Area xmlns="57b947bd-ac2c-4570-86d4-0931695b01cd">Brief Template</Secondary_x0020_Functional_x0020_Area>
    <Action_x0020_Officer xmlns="85b3ce33-c623-40aa-8d73-26a7a6e8b141">
      <UserInfo>
        <DisplayName>Olson CTR Kyle</DisplayName>
        <AccountId>250</AccountId>
        <AccountType/>
      </UserInfo>
    </Action_x0020_Officer>
    <Document_x0020_Status xmlns="57b947bd-ac2c-4570-86d4-0931695b01cd">Active</Document_x0020_Status>
    <_dlc_DocId xmlns="bbb79a9b-8e69-47be-87da-110be067f87d">2FE4EEPKFKYR-114-116</_dlc_DocId>
    <Document_x0020_Type xmlns="57b947bd-ac2c-4570-86d4-0931695b01cd">Template</Document_x0020_Type>
    <_dlc_DocIdUrl xmlns="bbb79a9b-8e69-47be-87da-110be067f87d">
      <Url>https://mccdc.portal.usmc.mil/org/futures/staff/_layouts/DocIdRedir.aspx?ID=2FE4EEPKFKYR-114-116</Url>
      <Description>2FE4EEPKFKYR-114-116</Description>
    </_dlc_DocIdUrl>
    <Frequently_x0020_Used_x003f_ xmlns="57b947bd-ac2c-4570-86d4-0931695b01cd">true</Frequently_x0020_Used_x003f_>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E7B5C3B9C90FD439405CB689CBED33E" ma:contentTypeVersion="6" ma:contentTypeDescription="Create a new document." ma:contentTypeScope="" ma:versionID="7b283c20138eabdc593d3da667a6e06c">
  <xsd:schema xmlns:xsd="http://www.w3.org/2001/XMLSchema" xmlns:xs="http://www.w3.org/2001/XMLSchema" xmlns:p="http://schemas.microsoft.com/office/2006/metadata/properties" xmlns:ns2="bbb79a9b-8e69-47be-87da-110be067f87d" xmlns:ns3="85b3ce33-c623-40aa-8d73-26a7a6e8b141" xmlns:ns4="63ba9ab6-20bc-478e-9b59-40fe378af912" xmlns:ns5="57b947bd-ac2c-4570-86d4-0931695b01cd" targetNamespace="http://schemas.microsoft.com/office/2006/metadata/properties" ma:root="true" ma:fieldsID="67cacb76d82d8164441139779a51c40d" ns2:_="" ns3:_="" ns4:_="" ns5:_="">
    <xsd:import namespace="bbb79a9b-8e69-47be-87da-110be067f87d"/>
    <xsd:import namespace="85b3ce33-c623-40aa-8d73-26a7a6e8b141"/>
    <xsd:import namespace="63ba9ab6-20bc-478e-9b59-40fe378af912"/>
    <xsd:import namespace="57b947bd-ac2c-4570-86d4-0931695b01cd"/>
    <xsd:element name="properties">
      <xsd:complexType>
        <xsd:sequence>
          <xsd:element name="documentManagement">
            <xsd:complexType>
              <xsd:all>
                <xsd:element ref="ns2:_dlc_DocId" minOccurs="0"/>
                <xsd:element ref="ns2:_dlc_DocIdUrl" minOccurs="0"/>
                <xsd:element ref="ns2:_dlc_DocIdPersistId" minOccurs="0"/>
                <xsd:element ref="ns3:Action_x0020_Officer" minOccurs="0"/>
                <xsd:element ref="ns4:Area_x0020_of_x0020_Responsibility" minOccurs="0"/>
                <xsd:element ref="ns5:Document_x0020_Status" minOccurs="0"/>
                <xsd:element ref="ns5:Document_x0020_Type" minOccurs="0"/>
                <xsd:element ref="ns5:Functional_x0020_Area" minOccurs="0"/>
                <xsd:element ref="ns5:Secondary_x0020_Functional_x0020_Area" minOccurs="0"/>
                <xsd:element ref="ns5:Frequently_x0020_Us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79a9b-8e69-47be-87da-110be067f8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5b3ce33-c623-40aa-8d73-26a7a6e8b141" elementFormDefault="qualified">
    <xsd:import namespace="http://schemas.microsoft.com/office/2006/documentManagement/types"/>
    <xsd:import namespace="http://schemas.microsoft.com/office/infopath/2007/PartnerControls"/>
    <xsd:element name="Action_x0020_Officer" ma:index="11" nillable="true" ma:displayName="Action Officer" ma:list="UserInfo" ma:SharePointGroup="0" ma:internalName="Action_x0020_Offic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3ba9ab6-20bc-478e-9b59-40fe378af912" elementFormDefault="qualified">
    <xsd:import namespace="http://schemas.microsoft.com/office/2006/documentManagement/types"/>
    <xsd:import namespace="http://schemas.microsoft.com/office/infopath/2007/PartnerControls"/>
    <xsd:element name="Area_x0020_of_x0020_Responsibility" ma:index="12" nillable="true" ma:displayName="Area of Responsibility" ma:description="Department/Division responsible for ensuring that the template is the most recent version." ma:format="Dropdown" ma:internalName="Area_x0020_of_x0020_Responsibility">
      <xsd:simpleType>
        <xsd:restriction base="dms:Choice">
          <xsd:enumeration value="Command Deck"/>
          <xsd:enumeration value="G1"/>
          <xsd:enumeration value="G3"/>
          <xsd:enumeration value="G4"/>
          <xsd:enumeration value="BFMO"/>
          <xsd:enumeration value="ISMO"/>
        </xsd:restriction>
      </xsd:simpleType>
    </xsd:element>
  </xsd:schema>
  <xsd:schema xmlns:xsd="http://www.w3.org/2001/XMLSchema" xmlns:xs="http://www.w3.org/2001/XMLSchema" xmlns:dms="http://schemas.microsoft.com/office/2006/documentManagement/types" xmlns:pc="http://schemas.microsoft.com/office/infopath/2007/PartnerControls" targetNamespace="57b947bd-ac2c-4570-86d4-0931695b01cd" elementFormDefault="qualified">
    <xsd:import namespace="http://schemas.microsoft.com/office/2006/documentManagement/types"/>
    <xsd:import namespace="http://schemas.microsoft.com/office/infopath/2007/PartnerControls"/>
    <xsd:element name="Document_x0020_Status" ma:index="13" nillable="true" ma:displayName="Document Status" ma:format="Dropdown" ma:internalName="Document_x0020_Status">
      <xsd:simpleType>
        <xsd:restriction base="dms:Choice">
          <xsd:enumeration value="Draft"/>
          <xsd:enumeration value="Active"/>
          <xsd:enumeration value="Archive"/>
        </xsd:restriction>
      </xsd:simpleType>
    </xsd:element>
    <xsd:element name="Document_x0020_Type" ma:index="14" nillable="true" ma:displayName="Document Type" ma:format="Dropdown" ma:internalName="Document_x0020_Type">
      <xsd:simpleType>
        <xsd:restriction base="dms:Choice">
          <xsd:enumeration value="Process"/>
          <xsd:enumeration value="Procedure"/>
          <xsd:enumeration value="Policy"/>
          <xsd:enumeration value="Form"/>
          <xsd:enumeration value="Template"/>
          <xsd:enumeration value="Training"/>
          <xsd:enumeration value="Instruction"/>
          <xsd:enumeration value="SOP"/>
          <xsd:enumeration value="Campaign Plan"/>
          <xsd:enumeration value="Guidance"/>
        </xsd:restriction>
      </xsd:simpleType>
    </xsd:element>
    <xsd:element name="Functional_x0020_Area" ma:index="15" nillable="true" ma:displayName="Functional Area" ma:format="Dropdown" ma:internalName="Functional_x0020_Area">
      <xsd:simpleType>
        <xsd:restriction base="dms:Choice">
          <xsd:enumeration value="CG"/>
          <xsd:enumeration value="BFMO"/>
          <xsd:enumeration value="G1"/>
          <xsd:enumeration value="G3"/>
          <xsd:enumeration value="G4"/>
          <xsd:enumeration value="G6"/>
          <xsd:enumeration value="PAO"/>
          <xsd:enumeration value="Security"/>
        </xsd:restriction>
      </xsd:simpleType>
    </xsd:element>
    <xsd:element name="Secondary_x0020_Functional_x0020_Area" ma:index="16" nillable="true" ma:displayName="Secondary Functional Area" ma:description="If Applicable" ma:format="Dropdown" ma:internalName="Secondary_x0020_Functional_x0020_Area">
      <xsd:simpleType>
        <xsd:union memberTypes="dms:Text">
          <xsd:simpleType>
            <xsd:restriction base="dms:Choice">
              <xsd:enumeration value="Budget"/>
              <xsd:enumeration value="Non-DoD Conference"/>
              <xsd:enumeration value="Travel"/>
              <xsd:enumeration value="Assets"/>
              <xsd:enumeration value="Parking"/>
              <xsd:enumeration value="Leave"/>
              <xsd:enumeration value="SharePoint"/>
              <xsd:enumeration value="NIPR"/>
              <xsd:enumeration value="SIPR"/>
              <xsd:enumeration value="PME"/>
              <xsd:enumeration value="PR Packages"/>
              <xsd:enumeration value="ServMart"/>
            </xsd:restriction>
          </xsd:simpleType>
        </xsd:union>
      </xsd:simpleType>
    </xsd:element>
    <xsd:element name="Frequently_x0020_Used_x003f_" ma:index="17" nillable="true" ma:displayName="Frequently Used?" ma:default="0" ma:internalName="Frequently_x0020_Used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F149F-3360-4C3F-9203-6DE2C7C615BF}">
  <ds:schemaRefs>
    <ds:schemaRef ds:uri="http://schemas.microsoft.com/sharepoint/events"/>
  </ds:schemaRefs>
</ds:datastoreItem>
</file>

<file path=customXml/itemProps2.xml><?xml version="1.0" encoding="utf-8"?>
<ds:datastoreItem xmlns:ds="http://schemas.openxmlformats.org/officeDocument/2006/customXml" ds:itemID="{1BEB0755-E32E-43AC-A9E1-662EB87C53FE}">
  <ds:schemaRefs>
    <ds:schemaRef ds:uri="http://schemas.microsoft.com/sharepoint/v3/contenttype/forms"/>
  </ds:schemaRefs>
</ds:datastoreItem>
</file>

<file path=customXml/itemProps3.xml><?xml version="1.0" encoding="utf-8"?>
<ds:datastoreItem xmlns:ds="http://schemas.openxmlformats.org/officeDocument/2006/customXml" ds:itemID="{06BFA974-ABBA-463A-A980-AC98D46DBDD6}">
  <ds:schemaRefs>
    <ds:schemaRef ds:uri="http://schemas.openxmlformats.org/package/2006/metadata/core-properties"/>
    <ds:schemaRef ds:uri="http://schemas.microsoft.com/office/2006/documentManagement/types"/>
    <ds:schemaRef ds:uri="85b3ce33-c623-40aa-8d73-26a7a6e8b141"/>
    <ds:schemaRef ds:uri="http://schemas.microsoft.com/office/2006/metadata/properties"/>
    <ds:schemaRef ds:uri="http://purl.org/dc/dcmitype/"/>
    <ds:schemaRef ds:uri="bbb79a9b-8e69-47be-87da-110be067f87d"/>
    <ds:schemaRef ds:uri="http://schemas.microsoft.com/office/infopath/2007/PartnerControls"/>
    <ds:schemaRef ds:uri="http://purl.org/dc/terms/"/>
    <ds:schemaRef ds:uri="http://purl.org/dc/elements/1.1/"/>
    <ds:schemaRef ds:uri="http://www.w3.org/XML/1998/namespace"/>
    <ds:schemaRef ds:uri="57b947bd-ac2c-4570-86d4-0931695b01cd"/>
    <ds:schemaRef ds:uri="63ba9ab6-20bc-478e-9b59-40fe378af912"/>
  </ds:schemaRefs>
</ds:datastoreItem>
</file>

<file path=customXml/itemProps4.xml><?xml version="1.0" encoding="utf-8"?>
<ds:datastoreItem xmlns:ds="http://schemas.openxmlformats.org/officeDocument/2006/customXml" ds:itemID="{B8E8A672-9C0A-4169-8A9F-6AA90FAC7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79a9b-8e69-47be-87da-110be067f87d"/>
    <ds:schemaRef ds:uri="85b3ce33-c623-40aa-8d73-26a7a6e8b141"/>
    <ds:schemaRef ds:uri="63ba9ab6-20bc-478e-9b59-40fe378af912"/>
    <ds:schemaRef ds:uri="57b947bd-ac2c-4570-86d4-0931695b0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7249</TotalTime>
  <Words>1695</Words>
  <Application>Microsoft Office PowerPoint</Application>
  <PresentationFormat>On-screen Show (4:3)</PresentationFormat>
  <Paragraphs>227</Paragraphs>
  <Slides>13</Slides>
  <Notes>13</Notes>
  <HiddenSlides>5</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MCWL Slide Deck Template</vt:lpstr>
      <vt:lpstr>1_MCWL Slide Deck Template</vt:lpstr>
      <vt:lpstr>PowerPoint Presentation</vt:lpstr>
      <vt:lpstr>Futures Assessment Division</vt:lpstr>
      <vt:lpstr>Foresight Network</vt:lpstr>
      <vt:lpstr>Trend Selection</vt:lpstr>
      <vt:lpstr>MCSEF Trends and Drivers</vt:lpstr>
      <vt:lpstr>Future Worlds Overview</vt:lpstr>
      <vt:lpstr>Articulating MCSEF Worlds</vt:lpstr>
      <vt:lpstr>Questions?</vt:lpstr>
      <vt:lpstr>Assessing Plausible Security Environments</vt:lpstr>
      <vt:lpstr>Creating Alternative Futures</vt:lpstr>
      <vt:lpstr>Baseline Future:  World in 5-D Multiplex</vt:lpstr>
      <vt:lpstr>Alternative Future A:  Global Water Crisis </vt:lpstr>
      <vt:lpstr>Alternative Future B:  Multi-Polar World </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CTR Kyle</dc:creator>
  <cp:lastModifiedBy>LtCol Patrick S. Kirchner </cp:lastModifiedBy>
  <cp:revision>207</cp:revision>
  <cp:lastPrinted>2016-02-02T21:04:30Z</cp:lastPrinted>
  <dcterms:created xsi:type="dcterms:W3CDTF">2015-07-27T20:12:26Z</dcterms:created>
  <dcterms:modified xsi:type="dcterms:W3CDTF">2016-08-03T17:44:53Z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018e56b1-1662-4c5c-9584-f2ab1327cbff</vt:lpwstr>
  </property>
  <property fmtid="{D5CDD505-2E9C-101B-9397-08002B2CF9AE}" pid="3" name="ContentTypeId">
    <vt:lpwstr>0x0101008E7B5C3B9C90FD439405CB689CBED33E</vt:lpwstr>
  </property>
</Properties>
</file>