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48" r:id="rId3"/>
  </p:sldMasterIdLst>
  <p:handoutMasterIdLst>
    <p:handoutMasterId r:id="rId29"/>
  </p:handoutMasterIdLst>
  <p:sldIdLst>
    <p:sldId id="288" r:id="rId4"/>
    <p:sldId id="282" r:id="rId5"/>
    <p:sldId id="283" r:id="rId6"/>
    <p:sldId id="258" r:id="rId7"/>
    <p:sldId id="257" r:id="rId8"/>
    <p:sldId id="292" r:id="rId9"/>
    <p:sldId id="259" r:id="rId10"/>
    <p:sldId id="284" r:id="rId11"/>
    <p:sldId id="273" r:id="rId12"/>
    <p:sldId id="261" r:id="rId13"/>
    <p:sldId id="260" r:id="rId14"/>
    <p:sldId id="262" r:id="rId15"/>
    <p:sldId id="263" r:id="rId16"/>
    <p:sldId id="264" r:id="rId17"/>
    <p:sldId id="267" r:id="rId18"/>
    <p:sldId id="268" r:id="rId19"/>
    <p:sldId id="269" r:id="rId20"/>
    <p:sldId id="289" r:id="rId21"/>
    <p:sldId id="290" r:id="rId22"/>
    <p:sldId id="287" r:id="rId23"/>
    <p:sldId id="272" r:id="rId24"/>
    <p:sldId id="278" r:id="rId25"/>
    <p:sldId id="279" r:id="rId26"/>
    <p:sldId id="280" r:id="rId27"/>
    <p:sldId id="28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12E"/>
    <a:srgbClr val="3B4052"/>
    <a:srgbClr val="D0DAE9"/>
    <a:srgbClr val="FFC000"/>
    <a:srgbClr val="232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31"/>
    <p:restoredTop sz="94663"/>
  </p:normalViewPr>
  <p:slideViewPr>
    <p:cSldViewPr>
      <p:cViewPr>
        <p:scale>
          <a:sx n="108" d="100"/>
          <a:sy n="108" d="100"/>
        </p:scale>
        <p:origin x="-6270" y="-1038"/>
      </p:cViewPr>
      <p:guideLst>
        <p:guide orient="horz" pos="2160"/>
        <p:guide pos="2880"/>
      </p:guideLst>
    </p:cSldViewPr>
  </p:slideViewPr>
  <p:notesTextViewPr>
    <p:cViewPr>
      <p:scale>
        <a:sx n="1" d="1"/>
        <a:sy n="1" d="1"/>
      </p:scale>
      <p:origin x="0" y="0"/>
    </p:cViewPr>
  </p:notesTextViewPr>
  <p:notesViewPr>
    <p:cSldViewPr showGuides="1">
      <p:cViewPr varScale="1">
        <p:scale>
          <a:sx n="137" d="100"/>
          <a:sy n="137" d="100"/>
        </p:scale>
        <p:origin x="31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760E5B5-92E2-594C-BD4D-E4C5FC7863CD}" type="datetimeFigureOut">
              <a:rPr lang="en-US" smtClean="0"/>
              <a:t>7/22/2016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48A8C2A-C1B3-E34D-A324-98B969C1D648}" type="slidenum">
              <a:rPr lang="en-US" smtClean="0"/>
              <a:t>‹#›</a:t>
            </a:fld>
            <a:endParaRPr lang="en-US"/>
          </a:p>
        </p:txBody>
      </p:sp>
    </p:spTree>
    <p:extLst>
      <p:ext uri="{BB962C8B-B14F-4D97-AF65-F5344CB8AC3E}">
        <p14:creationId xmlns:p14="http://schemas.microsoft.com/office/powerpoint/2010/main" val="13388212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95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64DF1-DCA8-4652-9B1D-7DE9E36C11B6}"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6658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64DF1-DCA8-4652-9B1D-7DE9E36C11B6}"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82851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64DF1-DCA8-4652-9B1D-7DE9E36C11B6}"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142974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D64DF1-DCA8-4652-9B1D-7DE9E36C11B6}"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2497118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14921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150171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85142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64DF1-DCA8-4652-9B1D-7DE9E36C11B6}"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20655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D64DF1-DCA8-4652-9B1D-7DE9E36C11B6}"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34183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64DF1-DCA8-4652-9B1D-7DE9E36C11B6}"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169488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64DF1-DCA8-4652-9B1D-7DE9E36C11B6}"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2358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64DF1-DCA8-4652-9B1D-7DE9E36C11B6}"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99010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64DF1-DCA8-4652-9B1D-7DE9E36C11B6}"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905A3-7002-4E82-B36C-6238F2BA55FE}" type="slidenum">
              <a:rPr lang="en-US" smtClean="0"/>
              <a:t>‹#›</a:t>
            </a:fld>
            <a:endParaRPr lang="en-US"/>
          </a:p>
        </p:txBody>
      </p:sp>
    </p:spTree>
    <p:extLst>
      <p:ext uri="{BB962C8B-B14F-4D97-AF65-F5344CB8AC3E}">
        <p14:creationId xmlns:p14="http://schemas.microsoft.com/office/powerpoint/2010/main" val="1044140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B405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64DF1-DCA8-4652-9B1D-7DE9E36C11B6}"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905A3-7002-4E82-B36C-6238F2BA55FE}"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324600"/>
            <a:ext cx="681448" cy="341633"/>
          </a:xfrm>
          <a:prstGeom prst="rect">
            <a:avLst/>
          </a:prstGeom>
        </p:spPr>
      </p:pic>
    </p:spTree>
    <p:extLst>
      <p:ext uri="{BB962C8B-B14F-4D97-AF65-F5344CB8AC3E}">
        <p14:creationId xmlns:p14="http://schemas.microsoft.com/office/powerpoint/2010/main" val="211993550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64DF1-DCA8-4652-9B1D-7DE9E36C11B6}"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905A3-7002-4E82-B36C-6238F2BA55FE}" type="slidenum">
              <a:rPr lang="en-US" smtClean="0"/>
              <a:t>‹#›</a:t>
            </a:fld>
            <a:endParaRPr lang="en-US"/>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24600"/>
            <a:ext cx="657881" cy="329818"/>
          </a:xfrm>
          <a:prstGeom prst="rect">
            <a:avLst/>
          </a:prstGeom>
        </p:spPr>
      </p:pic>
    </p:spTree>
    <p:extLst>
      <p:ext uri="{BB962C8B-B14F-4D97-AF65-F5344CB8AC3E}">
        <p14:creationId xmlns:p14="http://schemas.microsoft.com/office/powerpoint/2010/main" val="1208013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32A3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64DF1-DCA8-4652-9B1D-7DE9E36C11B6}"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905A3-7002-4E82-B36C-6238F2BA55FE}" type="slidenum">
              <a:rPr lang="en-US" smtClean="0"/>
              <a:t>‹#›</a:t>
            </a:fld>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324600"/>
            <a:ext cx="681448" cy="341633"/>
          </a:xfrm>
          <a:prstGeom prst="rect">
            <a:avLst/>
          </a:prstGeom>
        </p:spPr>
      </p:pic>
    </p:spTree>
    <p:extLst>
      <p:ext uri="{BB962C8B-B14F-4D97-AF65-F5344CB8AC3E}">
        <p14:creationId xmlns:p14="http://schemas.microsoft.com/office/powerpoint/2010/main" val="330943859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l">
              <a:tabLst>
                <a:tab pos="2162175" algn="l"/>
              </a:tabLst>
            </a:pPr>
            <a:r>
              <a:rPr lang="en-US" sz="3100" dirty="0">
                <a:solidFill>
                  <a:schemeClr val="bg2"/>
                </a:solidFill>
              </a:rPr>
              <a:t>Chancellor William McRaven</a:t>
            </a:r>
            <a:r>
              <a:rPr lang="en-US" sz="2800" dirty="0">
                <a:solidFill>
                  <a:schemeClr val="bg2"/>
                </a:solidFill>
              </a:rPr>
              <a:t/>
            </a:r>
            <a:br>
              <a:rPr lang="en-US" sz="2800" dirty="0">
                <a:solidFill>
                  <a:schemeClr val="bg2"/>
                </a:solidFill>
              </a:rPr>
            </a:br>
            <a:r>
              <a:rPr lang="en-US" i="1" dirty="0" smtClean="0">
                <a:solidFill>
                  <a:srgbClr val="E9812E"/>
                </a:solidFill>
              </a:rPr>
              <a:t>“</a:t>
            </a:r>
            <a:r>
              <a:rPr lang="en-US" i="1" dirty="0">
                <a:solidFill>
                  <a:srgbClr val="E9812E"/>
                </a:solidFill>
              </a:rPr>
              <a:t>You Can’t Get to Greatness </a:t>
            </a:r>
            <a:br>
              <a:rPr lang="en-US" i="1" dirty="0">
                <a:solidFill>
                  <a:srgbClr val="E9812E"/>
                </a:solidFill>
              </a:rPr>
            </a:br>
            <a:r>
              <a:rPr lang="en-US" i="1" dirty="0">
                <a:solidFill>
                  <a:srgbClr val="E9812E"/>
                </a:solidFill>
              </a:rPr>
              <a:t>by Being Timid.”</a:t>
            </a:r>
            <a:endParaRPr lang="en-US" dirty="0">
              <a:solidFill>
                <a:srgbClr val="E9812E"/>
              </a:solidFill>
            </a:endParaRPr>
          </a:p>
        </p:txBody>
      </p:sp>
    </p:spTree>
    <p:extLst>
      <p:ext uri="{BB962C8B-B14F-4D97-AF65-F5344CB8AC3E}">
        <p14:creationId xmlns:p14="http://schemas.microsoft.com/office/powerpoint/2010/main" val="1652153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r="14634"/>
          <a:stretch/>
        </p:blipFill>
        <p:spPr bwMode="auto">
          <a:xfrm>
            <a:off x="2057400" y="2057400"/>
            <a:ext cx="4876800" cy="3505200"/>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1">
                    <a:lumMod val="95000"/>
                    <a:lumOff val="5000"/>
                  </a:schemeClr>
                </a:solidFill>
              </a:rPr>
              <a:t>The Learning Outcomes Challenge</a:t>
            </a:r>
          </a:p>
        </p:txBody>
      </p:sp>
      <p:sp>
        <p:nvSpPr>
          <p:cNvPr id="7" name="Rectangle 6"/>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
        <p:nvSpPr>
          <p:cNvPr id="2" name="TextBox 1"/>
          <p:cNvSpPr txBox="1"/>
          <p:nvPr/>
        </p:nvSpPr>
        <p:spPr>
          <a:xfrm>
            <a:off x="914400" y="1524000"/>
            <a:ext cx="7620000" cy="430887"/>
          </a:xfrm>
          <a:prstGeom prst="rect">
            <a:avLst/>
          </a:prstGeom>
          <a:noFill/>
        </p:spPr>
        <p:txBody>
          <a:bodyPr wrap="square" rtlCol="0">
            <a:spAutoFit/>
          </a:bodyPr>
          <a:lstStyle/>
          <a:p>
            <a:r>
              <a:rPr lang="en-US" sz="2200" dirty="0" smtClean="0">
                <a:solidFill>
                  <a:schemeClr val="accent6">
                    <a:lumMod val="75000"/>
                  </a:schemeClr>
                </a:solidFill>
              </a:rPr>
              <a:t>The time students spend studying has declined sharply over time</a:t>
            </a:r>
            <a:endParaRPr lang="en-US" sz="2200" dirty="0">
              <a:solidFill>
                <a:schemeClr val="accent6">
                  <a:lumMod val="75000"/>
                </a:schemeClr>
              </a:solidFill>
            </a:endParaRPr>
          </a:p>
        </p:txBody>
      </p:sp>
    </p:spTree>
    <p:extLst>
      <p:ext uri="{BB962C8B-B14F-4D97-AF65-F5344CB8AC3E}">
        <p14:creationId xmlns:p14="http://schemas.microsoft.com/office/powerpoint/2010/main" val="2592591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00200" y="1752600"/>
            <a:ext cx="5943600" cy="3962400"/>
          </a:xfrm>
          <a:prstGeom prst="rect">
            <a:avLst/>
          </a:prstGeom>
        </p:spPr>
      </p:pic>
      <p:sp>
        <p:nvSpPr>
          <p:cNvPr id="6"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tx1">
                    <a:lumMod val="95000"/>
                    <a:lumOff val="5000"/>
                  </a:schemeClr>
                </a:solidFill>
              </a:rPr>
              <a:t>The Learning Outcomes Challenge</a:t>
            </a:r>
            <a:endParaRPr lang="en-US" sz="3600" dirty="0">
              <a:solidFill>
                <a:schemeClr val="tx1">
                  <a:lumMod val="95000"/>
                  <a:lumOff val="5000"/>
                </a:schemeClr>
              </a:solidFill>
            </a:endParaRPr>
          </a:p>
        </p:txBody>
      </p:sp>
      <p:sp>
        <p:nvSpPr>
          <p:cNvPr id="7" name="Rectangle 6"/>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1135318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1"/>
            <a:ext cx="8229600" cy="457200"/>
          </a:xfrm>
        </p:spPr>
        <p:txBody>
          <a:bodyPr/>
          <a:lstStyle/>
          <a:p>
            <a:pPr marL="0" indent="0" algn="ctr">
              <a:buNone/>
            </a:pPr>
            <a:r>
              <a:rPr lang="en-US" sz="2400" dirty="0" smtClean="0">
                <a:solidFill>
                  <a:srgbClr val="E9812E"/>
                </a:solidFill>
              </a:rPr>
              <a:t>Tuition and Fees in Texas Public Universities, 2003-2012</a:t>
            </a:r>
            <a:endParaRPr lang="en-US" dirty="0">
              <a:solidFill>
                <a:srgbClr val="E9812E"/>
              </a:solidFill>
            </a:endParaRPr>
          </a:p>
          <a:p>
            <a:pPr marL="0" indent="0" algn="ctr">
              <a:buNone/>
            </a:pPr>
            <a:endParaRPr lang="en-US"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80105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95000"/>
                    <a:lumOff val="5000"/>
                  </a:schemeClr>
                </a:solidFill>
              </a:rPr>
              <a:t>The </a:t>
            </a:r>
            <a:r>
              <a:rPr lang="en-US" sz="3600" dirty="0" smtClean="0">
                <a:solidFill>
                  <a:schemeClr val="tx1">
                    <a:lumMod val="95000"/>
                    <a:lumOff val="5000"/>
                  </a:schemeClr>
                </a:solidFill>
              </a:rPr>
              <a:t>Cost Challenge</a:t>
            </a:r>
            <a:endParaRPr lang="en-US" sz="3600" dirty="0">
              <a:solidFill>
                <a:schemeClr val="tx1">
                  <a:lumMod val="95000"/>
                  <a:lumOff val="5000"/>
                </a:schemeClr>
              </a:solidFill>
            </a:endParaRPr>
          </a:p>
        </p:txBody>
      </p:sp>
      <p:sp>
        <p:nvSpPr>
          <p:cNvPr id="8" name="Rectangle 7"/>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27852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76400"/>
            <a:ext cx="8229600" cy="457199"/>
          </a:xfrm>
        </p:spPr>
        <p:txBody>
          <a:bodyPr>
            <a:normAutofit lnSpcReduction="10000"/>
          </a:bodyPr>
          <a:lstStyle/>
          <a:p>
            <a:pPr marL="0" indent="0" algn="ctr">
              <a:buNone/>
            </a:pPr>
            <a:r>
              <a:rPr lang="en-US" sz="2400" dirty="0" smtClean="0">
                <a:solidFill>
                  <a:srgbClr val="E9812E"/>
                </a:solidFill>
              </a:rPr>
              <a:t>Student Debt in Texas, 2004-2012</a:t>
            </a:r>
            <a:endParaRPr lang="en-US" sz="2400" dirty="0">
              <a:solidFill>
                <a:srgbClr val="E9812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6098149"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tx1">
                    <a:lumMod val="95000"/>
                    <a:lumOff val="5000"/>
                  </a:schemeClr>
                </a:solidFill>
              </a:rPr>
              <a:t>The </a:t>
            </a:r>
            <a:r>
              <a:rPr lang="en-US" sz="3600" smtClean="0">
                <a:solidFill>
                  <a:schemeClr val="tx1">
                    <a:lumMod val="95000"/>
                    <a:lumOff val="5000"/>
                  </a:schemeClr>
                </a:solidFill>
              </a:rPr>
              <a:t>Cost Challenge</a:t>
            </a:r>
            <a:endParaRPr lang="en-US" sz="3600" dirty="0">
              <a:solidFill>
                <a:schemeClr val="tx1">
                  <a:lumMod val="95000"/>
                  <a:lumOff val="5000"/>
                </a:schemeClr>
              </a:solidFill>
            </a:endParaRPr>
          </a:p>
        </p:txBody>
      </p:sp>
      <p:sp>
        <p:nvSpPr>
          <p:cNvPr id="10" name="Rectangle 9"/>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2141640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69080"/>
            <a:ext cx="8229600" cy="816919"/>
          </a:xfrm>
        </p:spPr>
        <p:txBody>
          <a:bodyPr>
            <a:noAutofit/>
          </a:bodyPr>
          <a:lstStyle/>
          <a:p>
            <a:pPr marL="0" indent="0" algn="ctr">
              <a:buNone/>
            </a:pPr>
            <a:r>
              <a:rPr lang="en-US" sz="2200" dirty="0" smtClean="0">
                <a:solidFill>
                  <a:srgbClr val="E9812E"/>
                </a:solidFill>
              </a:rPr>
              <a:t>State funding per student at </a:t>
            </a:r>
            <a:r>
              <a:rPr lang="en-US" sz="2200" dirty="0">
                <a:solidFill>
                  <a:srgbClr val="E9812E"/>
                </a:solidFill>
              </a:rPr>
              <a:t>p</a:t>
            </a:r>
            <a:r>
              <a:rPr lang="en-US" sz="2200" dirty="0" smtClean="0">
                <a:solidFill>
                  <a:srgbClr val="E9812E"/>
                </a:solidFill>
              </a:rPr>
              <a:t>ublic </a:t>
            </a:r>
            <a:r>
              <a:rPr lang="en-US" sz="2200" dirty="0" smtClean="0">
                <a:solidFill>
                  <a:srgbClr val="E9812E"/>
                </a:solidFill>
              </a:rPr>
              <a:t>u</a:t>
            </a:r>
            <a:r>
              <a:rPr lang="en-US" sz="2200" dirty="0" smtClean="0">
                <a:solidFill>
                  <a:srgbClr val="E9812E"/>
                </a:solidFill>
              </a:rPr>
              <a:t>niversities has fallen sharply</a:t>
            </a:r>
            <a:br>
              <a:rPr lang="en-US" sz="2200" dirty="0" smtClean="0">
                <a:solidFill>
                  <a:srgbClr val="E9812E"/>
                </a:solidFill>
              </a:rPr>
            </a:br>
            <a:r>
              <a:rPr lang="en-US" sz="2200" dirty="0" smtClean="0">
                <a:solidFill>
                  <a:srgbClr val="E9812E"/>
                </a:solidFill>
              </a:rPr>
              <a:t>forcing institutions to find other sources of revenue</a:t>
            </a:r>
            <a:endParaRPr lang="en-US" sz="2200" dirty="0">
              <a:solidFill>
                <a:srgbClr val="E9812E"/>
              </a:solidFill>
            </a:endParaRPr>
          </a:p>
        </p:txBody>
      </p:sp>
      <p:pic>
        <p:nvPicPr>
          <p:cNvPr id="4" name="Picture 3" descr="http://trends.collegeboard.org/sites/default/files/cp-2015-f16b.png"/>
          <p:cNvPicPr/>
          <p:nvPr/>
        </p:nvPicPr>
        <p:blipFill rotWithShape="1">
          <a:blip r:embed="rId2">
            <a:extLst>
              <a:ext uri="{28A0092B-C50C-407E-A947-70E740481C1C}">
                <a14:useLocalDpi xmlns:a14="http://schemas.microsoft.com/office/drawing/2010/main" val="0"/>
              </a:ext>
            </a:extLst>
          </a:blip>
          <a:srcRect l="20459" r="20254"/>
          <a:stretch/>
        </p:blipFill>
        <p:spPr bwMode="auto">
          <a:xfrm>
            <a:off x="1543050" y="2184570"/>
            <a:ext cx="6057900" cy="3929708"/>
          </a:xfrm>
          <a:prstGeom prst="rect">
            <a:avLst/>
          </a:prstGeom>
          <a:noFill/>
          <a:ln>
            <a:noFill/>
          </a:ln>
          <a:extLst>
            <a:ext uri="{53640926-AAD7-44D8-BBD7-CCE9431645EC}">
              <a14:shadowObscured xmlns:a14="http://schemas.microsoft.com/office/drawing/2010/main"/>
            </a:ext>
          </a:extLst>
        </p:spPr>
      </p:pic>
      <p:sp>
        <p:nvSpPr>
          <p:cNvPr id="6"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95000"/>
                    <a:lumOff val="5000"/>
                  </a:schemeClr>
                </a:solidFill>
              </a:rPr>
              <a:t>The Business Model </a:t>
            </a:r>
            <a:r>
              <a:rPr lang="en-US" sz="3600" dirty="0" smtClean="0">
                <a:solidFill>
                  <a:schemeClr val="tx1">
                    <a:lumMod val="95000"/>
                    <a:lumOff val="5000"/>
                  </a:schemeClr>
                </a:solidFill>
              </a:rPr>
              <a:t>Challenge</a:t>
            </a:r>
            <a:endParaRPr lang="en-US" sz="3600" dirty="0">
              <a:solidFill>
                <a:schemeClr val="tx1">
                  <a:lumMod val="95000"/>
                  <a:lumOff val="5000"/>
                </a:schemeClr>
              </a:solidFill>
            </a:endParaRPr>
          </a:p>
        </p:txBody>
      </p:sp>
      <p:sp>
        <p:nvSpPr>
          <p:cNvPr id="7" name="Rectangle 6"/>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98555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55662"/>
            <a:ext cx="8229600" cy="503238"/>
          </a:xfrm>
        </p:spPr>
        <p:txBody>
          <a:bodyPr>
            <a:normAutofit/>
          </a:bodyPr>
          <a:lstStyle/>
          <a:p>
            <a:pPr marL="0" indent="0" algn="ctr">
              <a:buNone/>
            </a:pPr>
            <a:r>
              <a:rPr lang="en-US" sz="2400" dirty="0">
                <a:solidFill>
                  <a:srgbClr val="E9812E"/>
                </a:solidFill>
              </a:rPr>
              <a:t>T</a:t>
            </a:r>
            <a:r>
              <a:rPr lang="en-US" sz="2400" dirty="0" smtClean="0">
                <a:solidFill>
                  <a:srgbClr val="E9812E"/>
                </a:solidFill>
              </a:rPr>
              <a:t>o save money, institutions rely increasingly on part time faculty</a:t>
            </a:r>
            <a:endParaRPr lang="en-US" sz="2400" dirty="0">
              <a:solidFill>
                <a:schemeClr val="bg1"/>
              </a:solidFill>
            </a:endParaRPr>
          </a:p>
        </p:txBody>
      </p:sp>
      <p:pic>
        <p:nvPicPr>
          <p:cNvPr id="4" name="Picture 3"/>
          <p:cNvPicPr/>
          <p:nvPr/>
        </p:nvPicPr>
        <p:blipFill>
          <a:blip r:embed="rId2"/>
          <a:stretch>
            <a:fillRect/>
          </a:stretch>
        </p:blipFill>
        <p:spPr>
          <a:xfrm>
            <a:off x="2209800" y="2362200"/>
            <a:ext cx="4648200" cy="3657599"/>
          </a:xfrm>
          <a:prstGeom prst="rect">
            <a:avLst/>
          </a:prstGeom>
        </p:spPr>
      </p:pic>
      <p:sp>
        <p:nvSpPr>
          <p:cNvPr id="6"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95000"/>
                    <a:lumOff val="5000"/>
                  </a:schemeClr>
                </a:solidFill>
              </a:rPr>
              <a:t>The Business Model </a:t>
            </a:r>
            <a:r>
              <a:rPr lang="en-US" sz="3600" dirty="0" smtClean="0">
                <a:solidFill>
                  <a:schemeClr val="tx1">
                    <a:lumMod val="95000"/>
                    <a:lumOff val="5000"/>
                  </a:schemeClr>
                </a:solidFill>
              </a:rPr>
              <a:t>Challenge</a:t>
            </a:r>
            <a:endParaRPr lang="en-US" sz="3600" dirty="0">
              <a:solidFill>
                <a:schemeClr val="tx1">
                  <a:lumMod val="95000"/>
                  <a:lumOff val="5000"/>
                </a:schemeClr>
              </a:solidFill>
            </a:endParaRPr>
          </a:p>
        </p:txBody>
      </p:sp>
      <p:sp>
        <p:nvSpPr>
          <p:cNvPr id="7" name="Rectangle 6"/>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81865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69081"/>
            <a:ext cx="8229600" cy="816919"/>
          </a:xfrm>
        </p:spPr>
        <p:txBody>
          <a:bodyPr>
            <a:normAutofit/>
          </a:bodyPr>
          <a:lstStyle/>
          <a:p>
            <a:pPr marL="0" indent="0" algn="ctr">
              <a:buNone/>
            </a:pPr>
            <a:r>
              <a:rPr lang="en-US" sz="2200" dirty="0" smtClean="0">
                <a:solidFill>
                  <a:srgbClr val="E9812E"/>
                </a:solidFill>
              </a:rPr>
              <a:t>There is an inverse relationship between </a:t>
            </a:r>
            <a:br>
              <a:rPr lang="en-US" sz="2200" dirty="0" smtClean="0">
                <a:solidFill>
                  <a:srgbClr val="E9812E"/>
                </a:solidFill>
              </a:rPr>
            </a:br>
            <a:r>
              <a:rPr lang="en-US" sz="2200" dirty="0" smtClean="0">
                <a:solidFill>
                  <a:srgbClr val="E9812E"/>
                </a:solidFill>
              </a:rPr>
              <a:t>i</a:t>
            </a:r>
            <a:r>
              <a:rPr lang="en-US" sz="2200" dirty="0" smtClean="0">
                <a:solidFill>
                  <a:srgbClr val="E9812E"/>
                </a:solidFill>
              </a:rPr>
              <a:t>nstructional spending and </a:t>
            </a:r>
            <a:r>
              <a:rPr lang="en-US" sz="2200" dirty="0" smtClean="0">
                <a:solidFill>
                  <a:srgbClr val="E9812E"/>
                </a:solidFill>
              </a:rPr>
              <a:t>s</a:t>
            </a:r>
            <a:r>
              <a:rPr lang="en-US" sz="2200" dirty="0" smtClean="0">
                <a:solidFill>
                  <a:srgbClr val="E9812E"/>
                </a:solidFill>
              </a:rPr>
              <a:t>tudent needs</a:t>
            </a:r>
            <a:endParaRPr lang="en-US" sz="2200" dirty="0">
              <a:solidFill>
                <a:srgbClr val="E9812E"/>
              </a:solidFill>
            </a:endParaRPr>
          </a:p>
        </p:txBody>
      </p:sp>
      <p:pic>
        <p:nvPicPr>
          <p:cNvPr id="4" name="Picture 3" descr="http://nces.ed.gov/programs/coe/figures/images/figure-cue-3.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590800"/>
            <a:ext cx="4876800" cy="3298508"/>
          </a:xfrm>
          <a:prstGeom prst="rect">
            <a:avLst/>
          </a:prstGeom>
          <a:noFill/>
          <a:ln>
            <a:noFill/>
          </a:ln>
        </p:spPr>
      </p:pic>
      <p:sp>
        <p:nvSpPr>
          <p:cNvPr id="6"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tx1">
                    <a:lumMod val="95000"/>
                    <a:lumOff val="5000"/>
                  </a:schemeClr>
                </a:solidFill>
              </a:rPr>
              <a:t>The </a:t>
            </a:r>
            <a:r>
              <a:rPr lang="en-US" sz="3600" smtClean="0">
                <a:solidFill>
                  <a:schemeClr val="tx1">
                    <a:lumMod val="95000"/>
                    <a:lumOff val="5000"/>
                  </a:schemeClr>
                </a:solidFill>
              </a:rPr>
              <a:t>Equity Challenge</a:t>
            </a:r>
            <a:endParaRPr lang="en-US" sz="3600" dirty="0">
              <a:solidFill>
                <a:schemeClr val="tx1">
                  <a:lumMod val="95000"/>
                  <a:lumOff val="5000"/>
                </a:schemeClr>
              </a:solidFill>
            </a:endParaRPr>
          </a:p>
        </p:txBody>
      </p:sp>
      <p:sp>
        <p:nvSpPr>
          <p:cNvPr id="7" name="Rectangle 6"/>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2180467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533400"/>
          </a:xfrm>
        </p:spPr>
        <p:txBody>
          <a:bodyPr>
            <a:normAutofit/>
          </a:bodyPr>
          <a:lstStyle/>
          <a:p>
            <a:pPr marL="0" indent="0" algn="ctr">
              <a:buNone/>
            </a:pPr>
            <a:r>
              <a:rPr lang="en-US" sz="2200" dirty="0" smtClean="0">
                <a:solidFill>
                  <a:srgbClr val="E9812E"/>
                </a:solidFill>
              </a:rPr>
              <a:t>Family income is the best predictor of g</a:t>
            </a:r>
            <a:r>
              <a:rPr lang="en-US" sz="2200" dirty="0" smtClean="0">
                <a:solidFill>
                  <a:srgbClr val="E9812E"/>
                </a:solidFill>
              </a:rPr>
              <a:t>raduation rates</a:t>
            </a:r>
            <a:endParaRPr lang="en-US" sz="2200" dirty="0">
              <a:solidFill>
                <a:schemeClr val="bg1"/>
              </a:solidFill>
            </a:endParaRPr>
          </a:p>
        </p:txBody>
      </p:sp>
      <p:pic>
        <p:nvPicPr>
          <p:cNvPr id="4" name="Picture 3" descr="http://www.kippdelta.org/sites/default/files/College-Readiness.png"/>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65070"/>
            <a:ext cx="4276725" cy="3478530"/>
          </a:xfrm>
          <a:prstGeom prst="rect">
            <a:avLst/>
          </a:prstGeom>
          <a:noFill/>
          <a:ln>
            <a:noFill/>
          </a:ln>
        </p:spPr>
      </p:pic>
      <p:sp>
        <p:nvSpPr>
          <p:cNvPr id="6"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chemeClr val="tx1">
                    <a:lumMod val="95000"/>
                    <a:lumOff val="5000"/>
                  </a:schemeClr>
                </a:solidFill>
              </a:rPr>
              <a:t>The </a:t>
            </a:r>
            <a:r>
              <a:rPr lang="en-US" sz="3600" smtClean="0">
                <a:solidFill>
                  <a:schemeClr val="tx1">
                    <a:lumMod val="95000"/>
                    <a:lumOff val="5000"/>
                  </a:schemeClr>
                </a:solidFill>
              </a:rPr>
              <a:t>Equity Challenge</a:t>
            </a:r>
            <a:endParaRPr lang="en-US" sz="3600" dirty="0">
              <a:solidFill>
                <a:schemeClr val="tx1">
                  <a:lumMod val="95000"/>
                  <a:lumOff val="5000"/>
                </a:schemeClr>
              </a:solidFill>
            </a:endParaRPr>
          </a:p>
        </p:txBody>
      </p:sp>
      <p:sp>
        <p:nvSpPr>
          <p:cNvPr id="7" name="Rectangle 6"/>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173063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E9812E"/>
                </a:solidFill>
              </a:rPr>
              <a:t>A New Educational Paradigm</a:t>
            </a:r>
            <a:r>
              <a:rPr lang="en-US" dirty="0" smtClean="0">
                <a:solidFill>
                  <a:schemeClr val="bg1"/>
                </a:solidFill>
              </a:rPr>
              <a:t/>
            </a:r>
            <a:br>
              <a:rPr lang="en-US" dirty="0" smtClean="0">
                <a:solidFill>
                  <a:schemeClr val="bg1"/>
                </a:solidFill>
              </a:rPr>
            </a:br>
            <a:r>
              <a:rPr lang="en-US" sz="3100" dirty="0" smtClean="0">
                <a:solidFill>
                  <a:schemeClr val="bg1"/>
                </a:solidFill>
              </a:rPr>
              <a:t>From an Industrial Age to an Information Age Model</a:t>
            </a:r>
            <a:endParaRPr lang="en-US" sz="31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1363171"/>
              </p:ext>
            </p:extLst>
          </p:nvPr>
        </p:nvGraphicFramePr>
        <p:xfrm>
          <a:off x="533400" y="24892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From:</a:t>
                      </a:r>
                      <a:endParaRPr lang="en-US" dirty="0"/>
                    </a:p>
                  </a:txBody>
                  <a:tcPr/>
                </a:tc>
                <a:tc>
                  <a:txBody>
                    <a:bodyPr/>
                    <a:lstStyle/>
                    <a:p>
                      <a:r>
                        <a:rPr lang="en-US" dirty="0" smtClean="0"/>
                        <a:t>To:</a:t>
                      </a:r>
                      <a:endParaRPr lang="en-US" dirty="0"/>
                    </a:p>
                  </a:txBody>
                  <a:tcPr/>
                </a:tc>
              </a:tr>
              <a:tr h="370840">
                <a:tc>
                  <a:txBody>
                    <a:bodyPr/>
                    <a:lstStyle/>
                    <a:p>
                      <a:r>
                        <a:rPr lang="en-US" sz="1600" dirty="0" smtClean="0"/>
                        <a:t>A mass production, one-size-fits-all model</a:t>
                      </a:r>
                      <a:endParaRPr lang="en-US" sz="1600" dirty="0"/>
                    </a:p>
                  </a:txBody>
                  <a:tcPr/>
                </a:tc>
                <a:tc>
                  <a:txBody>
                    <a:bodyPr/>
                    <a:lstStyle/>
                    <a:p>
                      <a:r>
                        <a:rPr lang="en-US" sz="1600" dirty="0" smtClean="0"/>
                        <a:t>A personalized approach to education</a:t>
                      </a:r>
                      <a:endParaRPr lang="en-US" sz="1600" dirty="0"/>
                    </a:p>
                  </a:txBody>
                  <a:tcPr/>
                </a:tc>
              </a:tr>
              <a:tr h="370840">
                <a:tc>
                  <a:txBody>
                    <a:bodyPr/>
                    <a:lstStyle/>
                    <a:p>
                      <a:r>
                        <a:rPr lang="en-US" sz="1600" dirty="0" smtClean="0"/>
                        <a:t>A transmission model</a:t>
                      </a:r>
                      <a:endParaRPr lang="en-US" sz="1600" dirty="0"/>
                    </a:p>
                  </a:txBody>
                  <a:tcPr/>
                </a:tc>
                <a:tc>
                  <a:txBody>
                    <a:bodyPr/>
                    <a:lstStyle/>
                    <a:p>
                      <a:r>
                        <a:rPr lang="en-US" sz="1600" dirty="0" smtClean="0"/>
                        <a:t>Interactive forms of learning</a:t>
                      </a:r>
                      <a:endParaRPr lang="en-US" sz="1600" dirty="0"/>
                    </a:p>
                  </a:txBody>
                  <a:tcPr/>
                </a:tc>
              </a:tr>
              <a:tr h="370840">
                <a:tc>
                  <a:txBody>
                    <a:bodyPr/>
                    <a:lstStyle/>
                    <a:p>
                      <a:r>
                        <a:rPr lang="en-US" sz="1600" dirty="0" smtClean="0"/>
                        <a:t>A sink-or-swim</a:t>
                      </a:r>
                      <a:r>
                        <a:rPr lang="en-US" sz="1600" baseline="0" dirty="0" smtClean="0"/>
                        <a:t> approach</a:t>
                      </a:r>
                      <a:endParaRPr lang="en-US" sz="1600" dirty="0"/>
                    </a:p>
                  </a:txBody>
                  <a:tcPr/>
                </a:tc>
                <a:tc>
                  <a:txBody>
                    <a:bodyPr/>
                    <a:lstStyle/>
                    <a:p>
                      <a:r>
                        <a:rPr lang="en-US" sz="1600" dirty="0" smtClean="0"/>
                        <a:t>A goal of bringing all students to proficiency</a:t>
                      </a:r>
                      <a:endParaRPr lang="en-US" sz="1600" dirty="0"/>
                    </a:p>
                  </a:txBody>
                  <a:tcPr/>
                </a:tc>
              </a:tr>
              <a:tr h="370840">
                <a:tc>
                  <a:txBody>
                    <a:bodyPr/>
                    <a:lstStyle/>
                    <a:p>
                      <a:r>
                        <a:rPr lang="en-US" sz="1600" dirty="0" smtClean="0"/>
                        <a:t>A lone-eagle</a:t>
                      </a:r>
                      <a:r>
                        <a:rPr lang="en-US" sz="1600" baseline="0" dirty="0" smtClean="0"/>
                        <a:t> approach to course design</a:t>
                      </a:r>
                      <a:endParaRPr lang="en-US" sz="1600" dirty="0"/>
                    </a:p>
                  </a:txBody>
                  <a:tcPr/>
                </a:tc>
                <a:tc>
                  <a:txBody>
                    <a:bodyPr/>
                    <a:lstStyle/>
                    <a:p>
                      <a:r>
                        <a:rPr lang="en-US" sz="1600" dirty="0" smtClean="0"/>
                        <a:t>Collaborative</a:t>
                      </a:r>
                      <a:r>
                        <a:rPr lang="en-US" sz="1600" baseline="0" dirty="0" smtClean="0"/>
                        <a:t> design of courses</a:t>
                      </a:r>
                      <a:endParaRPr lang="en-US" sz="1600" dirty="0"/>
                    </a:p>
                  </a:txBody>
                  <a:tcPr/>
                </a:tc>
              </a:tr>
            </a:tbl>
          </a:graphicData>
        </a:graphic>
      </p:graphicFrame>
    </p:spTree>
    <p:extLst>
      <p:ext uri="{BB962C8B-B14F-4D97-AF65-F5344CB8AC3E}">
        <p14:creationId xmlns:p14="http://schemas.microsoft.com/office/powerpoint/2010/main" val="2462772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E9812E"/>
                </a:solidFill>
              </a:rPr>
              <a:t>A New Educational Paradigm</a:t>
            </a:r>
            <a:r>
              <a:rPr lang="en-US" dirty="0" smtClean="0">
                <a:solidFill>
                  <a:schemeClr val="bg1"/>
                </a:solidFill>
              </a:rPr>
              <a:t/>
            </a:r>
            <a:br>
              <a:rPr lang="en-US" dirty="0" smtClean="0">
                <a:solidFill>
                  <a:schemeClr val="bg1"/>
                </a:solidFill>
              </a:rPr>
            </a:br>
            <a:r>
              <a:rPr lang="en-US" sz="3600" dirty="0" smtClean="0">
                <a:solidFill>
                  <a:schemeClr val="bg1"/>
                </a:solidFill>
              </a:rPr>
              <a:t>Innovative Educational Pathways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9340191"/>
              </p:ext>
            </p:extLst>
          </p:nvPr>
        </p:nvGraphicFramePr>
        <p:xfrm>
          <a:off x="457200" y="2062480"/>
          <a:ext cx="8229600" cy="2966720"/>
        </p:xfrm>
        <a:graphic>
          <a:graphicData uri="http://schemas.openxmlformats.org/drawingml/2006/table">
            <a:tbl>
              <a:tblPr firstRow="1" bandRow="1">
                <a:tableStyleId>{5C22544A-7EE6-4342-B048-85BDC9FD1C3A}</a:tableStyleId>
              </a:tblPr>
              <a:tblGrid>
                <a:gridCol w="2286000"/>
                <a:gridCol w="5943600"/>
              </a:tblGrid>
              <a:tr h="370840">
                <a:tc gridSpan="2">
                  <a:txBody>
                    <a:bodyPr/>
                    <a:lstStyle/>
                    <a:p>
                      <a:pPr algn="ctr"/>
                      <a:r>
                        <a:rPr lang="en-US" dirty="0" smtClean="0"/>
                        <a:t>New</a:t>
                      </a:r>
                      <a:r>
                        <a:rPr lang="en-US" baseline="0" dirty="0" smtClean="0"/>
                        <a:t> Avenues to Success</a:t>
                      </a:r>
                      <a:endParaRPr lang="en-US" dirty="0"/>
                    </a:p>
                  </a:txBody>
                  <a:tcPr/>
                </a:tc>
                <a:tc hMerge="1">
                  <a:txBody>
                    <a:bodyPr/>
                    <a:lstStyle/>
                    <a:p>
                      <a:endParaRPr lang="en-US" dirty="0"/>
                    </a:p>
                  </a:txBody>
                  <a:tcPr/>
                </a:tc>
              </a:tr>
              <a:tr h="370840">
                <a:tc>
                  <a:txBody>
                    <a:bodyPr/>
                    <a:lstStyle/>
                    <a:p>
                      <a:r>
                        <a:rPr lang="en-US" dirty="0" smtClean="0"/>
                        <a:t>Verticals</a:t>
                      </a:r>
                      <a:endParaRPr lang="en-US" dirty="0"/>
                    </a:p>
                  </a:txBody>
                  <a:tcPr/>
                </a:tc>
                <a:tc>
                  <a:txBody>
                    <a:bodyPr/>
                    <a:lstStyle/>
                    <a:p>
                      <a:r>
                        <a:rPr lang="en-US" dirty="0" smtClean="0"/>
                        <a:t>Degree pathways that begin in high school</a:t>
                      </a:r>
                      <a:endParaRPr lang="en-US" dirty="0"/>
                    </a:p>
                  </a:txBody>
                  <a:tcPr/>
                </a:tc>
              </a:tr>
              <a:tr h="370840">
                <a:tc>
                  <a:txBody>
                    <a:bodyPr/>
                    <a:lstStyle/>
                    <a:p>
                      <a:r>
                        <a:rPr lang="en-US" dirty="0" smtClean="0"/>
                        <a:t>Stackable Credentials</a:t>
                      </a:r>
                      <a:endParaRPr lang="en-US" dirty="0"/>
                    </a:p>
                  </a:txBody>
                  <a:tcPr/>
                </a:tc>
                <a:tc>
                  <a:txBody>
                    <a:bodyPr/>
                    <a:lstStyle/>
                    <a:p>
                      <a:r>
                        <a:rPr lang="en-US" dirty="0" smtClean="0"/>
                        <a:t>Modules and certificates that can lead to degrees</a:t>
                      </a:r>
                      <a:endParaRPr lang="en-US" dirty="0"/>
                    </a:p>
                  </a:txBody>
                  <a:tcPr/>
                </a:tc>
              </a:tr>
              <a:tr h="370840">
                <a:tc>
                  <a:txBody>
                    <a:bodyPr/>
                    <a:lstStyle/>
                    <a:p>
                      <a:r>
                        <a:rPr lang="en-US" dirty="0" smtClean="0"/>
                        <a:t>Work</a:t>
                      </a:r>
                      <a:r>
                        <a:rPr lang="en-US" baseline="0" dirty="0" smtClean="0"/>
                        <a:t> to Learn</a:t>
                      </a:r>
                      <a:endParaRPr lang="en-US" dirty="0"/>
                    </a:p>
                  </a:txBody>
                  <a:tcPr/>
                </a:tc>
                <a:tc>
                  <a:txBody>
                    <a:bodyPr/>
                    <a:lstStyle/>
                    <a:p>
                      <a:r>
                        <a:rPr lang="en-US" dirty="0" smtClean="0"/>
                        <a:t>Credit for prior learning</a:t>
                      </a:r>
                      <a:endParaRPr lang="en-US" dirty="0"/>
                    </a:p>
                  </a:txBody>
                  <a:tcPr/>
                </a:tc>
              </a:tr>
              <a:tr h="370840">
                <a:tc>
                  <a:txBody>
                    <a:bodyPr/>
                    <a:lstStyle/>
                    <a:p>
                      <a:r>
                        <a:rPr lang="en-US" dirty="0" smtClean="0"/>
                        <a:t>Coop</a:t>
                      </a:r>
                      <a:endParaRPr lang="en-US" dirty="0"/>
                    </a:p>
                  </a:txBody>
                  <a:tcPr/>
                </a:tc>
                <a:tc>
                  <a:txBody>
                    <a:bodyPr/>
                    <a:lstStyle/>
                    <a:p>
                      <a:r>
                        <a:rPr lang="en-US" dirty="0" smtClean="0"/>
                        <a:t>Education that combines learning and work</a:t>
                      </a:r>
                      <a:r>
                        <a:rPr lang="en-US" baseline="0" dirty="0" smtClean="0"/>
                        <a:t> experience</a:t>
                      </a:r>
                      <a:endParaRPr lang="en-US" dirty="0"/>
                    </a:p>
                  </a:txBody>
                  <a:tcPr/>
                </a:tc>
              </a:tr>
              <a:tr h="370840">
                <a:tc>
                  <a:txBody>
                    <a:bodyPr/>
                    <a:lstStyle/>
                    <a:p>
                      <a:r>
                        <a:rPr lang="en-US" dirty="0" smtClean="0"/>
                        <a:t>Military Crosswalk</a:t>
                      </a:r>
                      <a:endParaRPr lang="en-US" dirty="0"/>
                    </a:p>
                  </a:txBody>
                  <a:tcPr/>
                </a:tc>
                <a:tc>
                  <a:txBody>
                    <a:bodyPr/>
                    <a:lstStyle/>
                    <a:p>
                      <a:r>
                        <a:rPr lang="en-US" dirty="0" smtClean="0"/>
                        <a:t>Credit for military training</a:t>
                      </a:r>
                      <a:endParaRPr lang="en-US" dirty="0"/>
                    </a:p>
                  </a:txBody>
                  <a:tcPr/>
                </a:tc>
              </a:tr>
              <a:tr h="370840">
                <a:tc>
                  <a:txBody>
                    <a:bodyPr/>
                    <a:lstStyle/>
                    <a:p>
                      <a:r>
                        <a:rPr lang="en-US" dirty="0" smtClean="0"/>
                        <a:t>Competency-Based</a:t>
                      </a:r>
                      <a:endParaRPr lang="en-US" dirty="0"/>
                    </a:p>
                  </a:txBody>
                  <a:tcPr/>
                </a:tc>
                <a:tc>
                  <a:txBody>
                    <a:bodyPr/>
                    <a:lstStyle/>
                    <a:p>
                      <a:r>
                        <a:rPr lang="en-US" dirty="0" smtClean="0"/>
                        <a:t>Credit based on mastery, not seat time</a:t>
                      </a:r>
                      <a:endParaRPr lang="en-US" dirty="0"/>
                    </a:p>
                  </a:txBody>
                  <a:tcPr/>
                </a:tc>
              </a:tr>
              <a:tr h="370840">
                <a:tc>
                  <a:txBody>
                    <a:bodyPr/>
                    <a:lstStyle/>
                    <a:p>
                      <a:r>
                        <a:rPr lang="en-US" dirty="0" smtClean="0"/>
                        <a:t>Open</a:t>
                      </a:r>
                      <a:r>
                        <a:rPr lang="en-US" baseline="0" dirty="0" smtClean="0"/>
                        <a:t> Loop</a:t>
                      </a:r>
                      <a:endParaRPr lang="en-US" dirty="0"/>
                    </a:p>
                  </a:txBody>
                  <a:tcPr/>
                </a:tc>
                <a:tc>
                  <a:txBody>
                    <a:bodyPr/>
                    <a:lstStyle/>
                    <a:p>
                      <a:r>
                        <a:rPr lang="en-US" dirty="0" smtClean="0"/>
                        <a:t>Lifelong learning</a:t>
                      </a:r>
                      <a:r>
                        <a:rPr lang="en-US" baseline="0" dirty="0" smtClean="0"/>
                        <a:t> opportunities</a:t>
                      </a:r>
                      <a:endParaRPr lang="en-US" dirty="0"/>
                    </a:p>
                  </a:txBody>
                  <a:tcPr/>
                </a:tc>
              </a:tr>
            </a:tbl>
          </a:graphicData>
        </a:graphic>
      </p:graphicFrame>
    </p:spTree>
    <p:extLst>
      <p:ext uri="{BB962C8B-B14F-4D97-AF65-F5344CB8AC3E}">
        <p14:creationId xmlns:p14="http://schemas.microsoft.com/office/powerpoint/2010/main" val="4133305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lnSpc>
                <a:spcPct val="90000"/>
              </a:lnSpc>
            </a:pPr>
            <a:r>
              <a:rPr lang="en-US" b="1" dirty="0" smtClean="0">
                <a:solidFill>
                  <a:schemeClr val="bg1"/>
                </a:solidFill>
              </a:rPr>
              <a:t>The higher </a:t>
            </a:r>
            <a:r>
              <a:rPr lang="en-US" b="1" dirty="0">
                <a:solidFill>
                  <a:schemeClr val="bg1"/>
                </a:solidFill>
              </a:rPr>
              <a:t>e</a:t>
            </a:r>
            <a:r>
              <a:rPr lang="en-US" b="1" dirty="0" smtClean="0">
                <a:solidFill>
                  <a:schemeClr val="bg1"/>
                </a:solidFill>
              </a:rPr>
              <a:t>ducation </a:t>
            </a:r>
            <a:r>
              <a:rPr lang="en-US" b="1" dirty="0">
                <a:solidFill>
                  <a:schemeClr val="bg1"/>
                </a:solidFill>
              </a:rPr>
              <a:t>l</a:t>
            </a:r>
            <a:r>
              <a:rPr lang="en-US" b="1" dirty="0" smtClean="0">
                <a:solidFill>
                  <a:schemeClr val="bg1"/>
                </a:solidFill>
              </a:rPr>
              <a:t>andscape is </a:t>
            </a:r>
            <a:r>
              <a:rPr lang="en-US" b="1" dirty="0">
                <a:solidFill>
                  <a:schemeClr val="bg1"/>
                </a:solidFill>
              </a:rPr>
              <a:t>s</a:t>
            </a:r>
            <a:r>
              <a:rPr lang="en-US" b="1" dirty="0" smtClean="0">
                <a:solidFill>
                  <a:schemeClr val="bg1"/>
                </a:solidFill>
              </a:rPr>
              <a:t>hifting </a:t>
            </a:r>
            <a:r>
              <a:rPr lang="en-US" b="1" dirty="0">
                <a:solidFill>
                  <a:schemeClr val="bg1"/>
                </a:solidFill>
              </a:rPr>
              <a:t>u</a:t>
            </a:r>
            <a:r>
              <a:rPr lang="en-US" b="1" dirty="0" smtClean="0">
                <a:solidFill>
                  <a:schemeClr val="bg1"/>
                </a:solidFill>
              </a:rPr>
              <a:t>nder our feet</a:t>
            </a:r>
            <a:endParaRPr lang="en-US" b="1" dirty="0">
              <a:solidFill>
                <a:schemeClr val="bg1"/>
              </a:solidFill>
            </a:endParaRPr>
          </a:p>
        </p:txBody>
      </p:sp>
      <p:sp>
        <p:nvSpPr>
          <p:cNvPr id="3" name="Content Placeholder 2"/>
          <p:cNvSpPr>
            <a:spLocks noGrp="1"/>
          </p:cNvSpPr>
          <p:nvPr>
            <p:ph idx="1"/>
          </p:nvPr>
        </p:nvSpPr>
        <p:spPr>
          <a:xfrm>
            <a:off x="457200" y="1828800"/>
            <a:ext cx="8229600" cy="4190999"/>
          </a:xfrm>
        </p:spPr>
        <p:txBody>
          <a:bodyPr>
            <a:normAutofit fontScale="55000" lnSpcReduction="20000"/>
          </a:bodyPr>
          <a:lstStyle/>
          <a:p>
            <a:pPr marL="0" indent="0">
              <a:lnSpc>
                <a:spcPct val="120000"/>
              </a:lnSpc>
              <a:spcBef>
                <a:spcPts val="480"/>
              </a:spcBef>
              <a:buNone/>
            </a:pPr>
            <a:r>
              <a:rPr lang="en-US" cap="all" dirty="0" smtClean="0">
                <a:solidFill>
                  <a:srgbClr val="E9812E"/>
                </a:solidFill>
              </a:rPr>
              <a:t>Alternative providers:</a:t>
            </a:r>
            <a:r>
              <a:rPr lang="en-US" dirty="0" smtClean="0">
                <a:solidFill>
                  <a:schemeClr val="bg1"/>
                </a:solidFill>
              </a:rPr>
              <a:t/>
            </a:r>
            <a:br>
              <a:rPr lang="en-US" dirty="0" smtClean="0">
                <a:solidFill>
                  <a:schemeClr val="bg1"/>
                </a:solidFill>
              </a:rPr>
            </a:br>
            <a:r>
              <a:rPr lang="en-US" dirty="0" smtClean="0">
                <a:solidFill>
                  <a:schemeClr val="bg1"/>
                </a:solidFill>
              </a:rPr>
              <a:t>Corporate providers: Microsoft</a:t>
            </a:r>
            <a:br>
              <a:rPr lang="en-US" dirty="0" smtClean="0">
                <a:solidFill>
                  <a:schemeClr val="bg1"/>
                </a:solidFill>
              </a:rPr>
            </a:br>
            <a:r>
              <a:rPr lang="en-US" dirty="0" smtClean="0">
                <a:solidFill>
                  <a:schemeClr val="bg1"/>
                </a:solidFill>
              </a:rPr>
              <a:t>Corporate universities: Deloitte University</a:t>
            </a:r>
            <a:r>
              <a:rPr lang="en-US" dirty="0">
                <a:solidFill>
                  <a:schemeClr val="bg1"/>
                </a:solidFill>
              </a:rPr>
              <a:t/>
            </a:r>
            <a:br>
              <a:rPr lang="en-US" dirty="0">
                <a:solidFill>
                  <a:schemeClr val="bg1"/>
                </a:solidFill>
              </a:rPr>
            </a:br>
            <a:r>
              <a:rPr lang="en-US" dirty="0">
                <a:solidFill>
                  <a:schemeClr val="bg1"/>
                </a:solidFill>
              </a:rPr>
              <a:t>Technology educators: General </a:t>
            </a:r>
            <a:r>
              <a:rPr lang="en-US" dirty="0" smtClean="0">
                <a:solidFill>
                  <a:schemeClr val="bg1"/>
                </a:solidFill>
              </a:rPr>
              <a:t>Assembly</a:t>
            </a:r>
          </a:p>
          <a:p>
            <a:pPr marL="0" indent="0">
              <a:spcBef>
                <a:spcPts val="480"/>
              </a:spcBef>
              <a:buNone/>
            </a:pPr>
            <a:endParaRPr lang="en-US" dirty="0" smtClean="0">
              <a:solidFill>
                <a:schemeClr val="bg1"/>
              </a:solidFill>
            </a:endParaRPr>
          </a:p>
          <a:p>
            <a:pPr marL="0" indent="0">
              <a:buNone/>
            </a:pPr>
            <a:r>
              <a:rPr lang="en-US" cap="all" dirty="0" smtClean="0">
                <a:solidFill>
                  <a:srgbClr val="E9812E"/>
                </a:solidFill>
              </a:rPr>
              <a:t>University-Corporation Partnerships:</a:t>
            </a:r>
            <a:r>
              <a:rPr lang="en-US" dirty="0" smtClean="0">
                <a:solidFill>
                  <a:schemeClr val="bg1"/>
                </a:solidFill>
              </a:rPr>
              <a:t/>
            </a:r>
            <a:br>
              <a:rPr lang="en-US" dirty="0" smtClean="0">
                <a:solidFill>
                  <a:schemeClr val="bg1"/>
                </a:solidFill>
              </a:rPr>
            </a:br>
            <a:r>
              <a:rPr lang="en-US" dirty="0" smtClean="0">
                <a:solidFill>
                  <a:schemeClr val="bg1"/>
                </a:solidFill>
              </a:rPr>
              <a:t>Arizona State-Starbucks</a:t>
            </a:r>
            <a:br>
              <a:rPr lang="en-US" dirty="0" smtClean="0">
                <a:solidFill>
                  <a:schemeClr val="bg1"/>
                </a:solidFill>
              </a:rPr>
            </a:br>
            <a:endParaRPr lang="en-US" dirty="0" smtClean="0">
              <a:solidFill>
                <a:schemeClr val="bg1"/>
              </a:solidFill>
            </a:endParaRPr>
          </a:p>
          <a:p>
            <a:pPr marL="0" indent="0">
              <a:buNone/>
            </a:pPr>
            <a:r>
              <a:rPr lang="en-US" dirty="0" smtClean="0">
                <a:solidFill>
                  <a:srgbClr val="E9812E"/>
                </a:solidFill>
              </a:rPr>
              <a:t>ONLINE EDUCATION</a:t>
            </a:r>
            <a:r>
              <a:rPr lang="en-US" dirty="0" smtClean="0">
                <a:solidFill>
                  <a:schemeClr val="bg1"/>
                </a:solidFill>
              </a:rPr>
              <a:t/>
            </a:r>
            <a:br>
              <a:rPr lang="en-US" dirty="0" smtClean="0">
                <a:solidFill>
                  <a:schemeClr val="bg1"/>
                </a:solidFill>
              </a:rPr>
            </a:br>
            <a:r>
              <a:rPr lang="en-US" dirty="0" smtClean="0">
                <a:solidFill>
                  <a:schemeClr val="bg1"/>
                </a:solidFill>
              </a:rPr>
              <a:t>Georgia Tech</a:t>
            </a:r>
            <a:br>
              <a:rPr lang="en-US" dirty="0" smtClean="0">
                <a:solidFill>
                  <a:schemeClr val="bg1"/>
                </a:solidFill>
              </a:rPr>
            </a:br>
            <a:endParaRPr lang="en-US" dirty="0">
              <a:solidFill>
                <a:schemeClr val="bg1"/>
              </a:solidFill>
            </a:endParaRPr>
          </a:p>
          <a:p>
            <a:pPr marL="0" indent="0">
              <a:lnSpc>
                <a:spcPct val="120000"/>
              </a:lnSpc>
              <a:buNone/>
            </a:pPr>
            <a:r>
              <a:rPr lang="en-US" dirty="0" smtClean="0">
                <a:solidFill>
                  <a:srgbClr val="E9812E"/>
                </a:solidFill>
              </a:rPr>
              <a:t>NEW EDUCATIONAL MODELS</a:t>
            </a:r>
            <a:r>
              <a:rPr lang="en-US" dirty="0" smtClean="0">
                <a:solidFill>
                  <a:schemeClr val="bg1"/>
                </a:solidFill>
              </a:rPr>
              <a:t/>
            </a:r>
            <a:br>
              <a:rPr lang="en-US" dirty="0" smtClean="0">
                <a:solidFill>
                  <a:schemeClr val="bg1"/>
                </a:solidFill>
              </a:rPr>
            </a:br>
            <a:r>
              <a:rPr lang="en-US" dirty="0" smtClean="0">
                <a:solidFill>
                  <a:schemeClr val="bg1"/>
                </a:solidFill>
              </a:rPr>
              <a:t>Co-location of universities and industry</a:t>
            </a:r>
            <a:br>
              <a:rPr lang="en-US" dirty="0" smtClean="0">
                <a:solidFill>
                  <a:schemeClr val="bg1"/>
                </a:solidFill>
              </a:rPr>
            </a:br>
            <a:r>
              <a:rPr lang="en-US" dirty="0" smtClean="0">
                <a:solidFill>
                  <a:schemeClr val="bg1"/>
                </a:solidFill>
              </a:rPr>
              <a:t>Combining classroom-based learning and practical work experience</a:t>
            </a:r>
            <a:br>
              <a:rPr lang="en-US" dirty="0" smtClean="0">
                <a:solidFill>
                  <a:schemeClr val="bg1"/>
                </a:solidFill>
              </a:rPr>
            </a:br>
            <a:r>
              <a:rPr lang="en-US" dirty="0" smtClean="0">
                <a:solidFill>
                  <a:schemeClr val="bg1"/>
                </a:solidFill>
              </a:rPr>
              <a:t>Freemium models</a:t>
            </a:r>
          </a:p>
          <a:p>
            <a:endParaRPr lang="en-US" dirty="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3571732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rmAutofit/>
          </a:bodyPr>
          <a:lstStyle/>
          <a:p>
            <a:pPr algn="l"/>
            <a:r>
              <a:rPr lang="en-US" sz="2400" dirty="0" smtClean="0">
                <a:solidFill>
                  <a:schemeClr val="bg1"/>
                </a:solidFill>
              </a:rPr>
              <a:t>Chancellor William McRaven</a:t>
            </a:r>
            <a:r>
              <a:rPr lang="en-US" sz="3200" i="1" dirty="0" smtClean="0">
                <a:solidFill>
                  <a:srgbClr val="FFC000"/>
                </a:solidFill>
              </a:rPr>
              <a:t/>
            </a:r>
            <a:br>
              <a:rPr lang="en-US" sz="3200" i="1" dirty="0" smtClean="0">
                <a:solidFill>
                  <a:srgbClr val="FFC000"/>
                </a:solidFill>
              </a:rPr>
            </a:br>
            <a:r>
              <a:rPr lang="en-US" sz="3200" i="1" dirty="0" smtClean="0">
                <a:solidFill>
                  <a:srgbClr val="E9812E"/>
                </a:solidFill>
              </a:rPr>
              <a:t>“You can’t get to success by being timid”</a:t>
            </a:r>
            <a:endParaRPr lang="en-US" sz="3200" i="1" dirty="0">
              <a:solidFill>
                <a:srgbClr val="E9812E"/>
              </a:solidFill>
            </a:endParaRPr>
          </a:p>
        </p:txBody>
      </p:sp>
      <p:sp>
        <p:nvSpPr>
          <p:cNvPr id="3" name="Content Placeholder 2"/>
          <p:cNvSpPr>
            <a:spLocks noGrp="1"/>
          </p:cNvSpPr>
          <p:nvPr>
            <p:ph idx="1"/>
          </p:nvPr>
        </p:nvSpPr>
        <p:spPr>
          <a:xfrm>
            <a:off x="609600" y="1600200"/>
            <a:ext cx="7620000" cy="4525963"/>
          </a:xfrm>
        </p:spPr>
        <p:txBody>
          <a:bodyPr>
            <a:normAutofit lnSpcReduction="10000"/>
          </a:bodyPr>
          <a:lstStyle/>
          <a:p>
            <a:pPr marL="0" indent="0">
              <a:spcBef>
                <a:spcPts val="1776"/>
              </a:spcBef>
              <a:buNone/>
            </a:pPr>
            <a:r>
              <a:rPr lang="en-US" sz="2400" dirty="0" smtClean="0">
                <a:solidFill>
                  <a:schemeClr val="bg1"/>
                </a:solidFill>
              </a:rPr>
              <a:t>Through the Institute for Transformational Learning, our campuses are taking bold steps to advance Texas’s human capital and prepare many more Texans to thrive in the rapidly changing world of work….</a:t>
            </a:r>
          </a:p>
          <a:p>
            <a:pPr marL="0" indent="0">
              <a:spcBef>
                <a:spcPts val="1776"/>
              </a:spcBef>
              <a:buNone/>
            </a:pPr>
            <a:r>
              <a:rPr lang="en-US" sz="2400" dirty="0" smtClean="0">
                <a:solidFill>
                  <a:schemeClr val="bg1"/>
                </a:solidFill>
              </a:rPr>
              <a:t>The ITL works closely with faculty across the System to implement future models of education that disrupt every facet of the learning experience….</a:t>
            </a:r>
          </a:p>
          <a:p>
            <a:pPr marL="0" indent="0">
              <a:spcBef>
                <a:spcPts val="1776"/>
              </a:spcBef>
              <a:buNone/>
            </a:pPr>
            <a:r>
              <a:rPr lang="en-US" sz="2400" dirty="0" smtClean="0">
                <a:solidFill>
                  <a:schemeClr val="bg1"/>
                </a:solidFill>
              </a:rPr>
              <a:t>I consider the ITL to be the UT System’s innovation arm.  The ITL is a crucial tool in bringing growing numbers of Texans to success in their careers and their lives.</a:t>
            </a:r>
            <a:br>
              <a:rPr lang="en-US" sz="2400" dirty="0" smtClean="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3439950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E9812E"/>
                </a:solidFill>
              </a:rPr>
              <a:t>The ITL Approach</a:t>
            </a:r>
            <a:r>
              <a:rPr lang="en-US" dirty="0" smtClean="0">
                <a:solidFill>
                  <a:schemeClr val="bg1"/>
                </a:solidFill>
              </a:rPr>
              <a:t/>
            </a:r>
            <a:br>
              <a:rPr lang="en-US" dirty="0" smtClean="0">
                <a:solidFill>
                  <a:schemeClr val="bg1"/>
                </a:solidFill>
              </a:rPr>
            </a:br>
            <a:r>
              <a:rPr lang="en-US" sz="3100" dirty="0" smtClean="0">
                <a:solidFill>
                  <a:schemeClr val="bg1"/>
                </a:solidFill>
              </a:rPr>
              <a:t>Reengineering every facet of the learning experience</a:t>
            </a:r>
            <a:endParaRPr lang="en-US" sz="3100"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200" dirty="0" smtClean="0">
                <a:solidFill>
                  <a:srgbClr val="E9812E"/>
                </a:solidFill>
              </a:rPr>
              <a:t>We use design principles and the science of learning to create</a:t>
            </a:r>
          </a:p>
          <a:p>
            <a:r>
              <a:rPr lang="en-US" sz="2200" dirty="0" smtClean="0">
                <a:solidFill>
                  <a:schemeClr val="bg1"/>
                </a:solidFill>
              </a:rPr>
              <a:t>An integrated curriculum with well defined learning outcomes and a clear value proposition.</a:t>
            </a:r>
          </a:p>
          <a:p>
            <a:r>
              <a:rPr lang="en-US" sz="2200" dirty="0" smtClean="0">
                <a:solidFill>
                  <a:srgbClr val="D0DAE9"/>
                </a:solidFill>
              </a:rPr>
              <a:t>A digital learning experience that is personalized, gamified, and highly social.</a:t>
            </a:r>
          </a:p>
          <a:p>
            <a:r>
              <a:rPr lang="en-US" sz="2200" dirty="0" smtClean="0">
                <a:solidFill>
                  <a:schemeClr val="bg1"/>
                </a:solidFill>
              </a:rPr>
              <a:t>High-impact pedagogies that are inquiry-driven and challenge-based and that feature bilingual content.</a:t>
            </a:r>
          </a:p>
          <a:p>
            <a:r>
              <a:rPr lang="en-US" sz="2200" dirty="0" smtClean="0">
                <a:solidFill>
                  <a:srgbClr val="D0DAE9"/>
                </a:solidFill>
              </a:rPr>
              <a:t>Wrap-around student services.</a:t>
            </a:r>
          </a:p>
          <a:p>
            <a:r>
              <a:rPr lang="en-US" sz="2200" dirty="0" smtClean="0">
                <a:solidFill>
                  <a:schemeClr val="bg1"/>
                </a:solidFill>
              </a:rPr>
              <a:t>Flexible delivery formats and schedules.</a:t>
            </a:r>
          </a:p>
          <a:p>
            <a:r>
              <a:rPr lang="en-US" sz="2200" dirty="0" smtClean="0">
                <a:solidFill>
                  <a:srgbClr val="D0DAE9"/>
                </a:solidFill>
              </a:rPr>
              <a:t>Fine-grained learning analytics and dashboards</a:t>
            </a:r>
            <a:endParaRPr lang="en-US" sz="2200" dirty="0">
              <a:solidFill>
                <a:srgbClr val="D0DAE9"/>
              </a:solidFill>
            </a:endParaRPr>
          </a:p>
        </p:txBody>
      </p:sp>
    </p:spTree>
    <p:extLst>
      <p:ext uri="{BB962C8B-B14F-4D97-AF65-F5344CB8AC3E}">
        <p14:creationId xmlns:p14="http://schemas.microsoft.com/office/powerpoint/2010/main" val="3254095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l"/>
            <a:r>
              <a:rPr lang="en-US" sz="3200" dirty="0" smtClean="0">
                <a:solidFill>
                  <a:schemeClr val="bg1"/>
                </a:solidFill>
              </a:rPr>
              <a:t>In partnership with faculty across the UT System, the ITL is creating:</a:t>
            </a:r>
            <a:endParaRPr lang="en-US" sz="3200" dirty="0">
              <a:solidFill>
                <a:schemeClr val="bg1"/>
              </a:solidFill>
            </a:endParaRPr>
          </a:p>
        </p:txBody>
      </p:sp>
      <p:sp>
        <p:nvSpPr>
          <p:cNvPr id="3" name="Content Placeholder 2"/>
          <p:cNvSpPr>
            <a:spLocks noGrp="1"/>
          </p:cNvSpPr>
          <p:nvPr>
            <p:ph idx="1"/>
          </p:nvPr>
        </p:nvSpPr>
        <p:spPr>
          <a:xfrm>
            <a:off x="457200" y="1752600"/>
            <a:ext cx="8229600" cy="4525963"/>
          </a:xfrm>
        </p:spPr>
        <p:txBody>
          <a:bodyPr>
            <a:normAutofit/>
          </a:bodyPr>
          <a:lstStyle/>
          <a:p>
            <a:pPr marL="0" indent="0">
              <a:buNone/>
            </a:pPr>
            <a:r>
              <a:rPr lang="en-US" sz="2000" b="1" dirty="0" smtClean="0">
                <a:solidFill>
                  <a:srgbClr val="E9812E"/>
                </a:solidFill>
              </a:rPr>
              <a:t>Breakthrough pathways to student success</a:t>
            </a:r>
            <a:r>
              <a:rPr lang="en-US" sz="2000" dirty="0" smtClean="0">
                <a:solidFill>
                  <a:schemeClr val="bg1"/>
                </a:solidFill>
              </a:rPr>
              <a:t/>
            </a:r>
            <a:br>
              <a:rPr lang="en-US" sz="2000" dirty="0" smtClean="0">
                <a:solidFill>
                  <a:schemeClr val="bg1"/>
                </a:solidFill>
              </a:rPr>
            </a:br>
            <a:r>
              <a:rPr lang="en-US" sz="2000" dirty="0" smtClean="0">
                <a:solidFill>
                  <a:schemeClr val="bg1"/>
                </a:solidFill>
              </a:rPr>
              <a:t>In the health sciences, computer science, and engineering that can begin as early as high school.</a:t>
            </a:r>
            <a:br>
              <a:rPr lang="en-US" sz="2000" dirty="0" smtClean="0">
                <a:solidFill>
                  <a:schemeClr val="bg1"/>
                </a:solidFill>
              </a:rPr>
            </a:br>
            <a:endParaRPr lang="en-US" sz="2000" dirty="0" smtClean="0">
              <a:solidFill>
                <a:schemeClr val="bg1"/>
              </a:solidFill>
            </a:endParaRPr>
          </a:p>
          <a:p>
            <a:pPr marL="0" indent="0">
              <a:buNone/>
            </a:pPr>
            <a:r>
              <a:rPr lang="en-US" sz="2000" b="1" dirty="0" smtClean="0">
                <a:solidFill>
                  <a:srgbClr val="E9812E"/>
                </a:solidFill>
              </a:rPr>
              <a:t>Next Generation Educational Infrastructure</a:t>
            </a:r>
            <a:r>
              <a:rPr lang="en-US" sz="2000" dirty="0" smtClean="0">
                <a:solidFill>
                  <a:schemeClr val="bg1"/>
                </a:solidFill>
              </a:rPr>
              <a:t/>
            </a:r>
            <a:br>
              <a:rPr lang="en-US" sz="2000" dirty="0" smtClean="0">
                <a:solidFill>
                  <a:schemeClr val="bg1"/>
                </a:solidFill>
              </a:rPr>
            </a:br>
            <a:r>
              <a:rPr lang="en-US" sz="2000" dirty="0" smtClean="0">
                <a:solidFill>
                  <a:schemeClr val="bg1"/>
                </a:solidFill>
              </a:rPr>
              <a:t>Including TEX, our state of the art digital learning, student services, and analytics platform, and the UT Learning Cloud, our </a:t>
            </a:r>
            <a:r>
              <a:rPr lang="en-US" sz="2000" dirty="0" err="1" smtClean="0">
                <a:solidFill>
                  <a:schemeClr val="bg1"/>
                </a:solidFill>
              </a:rPr>
              <a:t>systemwide</a:t>
            </a:r>
            <a:r>
              <a:rPr lang="en-US" sz="2000" dirty="0" smtClean="0">
                <a:solidFill>
                  <a:schemeClr val="bg1"/>
                </a:solidFill>
              </a:rPr>
              <a:t> provider of online learning.</a:t>
            </a:r>
            <a:br>
              <a:rPr lang="en-US" sz="2000" dirty="0" smtClean="0">
                <a:solidFill>
                  <a:schemeClr val="bg1"/>
                </a:solidFill>
              </a:rPr>
            </a:br>
            <a:endParaRPr lang="en-US" sz="2000" dirty="0" smtClean="0">
              <a:solidFill>
                <a:schemeClr val="bg1"/>
              </a:solidFill>
            </a:endParaRPr>
          </a:p>
          <a:p>
            <a:pPr marL="0" indent="0">
              <a:buNone/>
            </a:pPr>
            <a:r>
              <a:rPr lang="en-US" sz="2000" b="1" dirty="0" smtClean="0">
                <a:solidFill>
                  <a:srgbClr val="E9812E"/>
                </a:solidFill>
              </a:rPr>
              <a:t>Wrap-around support services and advanced learning analytics</a:t>
            </a:r>
            <a:r>
              <a:rPr lang="en-US" sz="2000" dirty="0" smtClean="0">
                <a:solidFill>
                  <a:schemeClr val="bg1"/>
                </a:solidFill>
              </a:rPr>
              <a:t/>
            </a:r>
            <a:br>
              <a:rPr lang="en-US" sz="2000" dirty="0" smtClean="0">
                <a:solidFill>
                  <a:schemeClr val="bg1"/>
                </a:solidFill>
              </a:rPr>
            </a:br>
            <a:r>
              <a:rPr lang="en-US" sz="2000" dirty="0" smtClean="0">
                <a:solidFill>
                  <a:schemeClr val="bg1"/>
                </a:solidFill>
              </a:rPr>
              <a:t>To drive dramatic increases in student learning and post-program success.</a:t>
            </a:r>
          </a:p>
          <a:p>
            <a:endParaRPr lang="en-US" sz="2400" b="1" dirty="0" smtClean="0">
              <a:solidFill>
                <a:schemeClr val="bg1"/>
              </a:solidFill>
            </a:endParaRPr>
          </a:p>
        </p:txBody>
      </p:sp>
    </p:spTree>
    <p:extLst>
      <p:ext uri="{BB962C8B-B14F-4D97-AF65-F5344CB8AC3E}">
        <p14:creationId xmlns:p14="http://schemas.microsoft.com/office/powerpoint/2010/main" val="2081736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1138046"/>
            <a:ext cx="8610600" cy="402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634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838200"/>
            <a:ext cx="4724400" cy="914400"/>
          </a:xfrm>
        </p:spPr>
        <p:txBody>
          <a:bodyPr>
            <a:normAutofit/>
          </a:bodyPr>
          <a:lstStyle/>
          <a:p>
            <a:r>
              <a:rPr lang="en-US" sz="2000" smtClean="0">
                <a:solidFill>
                  <a:schemeClr val="bg1"/>
                </a:solidFill>
              </a:rPr>
              <a:t>A </a:t>
            </a:r>
            <a:r>
              <a:rPr lang="en-US" sz="2000" dirty="0" smtClean="0">
                <a:solidFill>
                  <a:schemeClr val="bg1"/>
                </a:solidFill>
              </a:rPr>
              <a:t>step beyond today’s course-centered Learning Management Systems</a:t>
            </a:r>
            <a:endParaRPr lang="en-US" sz="2000"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019800" cy="3979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723900" y="304800"/>
            <a:ext cx="76962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solidFill>
                  <a:srgbClr val="E9812E"/>
                </a:solidFill>
              </a:rPr>
              <a:t>Introducing </a:t>
            </a:r>
            <a:r>
              <a:rPr lang="en-US" sz="3200" dirty="0" err="1" smtClean="0">
                <a:solidFill>
                  <a:srgbClr val="E9812E"/>
                </a:solidFill>
              </a:rPr>
              <a:t>TEx</a:t>
            </a:r>
            <a:endParaRPr lang="en-US" sz="2000" dirty="0">
              <a:solidFill>
                <a:schemeClr val="bg1"/>
              </a:solidFill>
            </a:endParaRPr>
          </a:p>
        </p:txBody>
      </p:sp>
    </p:spTree>
    <p:extLst>
      <p:ext uri="{BB962C8B-B14F-4D97-AF65-F5344CB8AC3E}">
        <p14:creationId xmlns:p14="http://schemas.microsoft.com/office/powerpoint/2010/main" val="1793789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fontScale="90000"/>
          </a:bodyPr>
          <a:lstStyle/>
          <a:p>
            <a:r>
              <a:rPr lang="en-US" dirty="0" smtClean="0">
                <a:solidFill>
                  <a:srgbClr val="E9812E"/>
                </a:solidFill>
              </a:rPr>
              <a:t>TEx</a:t>
            </a:r>
            <a:r>
              <a:rPr lang="en-US" dirty="0" smtClean="0">
                <a:solidFill>
                  <a:srgbClr val="FFC000"/>
                </a:solidFill>
              </a:rPr>
              <a:t/>
            </a:r>
            <a:br>
              <a:rPr lang="en-US" dirty="0" smtClean="0">
                <a:solidFill>
                  <a:srgbClr val="FFC000"/>
                </a:solidFill>
              </a:rPr>
            </a:br>
            <a:r>
              <a:rPr lang="en-US" sz="3100" dirty="0" smtClean="0">
                <a:solidFill>
                  <a:schemeClr val="bg1"/>
                </a:solidFill>
              </a:rPr>
              <a:t>Our next generation digital learning platform</a:t>
            </a:r>
            <a:endParaRPr lang="en-US" sz="3100" dirty="0">
              <a:solidFill>
                <a:schemeClr val="bg1"/>
              </a:solidFill>
            </a:endParaRPr>
          </a:p>
        </p:txBody>
      </p:sp>
      <p:sp>
        <p:nvSpPr>
          <p:cNvPr id="3" name="Content Placeholder 2"/>
          <p:cNvSpPr>
            <a:spLocks noGrp="1"/>
          </p:cNvSpPr>
          <p:nvPr>
            <p:ph idx="4294967295"/>
          </p:nvPr>
        </p:nvSpPr>
        <p:spPr>
          <a:xfrm>
            <a:off x="533400" y="1600200"/>
            <a:ext cx="7696200" cy="4525963"/>
          </a:xfrm>
        </p:spPr>
        <p:txBody>
          <a:bodyPr>
            <a:normAutofit/>
          </a:bodyPr>
          <a:lstStyle/>
          <a:p>
            <a:pPr marL="0" indent="0">
              <a:buNone/>
            </a:pPr>
            <a:r>
              <a:rPr lang="en-US" dirty="0" smtClean="0">
                <a:solidFill>
                  <a:srgbClr val="E9812E"/>
                </a:solidFill>
              </a:rPr>
              <a:t>TEx supports:</a:t>
            </a:r>
          </a:p>
          <a:p>
            <a:r>
              <a:rPr lang="en-US" sz="2400" dirty="0" smtClean="0">
                <a:solidFill>
                  <a:schemeClr val="bg1"/>
                </a:solidFill>
              </a:rPr>
              <a:t>Competency-based, modularized, gamified, variable-paced, and termless learning.</a:t>
            </a:r>
          </a:p>
          <a:p>
            <a:r>
              <a:rPr lang="en-US" sz="2400" dirty="0" smtClean="0">
                <a:solidFill>
                  <a:schemeClr val="bg1"/>
                </a:solidFill>
              </a:rPr>
              <a:t>Personalization of pace, content, and learning trajectories.</a:t>
            </a:r>
          </a:p>
          <a:p>
            <a:r>
              <a:rPr lang="en-US" sz="2400" dirty="0" smtClean="0">
                <a:solidFill>
                  <a:schemeClr val="bg1"/>
                </a:solidFill>
              </a:rPr>
              <a:t>Immersive, interactive content and advanced simulations.</a:t>
            </a:r>
          </a:p>
          <a:p>
            <a:r>
              <a:rPr lang="en-US" sz="2400" dirty="0" smtClean="0">
                <a:solidFill>
                  <a:schemeClr val="bg1"/>
                </a:solidFill>
              </a:rPr>
              <a:t>Personalized enrollment, advising, and coaching services.</a:t>
            </a:r>
          </a:p>
          <a:p>
            <a:r>
              <a:rPr lang="en-US" sz="2400" dirty="0" smtClean="0">
                <a:solidFill>
                  <a:schemeClr val="bg1"/>
                </a:solidFill>
              </a:rPr>
              <a:t>Communities of learners who can participate in collaborative projects and problem-solving activities.</a:t>
            </a:r>
          </a:p>
          <a:p>
            <a:endParaRPr lang="en-US" sz="2400" dirty="0"/>
          </a:p>
        </p:txBody>
      </p:sp>
    </p:spTree>
    <p:extLst>
      <p:ext uri="{BB962C8B-B14F-4D97-AF65-F5344CB8AC3E}">
        <p14:creationId xmlns:p14="http://schemas.microsoft.com/office/powerpoint/2010/main" val="592752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9812E"/>
                </a:solidFill>
              </a:rPr>
              <a:t>Our Options</a:t>
            </a:r>
            <a:endParaRPr lang="en-US" dirty="0">
              <a:solidFill>
                <a:srgbClr val="E9812E"/>
              </a:solidFill>
            </a:endParaRPr>
          </a:p>
        </p:txBody>
      </p:sp>
      <p:sp>
        <p:nvSpPr>
          <p:cNvPr id="3" name="Content Placeholder 2"/>
          <p:cNvSpPr>
            <a:spLocks noGrp="1"/>
          </p:cNvSpPr>
          <p:nvPr>
            <p:ph idx="1"/>
          </p:nvPr>
        </p:nvSpPr>
        <p:spPr>
          <a:xfrm>
            <a:off x="1447800" y="1905000"/>
            <a:ext cx="6248400" cy="3048000"/>
          </a:xfrm>
        </p:spPr>
        <p:txBody>
          <a:bodyPr>
            <a:normAutofit/>
          </a:bodyPr>
          <a:lstStyle/>
          <a:p>
            <a:pPr marL="0" indent="0" algn="ctr">
              <a:lnSpc>
                <a:spcPct val="150000"/>
              </a:lnSpc>
              <a:buNone/>
            </a:pPr>
            <a:r>
              <a:rPr lang="en-US" sz="3600" b="1" dirty="0" smtClean="0">
                <a:solidFill>
                  <a:schemeClr val="bg1"/>
                </a:solidFill>
              </a:rPr>
              <a:t>Play offense</a:t>
            </a:r>
          </a:p>
          <a:p>
            <a:pPr marL="0" indent="0" algn="ctr">
              <a:lnSpc>
                <a:spcPct val="150000"/>
              </a:lnSpc>
              <a:buNone/>
            </a:pPr>
            <a:r>
              <a:rPr lang="en-US" sz="3600" b="1" dirty="0">
                <a:solidFill>
                  <a:schemeClr val="bg1"/>
                </a:solidFill>
              </a:rPr>
              <a:t>Play </a:t>
            </a:r>
            <a:r>
              <a:rPr lang="en-US" sz="3600" b="1" dirty="0" smtClean="0">
                <a:solidFill>
                  <a:schemeClr val="bg1"/>
                </a:solidFill>
              </a:rPr>
              <a:t>defense</a:t>
            </a:r>
          </a:p>
          <a:p>
            <a:pPr marL="0" indent="0" algn="ctr">
              <a:lnSpc>
                <a:spcPct val="150000"/>
              </a:lnSpc>
              <a:buNone/>
            </a:pPr>
            <a:r>
              <a:rPr lang="en-US" sz="3600" b="1" dirty="0">
                <a:solidFill>
                  <a:schemeClr val="bg1"/>
                </a:solidFill>
              </a:rPr>
              <a:t>Stand on the sidelines</a:t>
            </a:r>
          </a:p>
          <a:p>
            <a:pPr marL="0" indent="0" algn="ctr">
              <a:buNone/>
            </a:pPr>
            <a:endParaRPr lang="en-US" sz="3600" b="1" dirty="0">
              <a:solidFill>
                <a:schemeClr val="bg1"/>
              </a:solidFill>
            </a:endParaRPr>
          </a:p>
          <a:p>
            <a:pPr marL="0" indent="0" algn="ctr">
              <a:buNone/>
            </a:pPr>
            <a:endParaRPr lang="en-US" sz="3600" b="1" dirty="0">
              <a:solidFill>
                <a:schemeClr val="bg1"/>
              </a:solidFill>
            </a:endParaRPr>
          </a:p>
        </p:txBody>
      </p:sp>
    </p:spTree>
    <p:extLst>
      <p:ext uri="{BB962C8B-B14F-4D97-AF65-F5344CB8AC3E}">
        <p14:creationId xmlns:p14="http://schemas.microsoft.com/office/powerpoint/2010/main" val="1255171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tx1">
                    <a:lumMod val="95000"/>
                    <a:lumOff val="5000"/>
                  </a:schemeClr>
                </a:solidFill>
              </a:rPr>
              <a:t/>
            </a:r>
            <a:br>
              <a:rPr lang="en-US" sz="2800" dirty="0" smtClean="0">
                <a:solidFill>
                  <a:schemeClr val="tx1">
                    <a:lumMod val="95000"/>
                    <a:lumOff val="5000"/>
                  </a:schemeClr>
                </a:solidFill>
              </a:rPr>
            </a:br>
            <a:r>
              <a:rPr lang="en-US" sz="3200" dirty="0" smtClean="0">
                <a:solidFill>
                  <a:schemeClr val="tx1">
                    <a:lumMod val="95000"/>
                    <a:lumOff val="5000"/>
                  </a:schemeClr>
                </a:solidFill>
              </a:rPr>
              <a:t>The Student Success Challenge</a:t>
            </a:r>
            <a:endParaRPr lang="en-US" sz="3200" dirty="0">
              <a:solidFill>
                <a:schemeClr val="tx1">
                  <a:lumMod val="95000"/>
                  <a:lumOff val="5000"/>
                </a:schemeClr>
              </a:solidFill>
            </a:endParaRPr>
          </a:p>
        </p:txBody>
      </p:sp>
      <p:sp>
        <p:nvSpPr>
          <p:cNvPr id="3" name="Content Placeholder 2"/>
          <p:cNvSpPr>
            <a:spLocks noGrp="1"/>
          </p:cNvSpPr>
          <p:nvPr>
            <p:ph idx="4294967295"/>
          </p:nvPr>
        </p:nvSpPr>
        <p:spPr>
          <a:xfrm>
            <a:off x="1295400" y="1524000"/>
            <a:ext cx="6477000" cy="838200"/>
          </a:xfrm>
        </p:spPr>
        <p:txBody>
          <a:bodyPr>
            <a:normAutofit fontScale="85000" lnSpcReduction="10000"/>
          </a:bodyPr>
          <a:lstStyle/>
          <a:p>
            <a:pPr marL="0" indent="0" algn="ctr">
              <a:buNone/>
            </a:pPr>
            <a:r>
              <a:rPr lang="en-US" sz="2800" dirty="0" smtClean="0">
                <a:solidFill>
                  <a:schemeClr val="accent6">
                    <a:lumMod val="75000"/>
                  </a:schemeClr>
                </a:solidFill>
              </a:rPr>
              <a:t>Student bodies increasingly consist of populations that higher education has poorly served</a:t>
            </a:r>
            <a:endParaRPr lang="en-US" sz="2800" dirty="0" smtClean="0">
              <a:solidFill>
                <a:schemeClr val="accent6">
                  <a:lumMod val="75000"/>
                </a:schemeClr>
              </a:solidFill>
            </a:endParaRPr>
          </a:p>
          <a:p>
            <a:pPr marL="0" indent="0" algn="ctr">
              <a:buNone/>
            </a:pPr>
            <a:endParaRPr lang="en-US" dirty="0">
              <a:solidFill>
                <a:srgbClr val="E9812E"/>
              </a:solidFill>
            </a:endParaRPr>
          </a:p>
          <a:p>
            <a:pPr marL="0" indent="0" algn="ctr">
              <a:buNone/>
            </a:pPr>
            <a:endParaRPr lang="en-US" dirty="0">
              <a:solidFill>
                <a:srgbClr val="E9812E"/>
              </a:solidFill>
            </a:endParaRPr>
          </a:p>
        </p:txBody>
      </p:sp>
      <p:pic>
        <p:nvPicPr>
          <p:cNvPr id="4" name="Picture 3"/>
          <p:cNvPicPr/>
          <p:nvPr/>
        </p:nvPicPr>
        <p:blipFill>
          <a:blip r:embed="rId2"/>
          <a:stretch>
            <a:fillRect/>
          </a:stretch>
        </p:blipFill>
        <p:spPr>
          <a:xfrm>
            <a:off x="2247900" y="2590800"/>
            <a:ext cx="4648199" cy="3124200"/>
          </a:xfrm>
          <a:prstGeom prst="rect">
            <a:avLst/>
          </a:prstGeom>
        </p:spPr>
      </p:pic>
      <p:sp>
        <p:nvSpPr>
          <p:cNvPr id="5" name="Rectangle 4"/>
          <p:cNvSpPr/>
          <p:nvPr/>
        </p:nvSpPr>
        <p:spPr>
          <a:xfrm>
            <a:off x="3374172" y="275579"/>
            <a:ext cx="2395656" cy="461665"/>
          </a:xfrm>
          <a:prstGeom prst="rect">
            <a:avLst/>
          </a:prstGeom>
        </p:spPr>
        <p:txBody>
          <a:bodyPr wrap="none">
            <a:spAutoFit/>
          </a:bodyPr>
          <a:lstStyle/>
          <a:p>
            <a:r>
              <a:rPr lang="en-US" sz="2400" b="1" cap="all">
                <a:solidFill>
                  <a:srgbClr val="E9812E"/>
                </a:solidFill>
              </a:rPr>
              <a:t>The Challenges</a:t>
            </a:r>
            <a:endParaRPr lang="en-US" sz="2400" b="1"/>
          </a:p>
        </p:txBody>
      </p:sp>
    </p:spTree>
    <p:extLst>
      <p:ext uri="{BB962C8B-B14F-4D97-AF65-F5344CB8AC3E}">
        <p14:creationId xmlns:p14="http://schemas.microsoft.com/office/powerpoint/2010/main" val="4061353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marL="0" indent="0" algn="ctr">
              <a:buNone/>
            </a:pPr>
            <a:r>
              <a:rPr lang="en-US" dirty="0" smtClean="0">
                <a:solidFill>
                  <a:schemeClr val="bg1"/>
                </a:solidFill>
              </a:rPr>
              <a:t>The New Student Majority</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graphicFrame>
        <p:nvGraphicFramePr>
          <p:cNvPr id="4" name="Table 3"/>
          <p:cNvGraphicFramePr>
            <a:graphicFrameLocks noGrp="1"/>
          </p:cNvGraphicFramePr>
          <p:nvPr/>
        </p:nvGraphicFramePr>
        <p:xfrm>
          <a:off x="2994660" y="3253581"/>
          <a:ext cx="3154680" cy="1219200"/>
        </p:xfrm>
        <a:graphic>
          <a:graphicData uri="http://schemas.openxmlformats.org/drawingml/2006/table">
            <a:tbl>
              <a:tblPr firstRow="1" firstCol="1" bandRow="1">
                <a:tableStyleId>{5C22544A-7EE6-4342-B048-85BDC9FD1C3A}</a:tableStyleId>
              </a:tblPr>
              <a:tblGrid>
                <a:gridCol w="1268730"/>
                <a:gridCol w="308610"/>
                <a:gridCol w="1234440"/>
                <a:gridCol w="342900"/>
              </a:tblGrid>
              <a:tr h="0">
                <a:tc>
                  <a:txBody>
                    <a:bodyPr/>
                    <a:lstStyle/>
                    <a:p>
                      <a:pPr marL="0" marR="0">
                        <a:spcBef>
                          <a:spcPts val="0"/>
                        </a:spcBef>
                        <a:spcAft>
                          <a:spcPts val="0"/>
                        </a:spcAft>
                        <a:tabLst>
                          <a:tab pos="228600" algn="l"/>
                          <a:tab pos="457200" algn="l"/>
                          <a:tab pos="685800" algn="l"/>
                        </a:tabLst>
                      </a:pPr>
                      <a:r>
                        <a:rPr lang="en-US" sz="800">
                          <a:effectLst/>
                        </a:rPr>
                        <a:t>25 and Older</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36%</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Low Income</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40%</a:t>
                      </a:r>
                      <a:endParaRPr lang="en-US" sz="1200">
                        <a:effectLst/>
                        <a:latin typeface="Calibri"/>
                        <a:ea typeface="Calibri"/>
                        <a:cs typeface="Times New Roman"/>
                      </a:endParaRPr>
                    </a:p>
                  </a:txBody>
                  <a:tcPr marL="68580" marR="68580" marT="0" marB="0"/>
                </a:tc>
              </a:tr>
              <a:tr h="0">
                <a:tc>
                  <a:txBody>
                    <a:bodyPr/>
                    <a:lstStyle/>
                    <a:p>
                      <a:pPr marL="0" marR="0">
                        <a:spcBef>
                          <a:spcPts val="0"/>
                        </a:spcBef>
                        <a:spcAft>
                          <a:spcPts val="0"/>
                        </a:spcAft>
                        <a:tabLst>
                          <a:tab pos="228600" algn="l"/>
                          <a:tab pos="457200" algn="l"/>
                          <a:tab pos="685800" algn="l"/>
                        </a:tabLst>
                      </a:pPr>
                      <a:r>
                        <a:rPr lang="en-US" sz="800">
                          <a:effectLst/>
                        </a:rPr>
                        <a:t>Independent Student</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47%</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Work Part-time</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43%</a:t>
                      </a:r>
                      <a:endParaRPr lang="en-US" sz="1200">
                        <a:effectLst/>
                        <a:latin typeface="Calibri"/>
                        <a:ea typeface="Calibri"/>
                        <a:cs typeface="Times New Roman"/>
                      </a:endParaRPr>
                    </a:p>
                  </a:txBody>
                  <a:tcPr marL="68580" marR="68580" marT="0" marB="0"/>
                </a:tc>
              </a:tr>
              <a:tr h="0">
                <a:tc>
                  <a:txBody>
                    <a:bodyPr/>
                    <a:lstStyle/>
                    <a:p>
                      <a:pPr marL="0" marR="0">
                        <a:spcBef>
                          <a:spcPts val="0"/>
                        </a:spcBef>
                        <a:spcAft>
                          <a:spcPts val="0"/>
                        </a:spcAft>
                        <a:tabLst>
                          <a:tab pos="228600" algn="l"/>
                          <a:tab pos="457200" algn="l"/>
                          <a:tab pos="685800" algn="l"/>
                        </a:tabLst>
                      </a:pPr>
                      <a:r>
                        <a:rPr lang="en-US" sz="800">
                          <a:effectLst/>
                        </a:rPr>
                        <a:t>Enrolled in 2 Year School</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40%</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Work Full-time</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32%</a:t>
                      </a:r>
                      <a:endParaRPr lang="en-US" sz="1200">
                        <a:effectLst/>
                        <a:latin typeface="Calibri"/>
                        <a:ea typeface="Calibri"/>
                        <a:cs typeface="Times New Roman"/>
                      </a:endParaRPr>
                    </a:p>
                  </a:txBody>
                  <a:tcPr marL="68580" marR="68580" marT="0" marB="0"/>
                </a:tc>
              </a:tr>
              <a:tr h="0">
                <a:tc>
                  <a:txBody>
                    <a:bodyPr/>
                    <a:lstStyle/>
                    <a:p>
                      <a:pPr marL="0" marR="0">
                        <a:spcBef>
                          <a:spcPts val="0"/>
                        </a:spcBef>
                        <a:spcAft>
                          <a:spcPts val="0"/>
                        </a:spcAft>
                        <a:tabLst>
                          <a:tab pos="228600" algn="l"/>
                          <a:tab pos="457200" algn="l"/>
                          <a:tab pos="685800" algn="l"/>
                        </a:tabLst>
                      </a:pPr>
                      <a:r>
                        <a:rPr lang="en-US" sz="800">
                          <a:effectLst/>
                        </a:rPr>
                        <a:t>Part-Time Student</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46%</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Parent</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23%</a:t>
                      </a:r>
                      <a:endParaRPr lang="en-US" sz="1200">
                        <a:effectLst/>
                        <a:latin typeface="Calibri"/>
                        <a:ea typeface="Calibri"/>
                        <a:cs typeface="Times New Roman"/>
                      </a:endParaRPr>
                    </a:p>
                  </a:txBody>
                  <a:tcPr marL="68580" marR="68580" marT="0" marB="0"/>
                </a:tc>
              </a:tr>
              <a:tr h="0">
                <a:tc>
                  <a:txBody>
                    <a:bodyPr/>
                    <a:lstStyle/>
                    <a:p>
                      <a:pPr marL="0" marR="0">
                        <a:spcBef>
                          <a:spcPts val="0"/>
                        </a:spcBef>
                        <a:spcAft>
                          <a:spcPts val="0"/>
                        </a:spcAft>
                        <a:tabLst>
                          <a:tab pos="228600" algn="l"/>
                          <a:tab pos="457200" algn="l"/>
                          <a:tab pos="685800" algn="l"/>
                        </a:tabLst>
                      </a:pPr>
                      <a:r>
                        <a:rPr lang="en-US" sz="800">
                          <a:effectLst/>
                        </a:rPr>
                        <a:t>Minority Student</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36%</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a:effectLst/>
                        </a:rPr>
                        <a:t>Single Parent</a:t>
                      </a:r>
                      <a:endParaRPr lang="en-US" sz="1200">
                        <a:effectLst/>
                        <a:latin typeface="Calibri"/>
                        <a:ea typeface="Calibri"/>
                        <a:cs typeface="Times New Roman"/>
                      </a:endParaRPr>
                    </a:p>
                  </a:txBody>
                  <a:tcPr marL="68580" marR="68580" marT="0" marB="0"/>
                </a:tc>
                <a:tc>
                  <a:txBody>
                    <a:bodyPr/>
                    <a:lstStyle/>
                    <a:p>
                      <a:pPr marL="0" marR="0">
                        <a:spcBef>
                          <a:spcPts val="0"/>
                        </a:spcBef>
                        <a:spcAft>
                          <a:spcPts val="0"/>
                        </a:spcAft>
                        <a:tabLst>
                          <a:tab pos="228600" algn="l"/>
                          <a:tab pos="457200" algn="l"/>
                          <a:tab pos="685800" algn="l"/>
                        </a:tabLst>
                      </a:pPr>
                      <a:r>
                        <a:rPr lang="en-US" sz="800" dirty="0">
                          <a:effectLst/>
                        </a:rPr>
                        <a:t>13%</a:t>
                      </a:r>
                      <a:endParaRPr lang="en-US" sz="12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2994025" y="3252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 pos="457200" algn="l"/>
                <a:tab pos="6858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 pos="457200" algn="l"/>
                <a:tab pos="6858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 pos="457200" algn="l"/>
                <a:tab pos="6858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 pos="457200" algn="l"/>
                <a:tab pos="6858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 pos="457200" algn="l"/>
                <a:tab pos="6858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 pos="457200" algn="l"/>
                <a:tab pos="6858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 pos="457200" algn="l"/>
                <a:tab pos="6858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 pos="457200" algn="l"/>
                <a:tab pos="6858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 pos="457200" algn="l"/>
                <a:tab pos="685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73022754"/>
              </p:ext>
            </p:extLst>
          </p:nvPr>
        </p:nvGraphicFramePr>
        <p:xfrm>
          <a:off x="1470025" y="1600200"/>
          <a:ext cx="6096000" cy="4348480"/>
        </p:xfrm>
        <a:graphic>
          <a:graphicData uri="http://schemas.openxmlformats.org/drawingml/2006/table">
            <a:tbl>
              <a:tblPr firstRow="1" bandRow="1">
                <a:tableStyleId>{5C22544A-7EE6-4342-B048-85BDC9FD1C3A}</a:tableStyleId>
              </a:tblPr>
              <a:tblGrid>
                <a:gridCol w="3704268"/>
                <a:gridCol w="2391732"/>
              </a:tblGrid>
              <a:tr h="320040">
                <a:tc gridSpan="2">
                  <a:txBody>
                    <a:bodyPr/>
                    <a:lstStyle/>
                    <a:p>
                      <a:pPr algn="ctr"/>
                      <a:r>
                        <a:rPr lang="en-US" dirty="0" smtClean="0">
                          <a:solidFill>
                            <a:srgbClr val="FFC000"/>
                          </a:solidFill>
                        </a:rPr>
                        <a:t>The</a:t>
                      </a:r>
                      <a:r>
                        <a:rPr lang="en-US" baseline="0" dirty="0" smtClean="0">
                          <a:solidFill>
                            <a:srgbClr val="FFC000"/>
                          </a:solidFill>
                        </a:rPr>
                        <a:t> </a:t>
                      </a:r>
                      <a:r>
                        <a:rPr lang="en-US" baseline="0" dirty="0" smtClean="0">
                          <a:solidFill>
                            <a:srgbClr val="FFC000"/>
                          </a:solidFill>
                        </a:rPr>
                        <a:t>new student majority is older, self-supporting, diverse, and has work and family responsibilities</a:t>
                      </a:r>
                      <a:endParaRPr lang="en-US" dirty="0">
                        <a:solidFill>
                          <a:srgbClr val="FFC000"/>
                        </a:solidFill>
                      </a:endParaRPr>
                    </a:p>
                  </a:txBody>
                  <a:tcPr/>
                </a:tc>
                <a:tc hMerge="1">
                  <a:txBody>
                    <a:bodyPr/>
                    <a:lstStyle/>
                    <a:p>
                      <a:endParaRPr lang="en-US" dirty="0"/>
                    </a:p>
                  </a:txBody>
                  <a:tcPr/>
                </a:tc>
              </a:tr>
              <a:tr h="370840">
                <a:tc>
                  <a:txBody>
                    <a:bodyPr/>
                    <a:lstStyle/>
                    <a:p>
                      <a:r>
                        <a:rPr lang="en-US" dirty="0" smtClean="0"/>
                        <a:t>25 and older</a:t>
                      </a:r>
                      <a:endParaRPr lang="en-US" dirty="0"/>
                    </a:p>
                  </a:txBody>
                  <a:tcPr/>
                </a:tc>
                <a:tc>
                  <a:txBody>
                    <a:bodyPr/>
                    <a:lstStyle/>
                    <a:p>
                      <a:r>
                        <a:rPr lang="en-US" dirty="0" smtClean="0"/>
                        <a:t>36%</a:t>
                      </a:r>
                      <a:endParaRPr lang="en-US" dirty="0"/>
                    </a:p>
                  </a:txBody>
                  <a:tcPr/>
                </a:tc>
              </a:tr>
              <a:tr h="370840">
                <a:tc>
                  <a:txBody>
                    <a:bodyPr/>
                    <a:lstStyle/>
                    <a:p>
                      <a:r>
                        <a:rPr lang="en-US" dirty="0" smtClean="0"/>
                        <a:t>Self-supporting</a:t>
                      </a:r>
                      <a:endParaRPr lang="en-US" dirty="0"/>
                    </a:p>
                  </a:txBody>
                  <a:tcPr/>
                </a:tc>
                <a:tc>
                  <a:txBody>
                    <a:bodyPr/>
                    <a:lstStyle/>
                    <a:p>
                      <a:r>
                        <a:rPr lang="en-US" dirty="0" smtClean="0"/>
                        <a:t>47%</a:t>
                      </a:r>
                      <a:endParaRPr lang="en-US" dirty="0"/>
                    </a:p>
                  </a:txBody>
                  <a:tcPr/>
                </a:tc>
              </a:tr>
              <a:tr h="370840">
                <a:tc>
                  <a:txBody>
                    <a:bodyPr/>
                    <a:lstStyle/>
                    <a:p>
                      <a:r>
                        <a:rPr lang="en-US" dirty="0" smtClean="0"/>
                        <a:t>Enrolled</a:t>
                      </a:r>
                      <a:r>
                        <a:rPr lang="en-US" baseline="0" dirty="0" smtClean="0"/>
                        <a:t> in a 2-year institution</a:t>
                      </a:r>
                      <a:endParaRPr lang="en-US" dirty="0"/>
                    </a:p>
                  </a:txBody>
                  <a:tcPr/>
                </a:tc>
                <a:tc>
                  <a:txBody>
                    <a:bodyPr/>
                    <a:lstStyle/>
                    <a:p>
                      <a:r>
                        <a:rPr lang="en-US" dirty="0" smtClean="0"/>
                        <a:t>40%</a:t>
                      </a:r>
                      <a:endParaRPr lang="en-US" dirty="0"/>
                    </a:p>
                  </a:txBody>
                  <a:tcPr/>
                </a:tc>
              </a:tr>
              <a:tr h="370840">
                <a:tc>
                  <a:txBody>
                    <a:bodyPr/>
                    <a:lstStyle/>
                    <a:p>
                      <a:r>
                        <a:rPr lang="en-US" dirty="0" smtClean="0"/>
                        <a:t>Attends</a:t>
                      </a:r>
                      <a:r>
                        <a:rPr lang="en-US" baseline="0" dirty="0" smtClean="0"/>
                        <a:t> part-time</a:t>
                      </a:r>
                      <a:endParaRPr lang="en-US" dirty="0"/>
                    </a:p>
                  </a:txBody>
                  <a:tcPr/>
                </a:tc>
                <a:tc>
                  <a:txBody>
                    <a:bodyPr/>
                    <a:lstStyle/>
                    <a:p>
                      <a:r>
                        <a:rPr lang="en-US" dirty="0" smtClean="0"/>
                        <a:t>46%</a:t>
                      </a:r>
                      <a:endParaRPr lang="en-US" dirty="0"/>
                    </a:p>
                  </a:txBody>
                  <a:tcPr/>
                </a:tc>
              </a:tr>
              <a:tr h="370840">
                <a:tc>
                  <a:txBody>
                    <a:bodyPr/>
                    <a:lstStyle/>
                    <a:p>
                      <a:r>
                        <a:rPr lang="en-US" dirty="0" smtClean="0"/>
                        <a:t>A member of a minority group</a:t>
                      </a:r>
                      <a:endParaRPr lang="en-US" dirty="0"/>
                    </a:p>
                  </a:txBody>
                  <a:tcPr/>
                </a:tc>
                <a:tc>
                  <a:txBody>
                    <a:bodyPr/>
                    <a:lstStyle/>
                    <a:p>
                      <a:r>
                        <a:rPr lang="en-US" dirty="0" smtClean="0"/>
                        <a:t>36%</a:t>
                      </a:r>
                      <a:endParaRPr lang="en-US" dirty="0"/>
                    </a:p>
                  </a:txBody>
                  <a:tcPr/>
                </a:tc>
              </a:tr>
              <a:tr h="370840">
                <a:tc>
                  <a:txBody>
                    <a:bodyPr/>
                    <a:lstStyle/>
                    <a:p>
                      <a:r>
                        <a:rPr lang="en-US" dirty="0" smtClean="0"/>
                        <a:t>A low-income student</a:t>
                      </a:r>
                      <a:endParaRPr lang="en-US" dirty="0"/>
                    </a:p>
                  </a:txBody>
                  <a:tcPr/>
                </a:tc>
                <a:tc>
                  <a:txBody>
                    <a:bodyPr/>
                    <a:lstStyle/>
                    <a:p>
                      <a:r>
                        <a:rPr lang="en-US" dirty="0" smtClean="0"/>
                        <a:t>40%</a:t>
                      </a:r>
                      <a:endParaRPr lang="en-US" dirty="0"/>
                    </a:p>
                  </a:txBody>
                  <a:tcPr/>
                </a:tc>
              </a:tr>
              <a:tr h="370840">
                <a:tc>
                  <a:txBody>
                    <a:bodyPr/>
                    <a:lstStyle/>
                    <a:p>
                      <a:r>
                        <a:rPr lang="en-US" dirty="0" smtClean="0"/>
                        <a:t>Works part-time</a:t>
                      </a:r>
                      <a:endParaRPr lang="en-US" dirty="0"/>
                    </a:p>
                  </a:txBody>
                  <a:tcPr/>
                </a:tc>
                <a:tc>
                  <a:txBody>
                    <a:bodyPr/>
                    <a:lstStyle/>
                    <a:p>
                      <a:r>
                        <a:rPr lang="en-US" dirty="0" smtClean="0"/>
                        <a:t>43%</a:t>
                      </a:r>
                      <a:endParaRPr lang="en-US" dirty="0"/>
                    </a:p>
                  </a:txBody>
                  <a:tcPr/>
                </a:tc>
              </a:tr>
              <a:tr h="370840">
                <a:tc>
                  <a:txBody>
                    <a:bodyPr/>
                    <a:lstStyle/>
                    <a:p>
                      <a:r>
                        <a:rPr lang="en-US" dirty="0" smtClean="0"/>
                        <a:t>Works full-time</a:t>
                      </a:r>
                      <a:endParaRPr lang="en-US" dirty="0"/>
                    </a:p>
                  </a:txBody>
                  <a:tcPr/>
                </a:tc>
                <a:tc>
                  <a:txBody>
                    <a:bodyPr/>
                    <a:lstStyle/>
                    <a:p>
                      <a:r>
                        <a:rPr lang="en-US" dirty="0" smtClean="0"/>
                        <a:t>32%</a:t>
                      </a:r>
                      <a:endParaRPr lang="en-US" dirty="0"/>
                    </a:p>
                  </a:txBody>
                  <a:tcPr/>
                </a:tc>
              </a:tr>
              <a:tr h="370840">
                <a:tc>
                  <a:txBody>
                    <a:bodyPr/>
                    <a:lstStyle/>
                    <a:p>
                      <a:r>
                        <a:rPr lang="en-US" dirty="0" smtClean="0"/>
                        <a:t>A</a:t>
                      </a:r>
                      <a:r>
                        <a:rPr lang="en-US" baseline="0" dirty="0" smtClean="0"/>
                        <a:t> parent</a:t>
                      </a:r>
                      <a:endParaRPr lang="en-US" dirty="0"/>
                    </a:p>
                  </a:txBody>
                  <a:tcPr/>
                </a:tc>
                <a:tc>
                  <a:txBody>
                    <a:bodyPr/>
                    <a:lstStyle/>
                    <a:p>
                      <a:r>
                        <a:rPr lang="en-US" dirty="0" smtClean="0"/>
                        <a:t>23%</a:t>
                      </a:r>
                      <a:endParaRPr lang="en-US" dirty="0"/>
                    </a:p>
                  </a:txBody>
                  <a:tcPr/>
                </a:tc>
              </a:tr>
              <a:tr h="370840">
                <a:tc>
                  <a:txBody>
                    <a:bodyPr/>
                    <a:lstStyle/>
                    <a:p>
                      <a:r>
                        <a:rPr lang="en-US" dirty="0" smtClean="0"/>
                        <a:t>A single</a:t>
                      </a:r>
                      <a:r>
                        <a:rPr lang="en-US" baseline="0" dirty="0" smtClean="0"/>
                        <a:t> parent</a:t>
                      </a:r>
                      <a:endParaRPr lang="en-US" dirty="0"/>
                    </a:p>
                  </a:txBody>
                  <a:tcPr/>
                </a:tc>
                <a:tc>
                  <a:txBody>
                    <a:bodyPr/>
                    <a:lstStyle/>
                    <a:p>
                      <a:r>
                        <a:rPr lang="en-US" dirty="0" smtClean="0"/>
                        <a:t>13%</a:t>
                      </a:r>
                      <a:endParaRPr lang="en-US" dirty="0"/>
                    </a:p>
                  </a:txBody>
                  <a:tcPr/>
                </a:tc>
              </a:tr>
            </a:tbl>
          </a:graphicData>
        </a:graphic>
      </p:graphicFrame>
      <p:sp>
        <p:nvSpPr>
          <p:cNvPr id="10"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tx1">
                    <a:lumMod val="95000"/>
                    <a:lumOff val="5000"/>
                  </a:schemeClr>
                </a:solidFill>
              </a:rPr>
              <a:t>The Student Success Challenge</a:t>
            </a:r>
            <a:endParaRPr lang="en-US" sz="3200" dirty="0">
              <a:solidFill>
                <a:schemeClr val="tx1">
                  <a:lumMod val="95000"/>
                  <a:lumOff val="5000"/>
                </a:schemeClr>
              </a:solidFill>
            </a:endParaRPr>
          </a:p>
        </p:txBody>
      </p:sp>
      <p:sp>
        <p:nvSpPr>
          <p:cNvPr id="11" name="Rectangle 10"/>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202090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95000"/>
                    <a:lumOff val="5000"/>
                  </a:schemeClr>
                </a:solidFill>
              </a:rPr>
              <a:t>The Student Success </a:t>
            </a:r>
            <a:r>
              <a:rPr lang="en-US" sz="3600" dirty="0" smtClean="0">
                <a:solidFill>
                  <a:schemeClr val="tx1">
                    <a:lumMod val="95000"/>
                    <a:lumOff val="5000"/>
                  </a:schemeClr>
                </a:solidFill>
              </a:rPr>
              <a:t>Challenge</a:t>
            </a:r>
            <a:endParaRPr lang="en-US" sz="3600" dirty="0">
              <a:solidFill>
                <a:schemeClr val="tx1">
                  <a:lumMod val="95000"/>
                  <a:lumOff val="5000"/>
                </a:schemeClr>
              </a:solidFill>
            </a:endParaRPr>
          </a:p>
        </p:txBody>
      </p:sp>
      <p:sp>
        <p:nvSpPr>
          <p:cNvPr id="7" name="Rectangle 6"/>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
        <p:nvSpPr>
          <p:cNvPr id="5" name="TextBox 4"/>
          <p:cNvSpPr txBox="1"/>
          <p:nvPr/>
        </p:nvSpPr>
        <p:spPr>
          <a:xfrm>
            <a:off x="1219200" y="1524000"/>
            <a:ext cx="7162800" cy="3416320"/>
          </a:xfrm>
          <a:prstGeom prst="rect">
            <a:avLst/>
          </a:prstGeom>
          <a:noFill/>
        </p:spPr>
        <p:txBody>
          <a:bodyPr wrap="square" rtlCol="0">
            <a:spAutoFit/>
          </a:bodyPr>
          <a:lstStyle/>
          <a:p>
            <a:r>
              <a:rPr lang="en-US" sz="2400" dirty="0">
                <a:solidFill>
                  <a:schemeClr val="accent6">
                    <a:lumMod val="75000"/>
                  </a:schemeClr>
                </a:solidFill>
              </a:rPr>
              <a:t>The </a:t>
            </a:r>
            <a:r>
              <a:rPr lang="en-US" sz="2400" dirty="0" smtClean="0">
                <a:solidFill>
                  <a:schemeClr val="accent6">
                    <a:lumMod val="75000"/>
                  </a:schemeClr>
                </a:solidFill>
              </a:rPr>
              <a:t>United States </a:t>
            </a:r>
            <a:r>
              <a:rPr lang="en-US" sz="2400" dirty="0">
                <a:solidFill>
                  <a:schemeClr val="accent6">
                    <a:lumMod val="75000"/>
                  </a:schemeClr>
                </a:solidFill>
              </a:rPr>
              <a:t>has </a:t>
            </a:r>
            <a:r>
              <a:rPr lang="en-US" sz="2400" dirty="0" smtClean="0">
                <a:solidFill>
                  <a:schemeClr val="accent6">
                    <a:lumMod val="75000"/>
                  </a:schemeClr>
                </a:solidFill>
              </a:rPr>
              <a:t>among the </a:t>
            </a:r>
            <a:r>
              <a:rPr lang="en-US" sz="2400" dirty="0">
                <a:solidFill>
                  <a:schemeClr val="accent6">
                    <a:lumMod val="75000"/>
                  </a:schemeClr>
                </a:solidFill>
              </a:rPr>
              <a:t>least efficient post-secondary education systems in the developed world</a:t>
            </a:r>
            <a:r>
              <a:rPr lang="en-US" sz="2400" dirty="0" smtClean="0">
                <a:solidFill>
                  <a:schemeClr val="accent6">
                    <a:lumMod val="75000"/>
                  </a:schemeClr>
                </a:solidFill>
              </a:rPr>
              <a:t>.</a:t>
            </a:r>
            <a:br>
              <a:rPr lang="en-US" sz="2400" dirty="0" smtClean="0">
                <a:solidFill>
                  <a:schemeClr val="accent6">
                    <a:lumMod val="75000"/>
                  </a:schemeClr>
                </a:solidFill>
              </a:rPr>
            </a:br>
            <a:endParaRPr lang="en-US" sz="2400" dirty="0" smtClean="0">
              <a:solidFill>
                <a:schemeClr val="accent6">
                  <a:lumMod val="75000"/>
                </a:schemeClr>
              </a:solidFill>
            </a:endParaRPr>
          </a:p>
          <a:p>
            <a:pPr marL="342900" indent="-342900">
              <a:buFont typeface="Arial" panose="020B0604020202020204" pitchFamily="34" charset="0"/>
              <a:buChar char="•"/>
            </a:pPr>
            <a:r>
              <a:rPr lang="en-US" sz="2400" dirty="0" smtClean="0"/>
              <a:t>Fewer students graduate</a:t>
            </a:r>
          </a:p>
          <a:p>
            <a:pPr marL="342900" indent="-342900">
              <a:buFont typeface="Arial" panose="020B0604020202020204" pitchFamily="34" charset="0"/>
              <a:buChar char="•"/>
            </a:pPr>
            <a:r>
              <a:rPr lang="en-US" sz="2400" dirty="0" smtClean="0"/>
              <a:t>Time to degree is longer</a:t>
            </a:r>
          </a:p>
          <a:p>
            <a:pPr marL="342900" indent="-342900">
              <a:buFont typeface="Arial" panose="020B0604020202020204" pitchFamily="34" charset="0"/>
              <a:buChar char="•"/>
            </a:pPr>
            <a:r>
              <a:rPr lang="en-US" sz="2400" dirty="0" smtClean="0"/>
              <a:t>Student debt is larger</a:t>
            </a:r>
          </a:p>
          <a:p>
            <a:pPr marL="342900" indent="-342900">
              <a:buFont typeface="Arial" panose="020B0604020202020204" pitchFamily="34" charset="0"/>
              <a:buChar char="•"/>
            </a:pPr>
            <a:r>
              <a:rPr lang="en-US" sz="2400" dirty="0" smtClean="0"/>
              <a:t>Post-graduation entry into a career is slower</a:t>
            </a:r>
          </a:p>
          <a:p>
            <a:pPr marL="342900" indent="-342900">
              <a:buFont typeface="Arial" panose="020B0604020202020204" pitchFamily="34" charset="0"/>
              <a:buChar char="•"/>
            </a:pPr>
            <a:r>
              <a:rPr lang="en-US" sz="2400" dirty="0" smtClean="0"/>
              <a:t>Most </a:t>
            </a:r>
            <a:r>
              <a:rPr lang="en-US" sz="2400" dirty="0"/>
              <a:t>graduates </a:t>
            </a:r>
            <a:r>
              <a:rPr lang="en-US" sz="2400" dirty="0" smtClean="0"/>
              <a:t>find </a:t>
            </a:r>
            <a:r>
              <a:rPr lang="en-US" sz="2400" dirty="0"/>
              <a:t>work in areas not strictly related to their degree</a:t>
            </a:r>
            <a:endParaRPr lang="en-US" dirty="0"/>
          </a:p>
        </p:txBody>
      </p:sp>
    </p:spTree>
    <p:extLst>
      <p:ext uri="{BB962C8B-B14F-4D97-AF65-F5344CB8AC3E}">
        <p14:creationId xmlns:p14="http://schemas.microsoft.com/office/powerpoint/2010/main" val="921754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33265" t="15066" r="33994" b="15771"/>
          <a:stretch/>
        </p:blipFill>
        <p:spPr bwMode="auto">
          <a:xfrm>
            <a:off x="2819400" y="2006945"/>
            <a:ext cx="3657600" cy="4470055"/>
          </a:xfrm>
          <a:prstGeom prst="rect">
            <a:avLst/>
          </a:prstGeom>
          <a:noFill/>
          <a:ln>
            <a:noFill/>
          </a:ln>
          <a:extLst/>
        </p:spPr>
      </p:pic>
      <p:sp>
        <p:nvSpPr>
          <p:cNvPr id="6"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95000"/>
                    <a:lumOff val="5000"/>
                  </a:schemeClr>
                </a:solidFill>
              </a:rPr>
              <a:t>The Student Success </a:t>
            </a:r>
            <a:r>
              <a:rPr lang="en-US" sz="3600" dirty="0" smtClean="0">
                <a:solidFill>
                  <a:schemeClr val="tx1">
                    <a:lumMod val="95000"/>
                    <a:lumOff val="5000"/>
                  </a:schemeClr>
                </a:solidFill>
              </a:rPr>
              <a:t>Challenge</a:t>
            </a:r>
            <a:endParaRPr lang="en-US" sz="3600" dirty="0">
              <a:solidFill>
                <a:schemeClr val="tx1">
                  <a:lumMod val="95000"/>
                  <a:lumOff val="5000"/>
                </a:schemeClr>
              </a:solidFill>
            </a:endParaRPr>
          </a:p>
        </p:txBody>
      </p:sp>
      <p:sp>
        <p:nvSpPr>
          <p:cNvPr id="7" name="Rectangle 6"/>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
        <p:nvSpPr>
          <p:cNvPr id="5" name="TextBox 4"/>
          <p:cNvSpPr txBox="1"/>
          <p:nvPr/>
        </p:nvSpPr>
        <p:spPr>
          <a:xfrm>
            <a:off x="1905000" y="1524000"/>
            <a:ext cx="5486400" cy="461665"/>
          </a:xfrm>
          <a:prstGeom prst="rect">
            <a:avLst/>
          </a:prstGeom>
          <a:noFill/>
        </p:spPr>
        <p:txBody>
          <a:bodyPr wrap="square" rtlCol="0">
            <a:spAutoFit/>
          </a:bodyPr>
          <a:lstStyle/>
          <a:p>
            <a:r>
              <a:rPr lang="en-US" sz="2400" dirty="0" smtClean="0">
                <a:solidFill>
                  <a:schemeClr val="accent6">
                    <a:lumMod val="75000"/>
                  </a:schemeClr>
                </a:solidFill>
              </a:rPr>
              <a:t>The pipeline to a degree is extremely leaky</a:t>
            </a:r>
            <a:endParaRPr lang="en-US" dirty="0">
              <a:solidFill>
                <a:schemeClr val="accent6">
                  <a:lumMod val="75000"/>
                </a:schemeClr>
              </a:solidFill>
            </a:endParaRPr>
          </a:p>
        </p:txBody>
      </p:sp>
    </p:spTree>
    <p:extLst>
      <p:ext uri="{BB962C8B-B14F-4D97-AF65-F5344CB8AC3E}">
        <p14:creationId xmlns:p14="http://schemas.microsoft.com/office/powerpoint/2010/main" val="1905854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1"/>
            <a:ext cx="8458200" cy="533400"/>
          </a:xfrm>
        </p:spPr>
        <p:txBody>
          <a:bodyPr>
            <a:normAutofit/>
          </a:bodyPr>
          <a:lstStyle/>
          <a:p>
            <a:pPr marL="0" indent="0" algn="ctr">
              <a:buNone/>
            </a:pPr>
            <a:r>
              <a:rPr lang="en-US" sz="2400" dirty="0" smtClean="0">
                <a:solidFill>
                  <a:srgbClr val="E9812E"/>
                </a:solidFill>
              </a:rPr>
              <a:t>The financial payoff from a college degree has never been greater</a:t>
            </a:r>
            <a:endParaRPr lang="en-US" sz="2400" dirty="0">
              <a:solidFill>
                <a:srgbClr val="E9812E"/>
              </a:solidFill>
            </a:endParaRPr>
          </a:p>
        </p:txBody>
      </p:sp>
      <p:pic>
        <p:nvPicPr>
          <p:cNvPr id="4" name="Picture 3" descr="http://fm.cnbc.com/applications/cnbc.com/resources/files/2015/06/12/Higher-Education-Earnings.jpg"/>
          <p:cNvPicPr/>
          <p:nvPr/>
        </p:nvPicPr>
        <p:blipFill rotWithShape="1">
          <a:blip r:embed="rId2" cstate="print">
            <a:extLst>
              <a:ext uri="{28A0092B-C50C-407E-A947-70E740481C1C}">
                <a14:useLocalDpi xmlns:a14="http://schemas.microsoft.com/office/drawing/2010/main" val="0"/>
              </a:ext>
            </a:extLst>
          </a:blip>
          <a:srcRect b="19328"/>
          <a:stretch/>
        </p:blipFill>
        <p:spPr bwMode="auto">
          <a:xfrm>
            <a:off x="1981200" y="2209800"/>
            <a:ext cx="5029200" cy="3492545"/>
          </a:xfrm>
          <a:prstGeom prst="rect">
            <a:avLst/>
          </a:prstGeom>
          <a:noFill/>
          <a:ln>
            <a:noFill/>
          </a:ln>
          <a:extLst>
            <a:ext uri="{53640926-AAD7-44D8-BBD7-CCE9431645EC}">
              <a14:shadowObscured xmlns:a14="http://schemas.microsoft.com/office/drawing/2010/main"/>
            </a:ext>
          </a:extLst>
        </p:spPr>
      </p:pic>
      <p:sp>
        <p:nvSpPr>
          <p:cNvPr id="8"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95000"/>
                    <a:lumOff val="5000"/>
                  </a:schemeClr>
                </a:solidFill>
              </a:rPr>
              <a:t>The Student Success Challenge</a:t>
            </a:r>
          </a:p>
        </p:txBody>
      </p:sp>
      <p:sp>
        <p:nvSpPr>
          <p:cNvPr id="9" name="Rectangle 8"/>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3434872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69082"/>
            <a:ext cx="8229600" cy="893118"/>
          </a:xfrm>
        </p:spPr>
        <p:txBody>
          <a:bodyPr>
            <a:noAutofit/>
          </a:bodyPr>
          <a:lstStyle/>
          <a:p>
            <a:pPr marL="0" indent="0" algn="ctr">
              <a:buNone/>
            </a:pPr>
            <a:r>
              <a:rPr lang="en-US" sz="2400" dirty="0" smtClean="0">
                <a:solidFill>
                  <a:srgbClr val="E9812E"/>
                </a:solidFill>
              </a:rPr>
              <a:t>The job </a:t>
            </a:r>
            <a:r>
              <a:rPr lang="en-US" sz="2400" dirty="0">
                <a:solidFill>
                  <a:srgbClr val="E9812E"/>
                </a:solidFill>
              </a:rPr>
              <a:t>s</a:t>
            </a:r>
            <a:r>
              <a:rPr lang="en-US" sz="2400" dirty="0" smtClean="0">
                <a:solidFill>
                  <a:srgbClr val="E9812E"/>
                </a:solidFill>
              </a:rPr>
              <a:t>ectors </a:t>
            </a:r>
            <a:r>
              <a:rPr lang="en-US" sz="2400" dirty="0" smtClean="0">
                <a:solidFill>
                  <a:srgbClr val="E9812E"/>
                </a:solidFill>
              </a:rPr>
              <a:t>with the </a:t>
            </a:r>
            <a:r>
              <a:rPr lang="en-US" sz="2400" dirty="0" smtClean="0">
                <a:solidFill>
                  <a:srgbClr val="E9812E"/>
                </a:solidFill>
              </a:rPr>
              <a:t>highest </a:t>
            </a:r>
            <a:r>
              <a:rPr lang="en-US" sz="2400" dirty="0">
                <a:solidFill>
                  <a:srgbClr val="E9812E"/>
                </a:solidFill>
              </a:rPr>
              <a:t>g</a:t>
            </a:r>
            <a:r>
              <a:rPr lang="en-US" sz="2400" dirty="0" smtClean="0">
                <a:solidFill>
                  <a:srgbClr val="E9812E"/>
                </a:solidFill>
              </a:rPr>
              <a:t>rowth </a:t>
            </a:r>
            <a:r>
              <a:rPr lang="en-US" sz="2400" dirty="0">
                <a:solidFill>
                  <a:srgbClr val="E9812E"/>
                </a:solidFill>
              </a:rPr>
              <a:t>r</a:t>
            </a:r>
            <a:r>
              <a:rPr lang="en-US" sz="2400" dirty="0" smtClean="0">
                <a:solidFill>
                  <a:srgbClr val="E9812E"/>
                </a:solidFill>
              </a:rPr>
              <a:t>ates </a:t>
            </a:r>
            <a:r>
              <a:rPr lang="en-US" sz="2400" dirty="0" smtClean="0">
                <a:solidFill>
                  <a:srgbClr val="E9812E"/>
                </a:solidFill>
              </a:rPr>
              <a:t>and </a:t>
            </a:r>
            <a:r>
              <a:rPr lang="en-US" sz="2400" dirty="0" smtClean="0">
                <a:solidFill>
                  <a:srgbClr val="E9812E"/>
                </a:solidFill>
              </a:rPr>
              <a:t>median incomes require STEM training</a:t>
            </a:r>
            <a:endParaRPr lang="en-US" sz="2400" dirty="0">
              <a:solidFill>
                <a:srgbClr val="E9812E"/>
              </a:solidFill>
            </a:endParaRPr>
          </a:p>
        </p:txBody>
      </p:sp>
      <p:pic>
        <p:nvPicPr>
          <p:cNvPr id="5" name="Picture 4"/>
          <p:cNvPicPr/>
          <p:nvPr/>
        </p:nvPicPr>
        <p:blipFill>
          <a:blip r:embed="rId2"/>
          <a:stretch>
            <a:fillRect/>
          </a:stretch>
        </p:blipFill>
        <p:spPr>
          <a:xfrm>
            <a:off x="1828800" y="2514600"/>
            <a:ext cx="5334000" cy="3505200"/>
          </a:xfrm>
          <a:prstGeom prst="rect">
            <a:avLst/>
          </a:prstGeom>
        </p:spPr>
      </p:pic>
      <p:sp>
        <p:nvSpPr>
          <p:cNvPr id="7" name="Title 1"/>
          <p:cNvSpPr txBox="1">
            <a:spLocks/>
          </p:cNvSpPr>
          <p:nvPr/>
        </p:nvSpPr>
        <p:spPr>
          <a:xfrm>
            <a:off x="457200" y="813443"/>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95000"/>
                    <a:lumOff val="5000"/>
                  </a:schemeClr>
                </a:solidFill>
              </a:rPr>
              <a:t>The Student Success Challenge</a:t>
            </a:r>
          </a:p>
        </p:txBody>
      </p:sp>
      <p:sp>
        <p:nvSpPr>
          <p:cNvPr id="8" name="Rectangle 7"/>
          <p:cNvSpPr/>
          <p:nvPr/>
        </p:nvSpPr>
        <p:spPr>
          <a:xfrm>
            <a:off x="3374172" y="275579"/>
            <a:ext cx="2395656" cy="461665"/>
          </a:xfrm>
          <a:prstGeom prst="rect">
            <a:avLst/>
          </a:prstGeom>
        </p:spPr>
        <p:txBody>
          <a:bodyPr wrap="none">
            <a:spAutoFit/>
          </a:bodyPr>
          <a:lstStyle/>
          <a:p>
            <a:r>
              <a:rPr lang="en-US" sz="2400" b="1" cap="all" dirty="0">
                <a:solidFill>
                  <a:srgbClr val="E9812E"/>
                </a:solidFill>
              </a:rPr>
              <a:t>The Challenges</a:t>
            </a:r>
            <a:endParaRPr lang="en-US" sz="2400" b="1" dirty="0"/>
          </a:p>
        </p:txBody>
      </p:sp>
    </p:spTree>
    <p:extLst>
      <p:ext uri="{BB962C8B-B14F-4D97-AF65-F5344CB8AC3E}">
        <p14:creationId xmlns:p14="http://schemas.microsoft.com/office/powerpoint/2010/main" val="61331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692</Words>
  <Application>Microsoft Office PowerPoint</Application>
  <PresentationFormat>On-screen Show (4:3)</PresentationFormat>
  <Paragraphs>150</Paragraphs>
  <Slides>25</Slides>
  <Notes>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2_Office Theme</vt:lpstr>
      <vt:lpstr>1_Office Theme</vt:lpstr>
      <vt:lpstr>Office Theme</vt:lpstr>
      <vt:lpstr>Chancellor William McRaven “You Can’t Get to Greatness  by Being Timid.”</vt:lpstr>
      <vt:lpstr>The higher education landscape is shifting under our feet</vt:lpstr>
      <vt:lpstr>Our Options</vt:lpstr>
      <vt:lpstr> The Student Success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New Educational Paradigm From an Industrial Age to an Information Age Model</vt:lpstr>
      <vt:lpstr>A New Educational Paradigm Innovative Educational Pathways</vt:lpstr>
      <vt:lpstr>Chancellor William McRaven “You can’t get to success by being timid”</vt:lpstr>
      <vt:lpstr>The ITL Approach Reengineering every facet of the learning experience</vt:lpstr>
      <vt:lpstr>In partnership with faculty across the UT System, the ITL is creating:</vt:lpstr>
      <vt:lpstr>PowerPoint Presentation</vt:lpstr>
      <vt:lpstr>A step beyond today’s course-centered Learning Management Systems</vt:lpstr>
      <vt:lpstr>TEx Our next generation digital learning platform</vt:lpstr>
    </vt:vector>
  </TitlesOfParts>
  <Company>UTSYSTEM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Imagining the Future of Public Higher Education</dc:title>
  <dc:creator>Mintz, Steven</dc:creator>
  <cp:lastModifiedBy>Mintz, Steven</cp:lastModifiedBy>
  <cp:revision>47</cp:revision>
  <cp:lastPrinted>2016-07-19T16:18:25Z</cp:lastPrinted>
  <dcterms:created xsi:type="dcterms:W3CDTF">2016-07-19T15:03:14Z</dcterms:created>
  <dcterms:modified xsi:type="dcterms:W3CDTF">2016-07-22T21:53:00Z</dcterms:modified>
</cp:coreProperties>
</file>