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is marin" userId="2e569b2b949198b8" providerId="LiveId" clId="{DA40C557-547C-4F2E-A7DC-2DC06F98EB3C}"/>
    <pc:docChg chg="custSel modSld">
      <pc:chgData name="luis marin" userId="2e569b2b949198b8" providerId="LiveId" clId="{DA40C557-547C-4F2E-A7DC-2DC06F98EB3C}" dt="2020-05-15T12:30:06.307" v="160" actId="20577"/>
      <pc:docMkLst>
        <pc:docMk/>
      </pc:docMkLst>
      <pc:sldChg chg="modSp mod">
        <pc:chgData name="luis marin" userId="2e569b2b949198b8" providerId="LiveId" clId="{DA40C557-547C-4F2E-A7DC-2DC06F98EB3C}" dt="2020-05-15T12:30:06.307" v="160" actId="20577"/>
        <pc:sldMkLst>
          <pc:docMk/>
          <pc:sldMk cId="3156286817" sldId="257"/>
        </pc:sldMkLst>
        <pc:spChg chg="mod">
          <ac:chgData name="luis marin" userId="2e569b2b949198b8" providerId="LiveId" clId="{DA40C557-547C-4F2E-A7DC-2DC06F98EB3C}" dt="2020-05-15T12:28:42.803" v="83" actId="20577"/>
          <ac:spMkLst>
            <pc:docMk/>
            <pc:sldMk cId="3156286817" sldId="257"/>
            <ac:spMk id="33" creationId="{F71F3F70-5352-4E1B-A655-F0974F4059F8}"/>
          </ac:spMkLst>
        </pc:spChg>
        <pc:spChg chg="mod">
          <ac:chgData name="luis marin" userId="2e569b2b949198b8" providerId="LiveId" clId="{DA40C557-547C-4F2E-A7DC-2DC06F98EB3C}" dt="2020-05-15T12:30:06.307" v="160" actId="20577"/>
          <ac:spMkLst>
            <pc:docMk/>
            <pc:sldMk cId="3156286817" sldId="257"/>
            <ac:spMk id="36" creationId="{70A5F044-1672-414C-A698-C32D78773B1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48F99AC-4529-481F-BA7B-86D09E4B3A50}"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49F16-EF50-4CE0-9970-8DFE2F0B74A4}" type="slidenum">
              <a:rPr lang="en-US" smtClean="0"/>
              <a:t>‹#›</a:t>
            </a:fld>
            <a:endParaRPr lang="en-US"/>
          </a:p>
        </p:txBody>
      </p:sp>
    </p:spTree>
    <p:extLst>
      <p:ext uri="{BB962C8B-B14F-4D97-AF65-F5344CB8AC3E}">
        <p14:creationId xmlns:p14="http://schemas.microsoft.com/office/powerpoint/2010/main" val="1925548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8F99AC-4529-481F-BA7B-86D09E4B3A50}"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49F16-EF50-4CE0-9970-8DFE2F0B74A4}" type="slidenum">
              <a:rPr lang="en-US" smtClean="0"/>
              <a:t>‹#›</a:t>
            </a:fld>
            <a:endParaRPr lang="en-US"/>
          </a:p>
        </p:txBody>
      </p:sp>
    </p:spTree>
    <p:extLst>
      <p:ext uri="{BB962C8B-B14F-4D97-AF65-F5344CB8AC3E}">
        <p14:creationId xmlns:p14="http://schemas.microsoft.com/office/powerpoint/2010/main" val="1940204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8F99AC-4529-481F-BA7B-86D09E4B3A50}"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49F16-EF50-4CE0-9970-8DFE2F0B74A4}" type="slidenum">
              <a:rPr lang="en-US" smtClean="0"/>
              <a:t>‹#›</a:t>
            </a:fld>
            <a:endParaRPr lang="en-US"/>
          </a:p>
        </p:txBody>
      </p:sp>
    </p:spTree>
    <p:extLst>
      <p:ext uri="{BB962C8B-B14F-4D97-AF65-F5344CB8AC3E}">
        <p14:creationId xmlns:p14="http://schemas.microsoft.com/office/powerpoint/2010/main" val="3213244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41714" y="412347"/>
            <a:ext cx="9129529" cy="497024"/>
          </a:xfrm>
        </p:spPr>
        <p:txBody>
          <a:bodyPr>
            <a:noAutofit/>
          </a:bodyPr>
          <a:lstStyle>
            <a:lvl1pPr algn="r">
              <a:defRPr sz="3200" b="1" i="1" baseline="0">
                <a:solidFill>
                  <a:srgbClr val="002D6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dirty="0"/>
              <a:t>Arial Bold, Italic, Shadow, 32pt</a:t>
            </a:r>
          </a:p>
        </p:txBody>
      </p:sp>
      <p:sp>
        <p:nvSpPr>
          <p:cNvPr id="3" name="Content Placeholder 2"/>
          <p:cNvSpPr>
            <a:spLocks noGrp="1"/>
          </p:cNvSpPr>
          <p:nvPr>
            <p:ph idx="1" hasCustomPrompt="1"/>
          </p:nvPr>
        </p:nvSpPr>
        <p:spPr>
          <a:xfrm>
            <a:off x="970844" y="1134535"/>
            <a:ext cx="10995379" cy="5257799"/>
          </a:xfrm>
        </p:spPr>
        <p:txBody>
          <a:bodyPr>
            <a:normAutofit/>
          </a:bodyPr>
          <a:lstStyle>
            <a:lvl1pPr marL="214313" indent="-214313">
              <a:buFont typeface="Arial" panose="020B0604020202020204" pitchFamily="34" charset="0"/>
              <a:buChar char="•"/>
              <a:defRPr sz="2100">
                <a:solidFill>
                  <a:schemeClr val="tx1"/>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stStyle>
          <a:p>
            <a:pPr lvl="0"/>
            <a:r>
              <a:rPr lang="en-US" dirty="0"/>
              <a:t>Arial font 28pt</a:t>
            </a:r>
          </a:p>
          <a:p>
            <a:pPr lvl="1"/>
            <a:r>
              <a:rPr lang="en-US" dirty="0">
                <a:latin typeface="Arial" panose="020B0604020202020204" pitchFamily="34" charset="0"/>
                <a:cs typeface="Arial" panose="020B0604020202020204" pitchFamily="34" charset="0"/>
              </a:rPr>
              <a:t>Arial font 24pt</a:t>
            </a:r>
          </a:p>
          <a:p>
            <a:pPr lvl="2"/>
            <a:r>
              <a:rPr lang="en-US" dirty="0">
                <a:latin typeface="Arial" panose="020B0604020202020204" pitchFamily="34" charset="0"/>
                <a:cs typeface="Arial" panose="020B0604020202020204" pitchFamily="34" charset="0"/>
              </a:rPr>
              <a:t>Arial font 20pt</a:t>
            </a:r>
            <a:endParaRPr lang="en-US" dirty="0"/>
          </a:p>
          <a:p>
            <a:pPr lvl="0"/>
            <a:endParaRPr lang="en-US" dirty="0"/>
          </a:p>
        </p:txBody>
      </p:sp>
      <p:sp>
        <p:nvSpPr>
          <p:cNvPr id="9" name="Rectangle 8"/>
          <p:cNvSpPr/>
          <p:nvPr userDrawn="1"/>
        </p:nvSpPr>
        <p:spPr>
          <a:xfrm>
            <a:off x="0" y="899061"/>
            <a:ext cx="12192000" cy="45719"/>
          </a:xfrm>
          <a:prstGeom prst="rect">
            <a:avLst/>
          </a:prstGeom>
          <a:solidFill>
            <a:srgbClr val="002D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sp>
        <p:nvSpPr>
          <p:cNvPr id="18" name="Text Placeholder 17"/>
          <p:cNvSpPr>
            <a:spLocks noGrp="1"/>
          </p:cNvSpPr>
          <p:nvPr>
            <p:ph type="body" sz="quarter" idx="11" hasCustomPrompt="1"/>
          </p:nvPr>
        </p:nvSpPr>
        <p:spPr>
          <a:xfrm>
            <a:off x="0" y="111445"/>
            <a:ext cx="12192000" cy="266380"/>
          </a:xfrm>
        </p:spPr>
        <p:txBody>
          <a:bodyPr>
            <a:normAutofit/>
          </a:bodyPr>
          <a:lstStyle>
            <a:lvl1pPr marL="0" indent="0" algn="ctr">
              <a:buNone/>
              <a:defRPr sz="900" b="1" spc="225">
                <a:solidFill>
                  <a:schemeClr val="bg1">
                    <a:lumMod val="75000"/>
                  </a:schemeClr>
                </a:solidFill>
                <a:latin typeface="Arial" panose="020B0604020202020204" pitchFamily="34" charset="0"/>
                <a:cs typeface="Arial" panose="020B0604020202020204" pitchFamily="34" charset="0"/>
              </a:defRPr>
            </a:lvl1pPr>
          </a:lstStyle>
          <a:p>
            <a:pPr lvl="0"/>
            <a:r>
              <a:rPr lang="en-US" dirty="0"/>
              <a:t>CLASSIFICATION</a:t>
            </a:r>
          </a:p>
        </p:txBody>
      </p:sp>
      <p:sp>
        <p:nvSpPr>
          <p:cNvPr id="19" name="Text Placeholder 17"/>
          <p:cNvSpPr>
            <a:spLocks noGrp="1"/>
          </p:cNvSpPr>
          <p:nvPr>
            <p:ph type="body" sz="quarter" idx="12" hasCustomPrompt="1"/>
          </p:nvPr>
        </p:nvSpPr>
        <p:spPr>
          <a:xfrm>
            <a:off x="0" y="6591620"/>
            <a:ext cx="12192000" cy="266380"/>
          </a:xfrm>
        </p:spPr>
        <p:txBody>
          <a:bodyPr>
            <a:normAutofit/>
          </a:bodyPr>
          <a:lstStyle>
            <a:lvl1pPr marL="0" indent="0" algn="ctr">
              <a:buNone/>
              <a:defRPr sz="900" b="1" spc="225">
                <a:solidFill>
                  <a:schemeClr val="bg1">
                    <a:lumMod val="75000"/>
                  </a:schemeClr>
                </a:solidFill>
                <a:latin typeface="Arial" panose="020B0604020202020204" pitchFamily="34" charset="0"/>
                <a:cs typeface="Arial" panose="020B0604020202020204" pitchFamily="34" charset="0"/>
              </a:defRPr>
            </a:lvl1pPr>
          </a:lstStyle>
          <a:p>
            <a:pPr lvl="0"/>
            <a:r>
              <a:rPr lang="en-US" dirty="0"/>
              <a:t>CLASSIFICATION</a:t>
            </a:r>
          </a:p>
        </p:txBody>
      </p:sp>
      <p:sp>
        <p:nvSpPr>
          <p:cNvPr id="15" name="Footer Placeholder 4"/>
          <p:cNvSpPr>
            <a:spLocks noGrp="1"/>
          </p:cNvSpPr>
          <p:nvPr>
            <p:ph type="ftr" sz="quarter" idx="3"/>
          </p:nvPr>
        </p:nvSpPr>
        <p:spPr>
          <a:xfrm>
            <a:off x="-1" y="6392334"/>
            <a:ext cx="12192001" cy="236425"/>
          </a:xfrm>
          <a:prstGeom prst="rect">
            <a:avLst/>
          </a:prstGeom>
          <a:solidFill>
            <a:schemeClr val="tx2">
              <a:lumMod val="75000"/>
            </a:schemeClr>
          </a:solidFill>
        </p:spPr>
        <p:txBody>
          <a:bodyPr vert="horz" lIns="91440" tIns="45720" rIns="91440" bIns="45720" rtlCol="0" anchor="ctr"/>
          <a:lstStyle>
            <a:lvl1pPr algn="ctr">
              <a:defRPr sz="1000" b="1">
                <a:solidFill>
                  <a:schemeClr val="bg1">
                    <a:lumMod val="85000"/>
                  </a:schemeClr>
                </a:solidFill>
                <a:latin typeface="Arial" panose="020B0604020202020204" pitchFamily="34" charset="0"/>
                <a:cs typeface="Arial" panose="020B0604020202020204" pitchFamily="34" charset="0"/>
              </a:defRPr>
            </a:lvl1pPr>
          </a:lstStyle>
          <a:p>
            <a:r>
              <a:rPr lang="en-US" dirty="0"/>
              <a:t>20 YEARS: CELEBRATING THE PAST; SERVING THE FUTURE</a:t>
            </a:r>
          </a:p>
        </p:txBody>
      </p:sp>
      <p:sp>
        <p:nvSpPr>
          <p:cNvPr id="12" name="TextBox 11"/>
          <p:cNvSpPr txBox="1"/>
          <p:nvPr userDrawn="1"/>
        </p:nvSpPr>
        <p:spPr>
          <a:xfrm>
            <a:off x="10780887" y="6603358"/>
            <a:ext cx="1354667" cy="276999"/>
          </a:xfrm>
          <a:prstGeom prst="rect">
            <a:avLst/>
          </a:prstGeom>
          <a:noFill/>
        </p:spPr>
        <p:txBody>
          <a:bodyPr wrap="square" rtlCol="0">
            <a:spAutoFit/>
          </a:bodyPr>
          <a:lstStyle/>
          <a:p>
            <a:pPr algn="r"/>
            <a:fld id="{6399A16F-DD35-4781-9187-8AE56C1907AD}" type="slidenum">
              <a:rPr lang="en-US" sz="1200" smtClean="0">
                <a:latin typeface="Arial" panose="020B0604020202020204" pitchFamily="34" charset="0"/>
                <a:cs typeface="Arial" panose="020B0604020202020204" pitchFamily="34" charset="0"/>
              </a:rPr>
              <a:pPr algn="r"/>
              <a:t>‹#›</a:t>
            </a:fld>
            <a:endParaRPr lang="en-US" sz="1200" dirty="0">
              <a:latin typeface="Arial" panose="020B0604020202020204" pitchFamily="34" charset="0"/>
              <a:cs typeface="Arial" panose="020B0604020202020204" pitchFamily="34" charset="0"/>
            </a:endParaRPr>
          </a:p>
        </p:txBody>
      </p:sp>
      <p:pic>
        <p:nvPicPr>
          <p:cNvPr id="11" name="Picture 10" descr="Southern_Command_Emblem_[1_5].png"/>
          <p:cNvPicPr>
            <a:picLocks noChangeAspect="1"/>
          </p:cNvPicPr>
          <p:nvPr userDrawn="1"/>
        </p:nvPicPr>
        <p:blipFill>
          <a:blip r:embed="rId2" cstate="print"/>
          <a:stretch>
            <a:fillRect/>
          </a:stretch>
        </p:blipFill>
        <p:spPr>
          <a:xfrm>
            <a:off x="151723" y="76201"/>
            <a:ext cx="864277" cy="83820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130182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8F99AC-4529-481F-BA7B-86D09E4B3A50}"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49F16-EF50-4CE0-9970-8DFE2F0B74A4}" type="slidenum">
              <a:rPr lang="en-US" smtClean="0"/>
              <a:t>‹#›</a:t>
            </a:fld>
            <a:endParaRPr lang="en-US"/>
          </a:p>
        </p:txBody>
      </p:sp>
    </p:spTree>
    <p:extLst>
      <p:ext uri="{BB962C8B-B14F-4D97-AF65-F5344CB8AC3E}">
        <p14:creationId xmlns:p14="http://schemas.microsoft.com/office/powerpoint/2010/main" val="3335437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8F99AC-4529-481F-BA7B-86D09E4B3A50}"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49F16-EF50-4CE0-9970-8DFE2F0B74A4}" type="slidenum">
              <a:rPr lang="en-US" smtClean="0"/>
              <a:t>‹#›</a:t>
            </a:fld>
            <a:endParaRPr lang="en-US"/>
          </a:p>
        </p:txBody>
      </p:sp>
    </p:spTree>
    <p:extLst>
      <p:ext uri="{BB962C8B-B14F-4D97-AF65-F5344CB8AC3E}">
        <p14:creationId xmlns:p14="http://schemas.microsoft.com/office/powerpoint/2010/main" val="1246586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8F99AC-4529-481F-BA7B-86D09E4B3A50}"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49F16-EF50-4CE0-9970-8DFE2F0B74A4}" type="slidenum">
              <a:rPr lang="en-US" smtClean="0"/>
              <a:t>‹#›</a:t>
            </a:fld>
            <a:endParaRPr lang="en-US"/>
          </a:p>
        </p:txBody>
      </p:sp>
    </p:spTree>
    <p:extLst>
      <p:ext uri="{BB962C8B-B14F-4D97-AF65-F5344CB8AC3E}">
        <p14:creationId xmlns:p14="http://schemas.microsoft.com/office/powerpoint/2010/main" val="3759385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8F99AC-4529-481F-BA7B-86D09E4B3A50}" type="datetimeFigureOut">
              <a:rPr lang="en-US" smtClean="0"/>
              <a:t>9/1/2020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C49F16-EF50-4CE0-9970-8DFE2F0B74A4}" type="slidenum">
              <a:rPr lang="en-US" smtClean="0"/>
              <a:t>‹#›</a:t>
            </a:fld>
            <a:endParaRPr lang="en-US"/>
          </a:p>
        </p:txBody>
      </p:sp>
    </p:spTree>
    <p:extLst>
      <p:ext uri="{BB962C8B-B14F-4D97-AF65-F5344CB8AC3E}">
        <p14:creationId xmlns:p14="http://schemas.microsoft.com/office/powerpoint/2010/main" val="208332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8F99AC-4529-481F-BA7B-86D09E4B3A50}" type="datetimeFigureOut">
              <a:rPr lang="en-US" smtClean="0"/>
              <a:t>9/1/2020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C49F16-EF50-4CE0-9970-8DFE2F0B74A4}" type="slidenum">
              <a:rPr lang="en-US" smtClean="0"/>
              <a:t>‹#›</a:t>
            </a:fld>
            <a:endParaRPr lang="en-US"/>
          </a:p>
        </p:txBody>
      </p:sp>
    </p:spTree>
    <p:extLst>
      <p:ext uri="{BB962C8B-B14F-4D97-AF65-F5344CB8AC3E}">
        <p14:creationId xmlns:p14="http://schemas.microsoft.com/office/powerpoint/2010/main" val="4173897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F99AC-4529-481F-BA7B-86D09E4B3A50}" type="datetimeFigureOut">
              <a:rPr lang="en-US" smtClean="0"/>
              <a:t>9/1/2020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C49F16-EF50-4CE0-9970-8DFE2F0B74A4}" type="slidenum">
              <a:rPr lang="en-US" smtClean="0"/>
              <a:t>‹#›</a:t>
            </a:fld>
            <a:endParaRPr lang="en-US"/>
          </a:p>
        </p:txBody>
      </p:sp>
    </p:spTree>
    <p:extLst>
      <p:ext uri="{BB962C8B-B14F-4D97-AF65-F5344CB8AC3E}">
        <p14:creationId xmlns:p14="http://schemas.microsoft.com/office/powerpoint/2010/main" val="331885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8F99AC-4529-481F-BA7B-86D09E4B3A50}"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49F16-EF50-4CE0-9970-8DFE2F0B74A4}" type="slidenum">
              <a:rPr lang="en-US" smtClean="0"/>
              <a:t>‹#›</a:t>
            </a:fld>
            <a:endParaRPr lang="en-US"/>
          </a:p>
        </p:txBody>
      </p:sp>
    </p:spTree>
    <p:extLst>
      <p:ext uri="{BB962C8B-B14F-4D97-AF65-F5344CB8AC3E}">
        <p14:creationId xmlns:p14="http://schemas.microsoft.com/office/powerpoint/2010/main" val="3406750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8F99AC-4529-481F-BA7B-86D09E4B3A50}"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49F16-EF50-4CE0-9970-8DFE2F0B74A4}" type="slidenum">
              <a:rPr lang="en-US" smtClean="0"/>
              <a:t>‹#›</a:t>
            </a:fld>
            <a:endParaRPr lang="en-US"/>
          </a:p>
        </p:txBody>
      </p:sp>
    </p:spTree>
    <p:extLst>
      <p:ext uri="{BB962C8B-B14F-4D97-AF65-F5344CB8AC3E}">
        <p14:creationId xmlns:p14="http://schemas.microsoft.com/office/powerpoint/2010/main" val="1392405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F99AC-4529-481F-BA7B-86D09E4B3A50}" type="datetimeFigureOut">
              <a:rPr lang="en-US" smtClean="0"/>
              <a:t>9/1/2020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C49F16-EF50-4CE0-9970-8DFE2F0B74A4}" type="slidenum">
              <a:rPr lang="en-US" smtClean="0"/>
              <a:t>‹#›</a:t>
            </a:fld>
            <a:endParaRPr lang="en-US"/>
          </a:p>
        </p:txBody>
      </p:sp>
    </p:spTree>
    <p:extLst>
      <p:ext uri="{BB962C8B-B14F-4D97-AF65-F5344CB8AC3E}">
        <p14:creationId xmlns:p14="http://schemas.microsoft.com/office/powerpoint/2010/main" val="3416651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8333" y="377825"/>
            <a:ext cx="11090124" cy="497024"/>
          </a:xfrm>
        </p:spPr>
        <p:txBody>
          <a:bodyPr/>
          <a:lstStyle/>
          <a:p>
            <a:pPr algn="ctr"/>
            <a:r>
              <a:rPr lang="en-US" sz="2800" dirty="0"/>
              <a:t>U.S. Treasury – International Affairs</a:t>
            </a:r>
            <a:endParaRPr lang="en-US" sz="2800" dirty="0"/>
          </a:p>
        </p:txBody>
      </p:sp>
      <p:sp>
        <p:nvSpPr>
          <p:cNvPr id="7" name="Text Placeholder 3"/>
          <p:cNvSpPr>
            <a:spLocks noGrp="1"/>
          </p:cNvSpPr>
          <p:nvPr>
            <p:ph type="body" sz="quarter" idx="11"/>
          </p:nvPr>
        </p:nvSpPr>
        <p:spPr>
          <a:xfrm>
            <a:off x="1524000" y="111445"/>
            <a:ext cx="9144000" cy="266380"/>
          </a:xfrm>
        </p:spPr>
        <p:txBody>
          <a:bodyPr/>
          <a:lstStyle/>
          <a:p>
            <a:r>
              <a:rPr lang="en-US" dirty="0">
                <a:solidFill>
                  <a:srgbClr val="00B050"/>
                </a:solidFill>
              </a:rPr>
              <a:t>UNCLASSIFIED</a:t>
            </a:r>
          </a:p>
        </p:txBody>
      </p:sp>
      <p:sp>
        <p:nvSpPr>
          <p:cNvPr id="8" name="Text Placeholder 4"/>
          <p:cNvSpPr>
            <a:spLocks noGrp="1"/>
          </p:cNvSpPr>
          <p:nvPr>
            <p:ph type="body" sz="quarter" idx="12"/>
          </p:nvPr>
        </p:nvSpPr>
        <p:spPr>
          <a:xfrm>
            <a:off x="1524000" y="6613998"/>
            <a:ext cx="9144000" cy="266380"/>
          </a:xfrm>
        </p:spPr>
        <p:txBody>
          <a:bodyPr/>
          <a:lstStyle/>
          <a:p>
            <a:r>
              <a:rPr lang="en-US" dirty="0">
                <a:solidFill>
                  <a:srgbClr val="00B050"/>
                </a:solidFill>
              </a:rPr>
              <a:t>UNCLASSIFIED</a:t>
            </a:r>
          </a:p>
        </p:txBody>
      </p:sp>
      <p:cxnSp>
        <p:nvCxnSpPr>
          <p:cNvPr id="24" name="Straight Connector 23"/>
          <p:cNvCxnSpPr/>
          <p:nvPr/>
        </p:nvCxnSpPr>
        <p:spPr>
          <a:xfrm>
            <a:off x="6060782" y="919636"/>
            <a:ext cx="34505" cy="5639213"/>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819900" y="2362200"/>
            <a:ext cx="12700" cy="0"/>
          </a:xfrm>
          <a:prstGeom prst="line">
            <a:avLst/>
          </a:prstGeom>
          <a:noFill/>
          <a:ln w="9525" cap="flat" cmpd="sng" algn="ctr">
            <a:solidFill>
              <a:srgbClr val="4F81BD">
                <a:shade val="95000"/>
                <a:satMod val="105000"/>
              </a:srgbClr>
            </a:solidFill>
            <a:prstDash val="solid"/>
          </a:ln>
          <a:effectLst/>
        </p:spPr>
      </p:cxnSp>
      <p:cxnSp>
        <p:nvCxnSpPr>
          <p:cNvPr id="19" name="Straight Connector 18"/>
          <p:cNvCxnSpPr>
            <a:cxnSpLocks/>
          </p:cNvCxnSpPr>
          <p:nvPr/>
        </p:nvCxnSpPr>
        <p:spPr>
          <a:xfrm flipH="1" flipV="1">
            <a:off x="2" y="3713249"/>
            <a:ext cx="12148455" cy="25994"/>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1596" y="962531"/>
            <a:ext cx="4043493" cy="338554"/>
          </a:xfrm>
          <a:prstGeom prst="rect">
            <a:avLst/>
          </a:prstGeom>
          <a:noFill/>
        </p:spPr>
        <p:txBody>
          <a:bodyPr wrap="square" rtlCol="0">
            <a:spAutoFit/>
          </a:bodyPr>
          <a:lstStyle/>
          <a:p>
            <a:r>
              <a:rPr lang="en-US" sz="1600" b="1" dirty="0" smtClean="0">
                <a:solidFill>
                  <a:srgbClr val="002060"/>
                </a:solidFill>
                <a:latin typeface="Arial" panose="020B0604020202020204" pitchFamily="34" charset="0"/>
                <a:cs typeface="Arial" panose="020B0604020202020204" pitchFamily="34" charset="0"/>
              </a:rPr>
              <a:t>Narrative</a:t>
            </a:r>
            <a:endParaRPr lang="en-US" sz="1600" b="1" dirty="0">
              <a:solidFill>
                <a:srgbClr val="002060"/>
              </a:solidFill>
              <a:latin typeface="Arial" panose="020B0604020202020204" pitchFamily="34" charset="0"/>
              <a:cs typeface="Arial" panose="020B0604020202020204" pitchFamily="34" charset="0"/>
            </a:endParaRPr>
          </a:p>
        </p:txBody>
      </p:sp>
      <p:sp>
        <p:nvSpPr>
          <p:cNvPr id="31" name="TextBox 30"/>
          <p:cNvSpPr txBox="1"/>
          <p:nvPr/>
        </p:nvSpPr>
        <p:spPr>
          <a:xfrm>
            <a:off x="102847" y="3762233"/>
            <a:ext cx="4043493" cy="338554"/>
          </a:xfrm>
          <a:prstGeom prst="rect">
            <a:avLst/>
          </a:prstGeom>
          <a:noFill/>
        </p:spPr>
        <p:txBody>
          <a:bodyPr wrap="square" rtlCol="0">
            <a:spAutoFit/>
          </a:bodyPr>
          <a:lstStyle/>
          <a:p>
            <a:r>
              <a:rPr lang="en-US" sz="1600" b="1" i="1" dirty="0" smtClean="0">
                <a:solidFill>
                  <a:srgbClr val="002060"/>
                </a:solidFill>
                <a:latin typeface="Arial" panose="020B0604020202020204" pitchFamily="34" charset="0"/>
                <a:cs typeface="Arial" panose="020B0604020202020204" pitchFamily="34" charset="0"/>
              </a:rPr>
              <a:t>Current </a:t>
            </a:r>
            <a:r>
              <a:rPr lang="en-US" sz="1600" b="1" i="1" dirty="0">
                <a:solidFill>
                  <a:srgbClr val="002060"/>
                </a:solidFill>
                <a:latin typeface="Arial" panose="020B0604020202020204" pitchFamily="34" charset="0"/>
                <a:cs typeface="Arial" panose="020B0604020202020204" pitchFamily="34" charset="0"/>
              </a:rPr>
              <a:t>Efforts  </a:t>
            </a:r>
          </a:p>
        </p:txBody>
      </p:sp>
      <p:sp>
        <p:nvSpPr>
          <p:cNvPr id="23" name="TextBox 22">
            <a:extLst>
              <a:ext uri="{FF2B5EF4-FFF2-40B4-BE49-F238E27FC236}">
                <a16:creationId xmlns:a16="http://schemas.microsoft.com/office/drawing/2014/main" id="{1EA6081B-0FD2-47CB-9A3A-6EEC81D20DBA}"/>
              </a:ext>
            </a:extLst>
          </p:cNvPr>
          <p:cNvSpPr txBox="1"/>
          <p:nvPr/>
        </p:nvSpPr>
        <p:spPr>
          <a:xfrm>
            <a:off x="128187" y="1243432"/>
            <a:ext cx="5794146" cy="600164"/>
          </a:xfrm>
          <a:prstGeom prst="rect">
            <a:avLst/>
          </a:prstGeom>
          <a:noFill/>
        </p:spPr>
        <p:txBody>
          <a:bodyPr wrap="square" rtlCol="0">
            <a:spAutoFit/>
          </a:bodyPr>
          <a:lstStyle/>
          <a:p>
            <a:pPr marL="171450" indent="-171450">
              <a:buFont typeface="Arial" panose="020B0604020202020204" pitchFamily="34" charset="0"/>
              <a:buChar char="•"/>
            </a:pPr>
            <a:r>
              <a:rPr lang="en-US" sz="1100" dirty="0">
                <a:latin typeface="Arial" panose="020B0604020202020204" pitchFamily="34" charset="0"/>
                <a:cs typeface="Arial" panose="020B0604020202020204" pitchFamily="34" charset="0"/>
              </a:rPr>
              <a:t>Treasury's Office of International Affairs protects and supports U.S. economic prosperity by strengthening the external environment for U.S. growth, preventing and mitigating global financial instability, and managing key global challenges.</a:t>
            </a:r>
          </a:p>
        </p:txBody>
      </p:sp>
      <p:sp>
        <p:nvSpPr>
          <p:cNvPr id="25" name="TextBox 24">
            <a:extLst>
              <a:ext uri="{FF2B5EF4-FFF2-40B4-BE49-F238E27FC236}">
                <a16:creationId xmlns:a16="http://schemas.microsoft.com/office/drawing/2014/main" id="{28E42C94-C060-4B62-9EF0-F408C1BF6100}"/>
              </a:ext>
            </a:extLst>
          </p:cNvPr>
          <p:cNvSpPr txBox="1"/>
          <p:nvPr/>
        </p:nvSpPr>
        <p:spPr>
          <a:xfrm>
            <a:off x="92272" y="2183951"/>
            <a:ext cx="4043493" cy="338554"/>
          </a:xfrm>
          <a:prstGeom prst="rect">
            <a:avLst/>
          </a:prstGeom>
          <a:noFill/>
        </p:spPr>
        <p:txBody>
          <a:bodyPr wrap="square" rtlCol="0">
            <a:spAutoFit/>
          </a:bodyPr>
          <a:lstStyle/>
          <a:p>
            <a:r>
              <a:rPr lang="en-US" sz="1600" b="1" dirty="0">
                <a:solidFill>
                  <a:srgbClr val="002060"/>
                </a:solidFill>
                <a:latin typeface="Arial" panose="020B0604020202020204" pitchFamily="34" charset="0"/>
                <a:cs typeface="Arial" panose="020B0604020202020204" pitchFamily="34" charset="0"/>
              </a:rPr>
              <a:t>Essential Tasks</a:t>
            </a:r>
          </a:p>
        </p:txBody>
      </p:sp>
      <p:sp>
        <p:nvSpPr>
          <p:cNvPr id="26" name="TextBox 25">
            <a:extLst>
              <a:ext uri="{FF2B5EF4-FFF2-40B4-BE49-F238E27FC236}">
                <a16:creationId xmlns:a16="http://schemas.microsoft.com/office/drawing/2014/main" id="{824BECF1-2B14-4381-B82B-0964D697C713}"/>
              </a:ext>
            </a:extLst>
          </p:cNvPr>
          <p:cNvSpPr txBox="1"/>
          <p:nvPr/>
        </p:nvSpPr>
        <p:spPr>
          <a:xfrm>
            <a:off x="127549" y="2465435"/>
            <a:ext cx="5794146" cy="276999"/>
          </a:xfrm>
          <a:prstGeom prst="rect">
            <a:avLst/>
          </a:prstGeom>
          <a:noFill/>
        </p:spPr>
        <p:txBody>
          <a:bodyPr wrap="square" rtlCol="0">
            <a:spAutoFit/>
          </a:bodyPr>
          <a:lstStyle/>
          <a:p>
            <a:pPr marL="285744" indent="-285744">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E33D8043-C330-4E45-B32C-E539B80DC6CB}"/>
              </a:ext>
            </a:extLst>
          </p:cNvPr>
          <p:cNvSpPr txBox="1"/>
          <p:nvPr/>
        </p:nvSpPr>
        <p:spPr>
          <a:xfrm>
            <a:off x="6190055" y="961054"/>
            <a:ext cx="4043493" cy="338554"/>
          </a:xfrm>
          <a:prstGeom prst="rect">
            <a:avLst/>
          </a:prstGeom>
          <a:noFill/>
        </p:spPr>
        <p:txBody>
          <a:bodyPr wrap="square" rtlCol="0">
            <a:spAutoFit/>
          </a:bodyPr>
          <a:lstStyle/>
          <a:p>
            <a:r>
              <a:rPr lang="en-US" sz="1600" b="1" i="1" dirty="0" smtClean="0">
                <a:solidFill>
                  <a:srgbClr val="002060"/>
                </a:solidFill>
                <a:latin typeface="Arial" panose="020B0604020202020204" pitchFamily="34" charset="0"/>
                <a:cs typeface="Arial" panose="020B0604020202020204" pitchFamily="34" charset="0"/>
              </a:rPr>
              <a:t>Opportunities/Future Efforts</a:t>
            </a:r>
            <a:endParaRPr lang="en-US" sz="1600" b="1" i="1" dirty="0">
              <a:solidFill>
                <a:srgbClr val="002060"/>
              </a:solidFill>
              <a:latin typeface="Arial" panose="020B0604020202020204" pitchFamily="34" charset="0"/>
              <a:cs typeface="Arial" panose="020B0604020202020204" pitchFamily="34" charset="0"/>
            </a:endParaRPr>
          </a:p>
        </p:txBody>
      </p:sp>
      <p:sp>
        <p:nvSpPr>
          <p:cNvPr id="29" name="TextBox 28">
            <a:extLst>
              <a:ext uri="{FF2B5EF4-FFF2-40B4-BE49-F238E27FC236}">
                <a16:creationId xmlns:a16="http://schemas.microsoft.com/office/drawing/2014/main" id="{D26A0746-CE24-421C-8476-E468F47B8E4A}"/>
              </a:ext>
            </a:extLst>
          </p:cNvPr>
          <p:cNvSpPr txBox="1"/>
          <p:nvPr/>
        </p:nvSpPr>
        <p:spPr>
          <a:xfrm>
            <a:off x="6213771" y="3771135"/>
            <a:ext cx="4043493" cy="338554"/>
          </a:xfrm>
          <a:prstGeom prst="rect">
            <a:avLst/>
          </a:prstGeom>
          <a:noFill/>
        </p:spPr>
        <p:txBody>
          <a:bodyPr wrap="square" rtlCol="0">
            <a:spAutoFit/>
          </a:bodyPr>
          <a:lstStyle/>
          <a:p>
            <a:r>
              <a:rPr lang="en-US" sz="1600" b="1" i="1" dirty="0" smtClean="0">
                <a:solidFill>
                  <a:srgbClr val="002060"/>
                </a:solidFill>
                <a:latin typeface="Arial" panose="020B0604020202020204" pitchFamily="34" charset="0"/>
                <a:cs typeface="Arial" panose="020B0604020202020204" pitchFamily="34" charset="0"/>
              </a:rPr>
              <a:t>Gaps/Challenges </a:t>
            </a:r>
            <a:endParaRPr lang="en-US" sz="1600" b="1" i="1" dirty="0">
              <a:solidFill>
                <a:srgbClr val="002060"/>
              </a:solidFill>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F71F3F70-5352-4E1B-A655-F0974F4059F8}"/>
              </a:ext>
            </a:extLst>
          </p:cNvPr>
          <p:cNvSpPr txBox="1"/>
          <p:nvPr/>
        </p:nvSpPr>
        <p:spPr>
          <a:xfrm>
            <a:off x="127548" y="4084458"/>
            <a:ext cx="5908533" cy="2831544"/>
          </a:xfrm>
          <a:prstGeom prst="rect">
            <a:avLst/>
          </a:prstGeom>
          <a:noFill/>
        </p:spPr>
        <p:txBody>
          <a:bodyPr wrap="square" rtlCol="0">
            <a:spAutoFit/>
          </a:bodyPr>
          <a:lstStyle/>
          <a:p>
            <a:pPr marL="285750" indent="-285750">
              <a:buFont typeface="Arial" panose="020B0604020202020204" pitchFamily="34" charset="0"/>
              <a:buChar char="•"/>
            </a:pPr>
            <a:r>
              <a:rPr lang="en-US" sz="1100" dirty="0" smtClean="0">
                <a:latin typeface="Arial" panose="020B0604020202020204" pitchFamily="34" charset="0"/>
                <a:cs typeface="Arial" panose="020B0604020202020204" pitchFamily="34" charset="0"/>
              </a:rPr>
              <a:t>As </a:t>
            </a:r>
            <a:r>
              <a:rPr lang="en-US" sz="1100" dirty="0" smtClean="0">
                <a:latin typeface="Arial" panose="020B0604020202020204" pitchFamily="34" charset="0"/>
                <a:cs typeface="Arial" panose="020B0604020202020204" pitchFamily="34" charset="0"/>
              </a:rPr>
              <a:t>part </a:t>
            </a:r>
            <a:r>
              <a:rPr lang="en-US" sz="1100" dirty="0">
                <a:latin typeface="Arial" panose="020B0604020202020204" pitchFamily="34" charset="0"/>
                <a:cs typeface="Arial" panose="020B0604020202020204" pitchFamily="34" charset="0"/>
              </a:rPr>
              <a:t>of the Indo-Pacific strategy, Treasury’s South and Southeast Asia Office </a:t>
            </a:r>
            <a:r>
              <a:rPr lang="en-US" sz="1100" dirty="0" smtClean="0">
                <a:latin typeface="Arial" panose="020B0604020202020204" pitchFamily="34" charset="0"/>
                <a:cs typeface="Arial" panose="020B0604020202020204" pitchFamily="34" charset="0"/>
              </a:rPr>
              <a:t>work </a:t>
            </a:r>
            <a:r>
              <a:rPr lang="en-US" sz="1100" dirty="0">
                <a:latin typeface="Arial" panose="020B0604020202020204" pitchFamily="34" charset="0"/>
                <a:cs typeface="Arial" panose="020B0604020202020204" pitchFamily="34" charset="0"/>
              </a:rPr>
              <a:t>with USAID to stand a Transaction Advisory Fund to provide funds targeted transaction advisory services to developing country </a:t>
            </a:r>
            <a:r>
              <a:rPr lang="en-US" sz="1100" dirty="0" smtClean="0">
                <a:latin typeface="Arial" panose="020B0604020202020204" pitchFamily="34" charset="0"/>
                <a:cs typeface="Arial" panose="020B0604020202020204" pitchFamily="34" charset="0"/>
              </a:rPr>
              <a:t>governments.</a:t>
            </a:r>
          </a:p>
          <a:p>
            <a:pPr marL="285750" indent="-285750">
              <a:buFont typeface="Arial" panose="020B0604020202020204" pitchFamily="34" charset="0"/>
              <a:buChar char="•"/>
            </a:pPr>
            <a:r>
              <a:rPr lang="en-US" sz="1100" dirty="0" smtClean="0">
                <a:latin typeface="Arial" panose="020B0604020202020204" pitchFamily="34" charset="0"/>
                <a:cs typeface="Arial" panose="020B0604020202020204" pitchFamily="34" charset="0"/>
              </a:rPr>
              <a:t>Treasury's </a:t>
            </a:r>
            <a:r>
              <a:rPr lang="en-US" sz="1100" dirty="0">
                <a:latin typeface="Arial" panose="020B0604020202020204" pitchFamily="34" charset="0"/>
                <a:cs typeface="Arial" panose="020B0604020202020204" pitchFamily="34" charset="0"/>
              </a:rPr>
              <a:t>Office of Technical Assistance supports the development of strong financial sectors and sound public financial management in countries where assistance is needed and there is a strong commitment to </a:t>
            </a:r>
            <a:r>
              <a:rPr lang="en-US" sz="1100" dirty="0" smtClean="0">
                <a:latin typeface="Arial" panose="020B0604020202020204" pitchFamily="34" charset="0"/>
                <a:cs typeface="Arial" panose="020B0604020202020204" pitchFamily="34" charset="0"/>
              </a:rPr>
              <a:t>reform.</a:t>
            </a:r>
          </a:p>
          <a:p>
            <a:pPr marL="285750" indent="-285750">
              <a:buFont typeface="Arial" panose="020B0604020202020204" pitchFamily="34" charset="0"/>
              <a:buChar char="•"/>
            </a:pPr>
            <a:r>
              <a:rPr lang="en-US" sz="1100" dirty="0" smtClean="0">
                <a:latin typeface="Arial" panose="020B0604020202020204" pitchFamily="34" charset="0"/>
                <a:cs typeface="Arial" panose="020B0604020202020204" pitchFamily="34" charset="0"/>
              </a:rPr>
              <a:t>Functional </a:t>
            </a:r>
            <a:r>
              <a:rPr lang="en-US" sz="1100" dirty="0">
                <a:latin typeface="Arial" panose="020B0604020202020204" pitchFamily="34" charset="0"/>
                <a:cs typeface="Arial" panose="020B0604020202020204" pitchFamily="34" charset="0"/>
              </a:rPr>
              <a:t>Offices, including the Office of Multilateral Development Banks (MDBs</a:t>
            </a:r>
            <a:r>
              <a:rPr lang="en-US" sz="1100" dirty="0" smtClean="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provide loans, grants, technical assistance and policy advice.  Their funding can be for infrastructure, delivery or improvement of government services, budget support, and private sector projects (loans to firms), among other needs</a:t>
            </a:r>
            <a:r>
              <a:rPr lang="en-US" sz="1100" dirty="0" smtClean="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1100" dirty="0">
                <a:latin typeface="Arial" panose="020B0604020202020204" pitchFamily="34" charset="0"/>
                <a:cs typeface="Arial" panose="020B0604020202020204" pitchFamily="34" charset="0"/>
              </a:rPr>
              <a:t>MDB financing provides countries a high-quality alternative to Chinese development financing. </a:t>
            </a:r>
          </a:p>
          <a:p>
            <a:pPr marL="285750" indent="-285750">
              <a:buFont typeface="Arial" panose="020B0604020202020204" pitchFamily="34" charset="0"/>
              <a:buChar char="•"/>
            </a:pPr>
            <a:r>
              <a:rPr lang="en-US" sz="1100" dirty="0" smtClean="0">
                <a:latin typeface="Arial" panose="020B0604020202020204" pitchFamily="34" charset="0"/>
                <a:cs typeface="Arial" panose="020B0604020202020204" pitchFamily="34" charset="0"/>
              </a:rPr>
              <a:t>The </a:t>
            </a:r>
            <a:r>
              <a:rPr lang="en-US" sz="1100" dirty="0">
                <a:latin typeface="Arial" panose="020B0604020202020204" pitchFamily="34" charset="0"/>
                <a:cs typeface="Arial" panose="020B0604020202020204" pitchFamily="34" charset="0"/>
              </a:rPr>
              <a:t>IMF and the MDBs help to reduce China’s ability to exploit vulnerable economies through surveillance, conditionality, and capacity development.  </a:t>
            </a:r>
          </a:p>
          <a:p>
            <a:pPr marL="285750"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p:txBody>
      </p:sp>
      <p:sp>
        <p:nvSpPr>
          <p:cNvPr id="35" name="TextBox 34">
            <a:extLst>
              <a:ext uri="{FF2B5EF4-FFF2-40B4-BE49-F238E27FC236}">
                <a16:creationId xmlns:a16="http://schemas.microsoft.com/office/drawing/2014/main" id="{BCD90050-643D-4C6C-B3A3-E31FFF648705}"/>
              </a:ext>
            </a:extLst>
          </p:cNvPr>
          <p:cNvSpPr txBox="1"/>
          <p:nvPr/>
        </p:nvSpPr>
        <p:spPr>
          <a:xfrm>
            <a:off x="6182934" y="4100787"/>
            <a:ext cx="5794146" cy="276999"/>
          </a:xfrm>
          <a:prstGeom prst="rect">
            <a:avLst/>
          </a:prstGeom>
          <a:noFill/>
        </p:spPr>
        <p:txBody>
          <a:bodyPr wrap="square" rtlCol="0">
            <a:spAutoFit/>
          </a:bodyPr>
          <a:lstStyle/>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Unknown</a:t>
            </a:r>
            <a:endParaRPr lang="en-US" sz="1200" dirty="0">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70A5F044-1672-414C-A698-C32D78773B17}"/>
              </a:ext>
            </a:extLst>
          </p:cNvPr>
          <p:cNvSpPr txBox="1"/>
          <p:nvPr/>
        </p:nvSpPr>
        <p:spPr>
          <a:xfrm>
            <a:off x="6175383" y="1257050"/>
            <a:ext cx="5794146" cy="461665"/>
          </a:xfrm>
          <a:prstGeom prst="rect">
            <a:avLst/>
          </a:prstGeom>
          <a:noFill/>
        </p:spPr>
        <p:txBody>
          <a:bodyPr wrap="square" rtlCol="0">
            <a:spAutoFit/>
          </a:bodyPr>
          <a:lstStyle/>
          <a:p>
            <a:pPr marL="285750" indent="-285750">
              <a:buFont typeface="Arial" panose="020B0604020202020204" pitchFamily="34" charset="0"/>
              <a:buChar char="•"/>
            </a:pPr>
            <a:endParaRPr lang="en-US" sz="12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E33D8043-C330-4E45-B32C-E539B80DC6CB}"/>
              </a:ext>
            </a:extLst>
          </p:cNvPr>
          <p:cNvSpPr txBox="1"/>
          <p:nvPr/>
        </p:nvSpPr>
        <p:spPr>
          <a:xfrm>
            <a:off x="6190055" y="1858820"/>
            <a:ext cx="4043493" cy="338554"/>
          </a:xfrm>
          <a:prstGeom prst="rect">
            <a:avLst/>
          </a:prstGeom>
          <a:noFill/>
        </p:spPr>
        <p:txBody>
          <a:bodyPr wrap="square" rtlCol="0">
            <a:spAutoFit/>
          </a:bodyPr>
          <a:lstStyle/>
          <a:p>
            <a:r>
              <a:rPr lang="en-US" sz="1600" b="1" i="1" dirty="0" smtClean="0">
                <a:solidFill>
                  <a:srgbClr val="002060"/>
                </a:solidFill>
                <a:latin typeface="Arial" panose="020B0604020202020204" pitchFamily="34" charset="0"/>
                <a:cs typeface="Arial" panose="020B0604020202020204" pitchFamily="34" charset="0"/>
              </a:rPr>
              <a:t>Authorities</a:t>
            </a:r>
            <a:endParaRPr lang="en-US" sz="1600" b="1" i="1" dirty="0">
              <a:solidFill>
                <a:srgbClr val="002060"/>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70A5F044-1672-414C-A698-C32D78773B17}"/>
              </a:ext>
            </a:extLst>
          </p:cNvPr>
          <p:cNvSpPr txBox="1"/>
          <p:nvPr/>
        </p:nvSpPr>
        <p:spPr>
          <a:xfrm>
            <a:off x="6175383" y="2126425"/>
            <a:ext cx="5794146" cy="646331"/>
          </a:xfrm>
          <a:prstGeom prst="rect">
            <a:avLst/>
          </a:prstGeom>
          <a:noFill/>
        </p:spPr>
        <p:txBody>
          <a:bodyPr wrap="square" rtlCol="0">
            <a:spAutoFit/>
          </a:bodyPr>
          <a:lstStyle/>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Unknown</a:t>
            </a:r>
            <a:endParaRPr lang="en-US"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548" y="0"/>
            <a:ext cx="930785" cy="888415"/>
          </a:xfrm>
          <a:prstGeom prst="rect">
            <a:avLst/>
          </a:prstGeom>
        </p:spPr>
      </p:pic>
      <p:sp>
        <p:nvSpPr>
          <p:cNvPr id="3" name="TextBox 2"/>
          <p:cNvSpPr txBox="1"/>
          <p:nvPr/>
        </p:nvSpPr>
        <p:spPr>
          <a:xfrm>
            <a:off x="6213771" y="2892829"/>
            <a:ext cx="628698" cy="338554"/>
          </a:xfrm>
          <a:prstGeom prst="rect">
            <a:avLst/>
          </a:prstGeom>
          <a:noFill/>
        </p:spPr>
        <p:txBody>
          <a:bodyPr wrap="none" rtlCol="0">
            <a:spAutoFit/>
          </a:bodyPr>
          <a:lstStyle/>
          <a:p>
            <a:r>
              <a:rPr lang="en-US" sz="1600" b="1" i="1" dirty="0" smtClean="0">
                <a:solidFill>
                  <a:srgbClr val="002060"/>
                </a:solidFill>
                <a:latin typeface="Arial" panose="020B0604020202020204" pitchFamily="34" charset="0"/>
                <a:cs typeface="Arial" panose="020B0604020202020204" pitchFamily="34" charset="0"/>
              </a:rPr>
              <a:t>POC</a:t>
            </a:r>
            <a:endParaRPr lang="en-US" sz="1600" b="1" i="1" dirty="0">
              <a:solidFill>
                <a:srgbClr val="002060"/>
              </a:solidFill>
              <a:latin typeface="Arial" panose="020B0604020202020204" pitchFamily="34" charset="0"/>
              <a:cs typeface="Arial" panose="020B0604020202020204" pitchFamily="34" charset="0"/>
            </a:endParaRPr>
          </a:p>
        </p:txBody>
      </p:sp>
      <p:sp>
        <p:nvSpPr>
          <p:cNvPr id="4" name="TextBox 3"/>
          <p:cNvSpPr txBox="1"/>
          <p:nvPr/>
        </p:nvSpPr>
        <p:spPr>
          <a:xfrm>
            <a:off x="6259366" y="3213514"/>
            <a:ext cx="2558714" cy="261610"/>
          </a:xfrm>
          <a:prstGeom prst="rect">
            <a:avLst/>
          </a:prstGeom>
          <a:noFill/>
        </p:spPr>
        <p:txBody>
          <a:bodyPr wrap="none" rtlCol="0">
            <a:spAutoFit/>
          </a:bodyPr>
          <a:lstStyle/>
          <a:p>
            <a:pPr marL="285750" indent="-285750">
              <a:buFont typeface="Arial" panose="020B0604020202020204" pitchFamily="34" charset="0"/>
              <a:buChar char="•"/>
            </a:pPr>
            <a:r>
              <a:rPr lang="en-US" sz="1100">
                <a:latin typeface="Arial" panose="020B0604020202020204" pitchFamily="34" charset="0"/>
                <a:cs typeface="Arial" panose="020B0604020202020204" pitchFamily="34" charset="0"/>
              </a:rPr>
              <a:t>Brandon.Archuleta@treasury.gov</a:t>
            </a:r>
            <a:endParaRPr lang="en-US" sz="1100" dirty="0"/>
          </a:p>
        </p:txBody>
      </p:sp>
    </p:spTree>
    <p:extLst>
      <p:ext uri="{BB962C8B-B14F-4D97-AF65-F5344CB8AC3E}">
        <p14:creationId xmlns:p14="http://schemas.microsoft.com/office/powerpoint/2010/main" val="3156286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2606</TotalTime>
  <Words>211</Words>
  <Application>Microsoft Office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U.S. Treasury – International Affairs</vt:lpstr>
    </vt:vector>
  </TitlesOfParts>
  <Company>USSOUTHCOM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Lopez, Daniel A CIV USSOUTHCOM/SCJ7-9 (L)</dc:creator>
  <cp:lastModifiedBy>Leggiero, Katherine S CIV OSD OUSD POLICY (US)</cp:lastModifiedBy>
  <cp:revision>68</cp:revision>
  <dcterms:created xsi:type="dcterms:W3CDTF">2018-10-12T14:13:18Z</dcterms:created>
  <dcterms:modified xsi:type="dcterms:W3CDTF">2020-09-01T20:16:18Z</dcterms:modified>
</cp:coreProperties>
</file>