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4"/>
  </p:sldMasterIdLst>
  <p:notesMasterIdLst>
    <p:notesMasterId r:id="rId14"/>
  </p:notesMasterIdLst>
  <p:sldIdLst>
    <p:sldId id="256" r:id="rId5"/>
    <p:sldId id="2920" r:id="rId6"/>
    <p:sldId id="2915" r:id="rId7"/>
    <p:sldId id="2913" r:id="rId8"/>
    <p:sldId id="2911" r:id="rId9"/>
    <p:sldId id="2917" r:id="rId10"/>
    <p:sldId id="2910" r:id="rId11"/>
    <p:sldId id="2925" r:id="rId12"/>
    <p:sldId id="29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3CE4D2A-F970-41CB-86C1-820C08081C83}">
          <p14:sldIdLst>
            <p14:sldId id="256"/>
          </p14:sldIdLst>
        </p14:section>
        <p14:section name="Introduction" id="{B75D30DC-093B-44BC-96C6-9C3DF6D8196D}">
          <p14:sldIdLst>
            <p14:sldId id="2920"/>
          </p14:sldIdLst>
        </p14:section>
        <p14:section name="Strategy Overview" id="{7B37A6A5-2D5E-4B10-A9A6-9F4CC70A37CE}">
          <p14:sldIdLst>
            <p14:sldId id="2915"/>
            <p14:sldId id="2913"/>
            <p14:sldId id="2911"/>
            <p14:sldId id="2917"/>
            <p14:sldId id="2910"/>
          </p14:sldIdLst>
        </p14:section>
        <p14:section name="Summary" id="{2DEF671F-8727-44F0-836E-DA22ABDD05E3}">
          <p14:sldIdLst>
            <p14:sldId id="2925"/>
            <p14:sldId id="29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519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>
        <p:guide orient="horz" pos="2160"/>
        <p:guide orient="horz" pos="10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2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B3EB6-B935-46B1-ADAC-1CA93B6D471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DABCD-749F-4263-BCDA-33540C8FA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6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DABCD-749F-4263-BCDA-33540C8FAB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6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DABCD-749F-4263-BCDA-33540C8FAB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2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DABCD-749F-4263-BCDA-33540C8FAB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DABCD-749F-4263-BCDA-33540C8FAB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62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DABCD-749F-4263-BCDA-33540C8FAB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3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UNCLASS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51284" y="6331488"/>
            <a:ext cx="7089432" cy="3206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altLang="en-US" sz="1500" b="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overall classification of this briefing is </a:t>
            </a:r>
            <a:r>
              <a:rPr lang="en-US" altLang="en-US" sz="15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UNCLASSIFIED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228601"/>
            <a:ext cx="10972800" cy="769441"/>
          </a:xfrm>
          <a:ln algn="ctr"/>
        </p:spPr>
        <p:txBody>
          <a:bodyPr anchor="t">
            <a:spAutoFit/>
          </a:bodyPr>
          <a:lstStyle>
            <a:lvl1pPr algn="ctr">
              <a:spcBef>
                <a:spcPct val="30000"/>
              </a:spcBef>
              <a:buClr>
                <a:srgbClr val="996600"/>
              </a:buClr>
              <a:buSzPct val="75000"/>
              <a:buFont typeface="Wingdings" pitchFamily="2" charset="2"/>
              <a:buNone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      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096000" y="1143001"/>
            <a:ext cx="5486400" cy="55721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3600" b="0" i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…update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471963" y="4335252"/>
            <a:ext cx="6705600" cy="381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i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Presenter Name &amp; Rank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471963" y="4833488"/>
            <a:ext cx="6705600" cy="381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i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Directorate/Title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1963" y="5331724"/>
            <a:ext cx="6705600" cy="381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i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10" name="Picture 11" descr="USAFRICOM Logo Large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36" y="1501182"/>
            <a:ext cx="3186625" cy="416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25542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UNCLASS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152400"/>
            <a:ext cx="9550400" cy="766762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4" y="1295400"/>
            <a:ext cx="10977033" cy="4965700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60425" indent="-51435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LcPeriod"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36650" indent="-45720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arenR"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539875" indent="-51435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romanLcPeriod"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1270000" y="6629400"/>
            <a:ext cx="9652000" cy="228600"/>
          </a:xfrm>
          <a:prstGeom prst="plaque">
            <a:avLst>
              <a:gd name="adj" fmla="val 16667"/>
            </a:avLst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UNCLASSIFIED</a:t>
            </a:r>
          </a:p>
        </p:txBody>
      </p:sp>
      <p:sp>
        <p:nvSpPr>
          <p:cNvPr id="5" name="Text Box 20"/>
          <p:cNvSpPr txBox="1">
            <a:spLocks noChangeArrowheads="1"/>
          </p:cNvSpPr>
          <p:nvPr userDrawn="1"/>
        </p:nvSpPr>
        <p:spPr bwMode="auto">
          <a:xfrm>
            <a:off x="369357" y="6429376"/>
            <a:ext cx="569384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B2B2B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fld id="{429ACDF1-756A-4F08-9E84-6FB1560E73E2}" type="slidenum">
              <a:rPr lang="en-US" altLang="en-US" sz="10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ctr">
                <a:spcBef>
                  <a:spcPct val="50000"/>
                </a:spcBef>
              </a:pPr>
              <a:t>‹#›</a:t>
            </a:fld>
            <a:endParaRPr lang="en-US" altLang="en-US" sz="1000" b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5065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2222-D956-4646-80C2-3575C3640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09B3A-3321-4EEC-8455-2BCF861F0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8F35E-4A88-41A9-804E-69140470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781CA-36FA-41F6-9900-3B60479C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6F03F-9802-405D-A66A-0EE36F95E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0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682751" y="211138"/>
            <a:ext cx="9956800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850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9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31775" indent="-231775" algn="l" rtl="0" eaLnBrk="0" fontAlgn="base" hangingPunct="0">
        <a:spcBef>
          <a:spcPct val="30000"/>
        </a:spcBef>
        <a:spcAft>
          <a:spcPct val="0"/>
        </a:spcAft>
        <a:buClr>
          <a:srgbClr val="FF0000"/>
        </a:buClr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565150" indent="-219075" algn="l" rtl="0" eaLnBrk="0" fontAlgn="base" hangingPunct="0">
        <a:spcBef>
          <a:spcPct val="30000"/>
        </a:spcBef>
        <a:spcAft>
          <a:spcPct val="0"/>
        </a:spcAft>
        <a:buClr>
          <a:srgbClr val="FF0000"/>
        </a:buClr>
        <a:buChar char="•"/>
        <a:defRPr sz="2800" b="1">
          <a:solidFill>
            <a:schemeClr val="tx1"/>
          </a:solidFill>
          <a:latin typeface="+mn-lt"/>
        </a:defRPr>
      </a:lvl2pPr>
      <a:lvl3pPr marL="911225" indent="-231775" algn="l" rtl="0" eaLnBrk="0" fontAlgn="base" hangingPunct="0">
        <a:spcBef>
          <a:spcPct val="3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</a:defRPr>
      </a:lvl3pPr>
      <a:lvl4pPr marL="1257300" indent="-231775" algn="l" rtl="0" eaLnBrk="0" fontAlgn="base" hangingPunct="0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4pPr>
      <a:lvl5pPr marL="1597025" indent="-217488" algn="l" rtl="0" eaLnBrk="0" fontAlgn="base" hangingPunct="0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5pPr>
      <a:lvl6pPr marL="2054225" indent="-217488" algn="l" rtl="0" fontAlgn="base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6pPr>
      <a:lvl7pPr marL="2511425" indent="-217488" algn="l" rtl="0" fontAlgn="base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7pPr>
      <a:lvl8pPr marL="2968625" indent="-217488" algn="l" rtl="0" fontAlgn="base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8pPr>
      <a:lvl9pPr marL="3425825" indent="-217488" algn="l" rtl="0" fontAlgn="base">
        <a:spcBef>
          <a:spcPct val="3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9ECCC-48DA-4F9D-871F-4B1C12E38758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3137260" y="159619"/>
            <a:ext cx="8839200" cy="1446550"/>
          </a:xfrm>
        </p:spPr>
        <p:txBody>
          <a:bodyPr/>
          <a:lstStyle/>
          <a:p>
            <a:r>
              <a:rPr lang="en-US" dirty="0" smtClean="0"/>
              <a:t>Cybersecurity Host Nation Strategy Development Coalition Engagements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D02F7-F688-4463-B88D-4D5C8479F4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71963" y="2378370"/>
            <a:ext cx="6705600" cy="1597667"/>
          </a:xfrm>
        </p:spPr>
        <p:txBody>
          <a:bodyPr/>
          <a:lstStyle/>
          <a:p>
            <a:pPr algn="ctr"/>
            <a:r>
              <a:rPr lang="en-US" dirty="0" smtClean="0"/>
              <a:t>Stanley M Wanklyn</a:t>
            </a:r>
          </a:p>
          <a:p>
            <a:pPr algn="ctr"/>
            <a:r>
              <a:rPr lang="en-US" dirty="0" smtClean="0"/>
              <a:t>J69 ISSM Cybersecurity </a:t>
            </a:r>
            <a:r>
              <a:rPr lang="en-US" dirty="0"/>
              <a:t>Lead </a:t>
            </a:r>
            <a:endParaRPr lang="en-US" dirty="0" smtClean="0"/>
          </a:p>
          <a:p>
            <a:pPr algn="ctr"/>
            <a:r>
              <a:rPr lang="en-US" dirty="0" smtClean="0"/>
              <a:t>Cyber Coalition Engagements  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5B92C-D3BE-4334-B92F-0AE57AD0D2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1963" y="3702318"/>
            <a:ext cx="6705600" cy="547438"/>
          </a:xfrm>
        </p:spPr>
        <p:txBody>
          <a:bodyPr/>
          <a:lstStyle/>
          <a:p>
            <a:pPr algn="ctr"/>
            <a:r>
              <a:rPr lang="en-US" sz="3200" dirty="0" smtClean="0"/>
              <a:t>U.S. Africa Command</a:t>
            </a:r>
            <a:endParaRPr lang="en-US" sz="3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E769C5-FE46-4AD7-955C-ADA120E06C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82617" y="4748238"/>
            <a:ext cx="6705600" cy="381000"/>
          </a:xfrm>
        </p:spPr>
        <p:txBody>
          <a:bodyPr/>
          <a:lstStyle/>
          <a:p>
            <a:pPr algn="ctr"/>
            <a:r>
              <a:rPr lang="en-US" dirty="0" smtClean="0"/>
              <a:t>05 May - 06 May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616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95222C-0447-440E-82C3-0B3FA68FC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047" y="201827"/>
            <a:ext cx="5145903" cy="766762"/>
          </a:xfrm>
        </p:spPr>
        <p:txBody>
          <a:bodyPr/>
          <a:lstStyle/>
          <a:p>
            <a:pPr algn="ctr"/>
            <a:r>
              <a:rPr lang="en-US" sz="6600" dirty="0" smtClean="0"/>
              <a:t>Introduction</a:t>
            </a:r>
            <a:endParaRPr lang="en-US" sz="6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C466964-4674-4A38-BB2E-8DE32AAEF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483" y="1398213"/>
            <a:ext cx="10977033" cy="49657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Introduction: </a:t>
            </a:r>
          </a:p>
          <a:p>
            <a:pPr marL="0" indent="0">
              <a:buNone/>
            </a:pPr>
            <a:r>
              <a:rPr lang="en-US" dirty="0" smtClean="0"/>
              <a:t>The purpose of Cybersecurity engagements and cooperation with our host nations is to facilitate discussions </a:t>
            </a:r>
            <a:r>
              <a:rPr lang="en-US" dirty="0"/>
              <a:t>on the purpose of </a:t>
            </a:r>
            <a:r>
              <a:rPr lang="en-US" dirty="0" smtClean="0"/>
              <a:t>Cybersecurity </a:t>
            </a:r>
            <a:r>
              <a:rPr lang="en-US" dirty="0"/>
              <a:t>strategies and methodologies </a:t>
            </a:r>
            <a:r>
              <a:rPr lang="en-US" dirty="0" smtClean="0"/>
              <a:t>for securing host nations infrastructures against hostile foreign actors, and to develop strategies that will bolster our partnerships, instill unilateral trust, and information sharing capabilities.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Here are a few examples of the methodologies we employ: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Cyber </a:t>
            </a:r>
            <a:r>
              <a:rPr lang="en-US" dirty="0"/>
              <a:t>Strategy </a:t>
            </a:r>
            <a:r>
              <a:rPr lang="en-US" dirty="0" smtClean="0"/>
              <a:t>Development at the National and Military Levels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Cybersecurity host nation in country assessments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Cybersecurity Workforce Training and Retention Deployment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Rapid Deployment Technology Tool Set i.e. for Cybersecurity Operation Center (CSOC) or Fusion Center types of operations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Information Sharing on Adversarial  behavior using globally accessible knowledge bases i.e. MITRE ATT&amp;CK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873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9E43-B073-49F4-BFFF-07373F69C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362" y="155304"/>
            <a:ext cx="9550400" cy="766762"/>
          </a:xfrm>
        </p:spPr>
        <p:txBody>
          <a:bodyPr/>
          <a:lstStyle/>
          <a:p>
            <a:r>
              <a:rPr lang="en-US" dirty="0"/>
              <a:t>The Cross-Cutting Importance of Cyber Strategy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92D77-781F-407D-88ED-E605C09CB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813589" y="4379142"/>
            <a:ext cx="2547044" cy="1414590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92C8B0-4418-49C8-AE7C-CB0A4DBA7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759" y="3515386"/>
            <a:ext cx="2266751" cy="10122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AF44C7-08B0-4F24-B6EB-5F2419F35B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429" y="1295400"/>
            <a:ext cx="2366109" cy="16967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D09ADE-1675-4436-9BF5-3D917D7474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692" y="2130290"/>
            <a:ext cx="1511070" cy="1087962"/>
          </a:xfrm>
          <a:prstGeom prst="rect">
            <a:avLst/>
          </a:prstGeom>
        </p:spPr>
      </p:pic>
      <p:pic>
        <p:nvPicPr>
          <p:cNvPr id="9" name="Picture 8" descr="cyber security for teens cyber security for parents">
            <a:extLst>
              <a:ext uri="{FF2B5EF4-FFF2-40B4-BE49-F238E27FC236}">
                <a16:creationId xmlns:a16="http://schemas.microsoft.com/office/drawing/2014/main" id="{3D001754-87E7-49ED-AC79-21CAE9FBF0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874" y="4689436"/>
            <a:ext cx="1512624" cy="151262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3E749C-9D61-43C9-94DD-AC38CCB6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4" y="1295400"/>
            <a:ext cx="6982775" cy="4965700"/>
          </a:xfrm>
        </p:spPr>
        <p:txBody>
          <a:bodyPr/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Operational, business, logistical, financial and social transactions all depend on cyberspace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Cyber capability, security, and capacity are vital national and organizational interests</a:t>
            </a:r>
          </a:p>
          <a:p>
            <a:pPr marL="0" indent="0">
              <a:spcAft>
                <a:spcPts val="0"/>
              </a:spcAft>
              <a:buNone/>
            </a:pPr>
            <a:endParaRPr lang="en-US" sz="28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Missions/Businesses depend on effective cyber strategies to maintain security of key components </a:t>
            </a:r>
          </a:p>
        </p:txBody>
      </p:sp>
    </p:spTree>
    <p:extLst>
      <p:ext uri="{BB962C8B-B14F-4D97-AF65-F5344CB8AC3E}">
        <p14:creationId xmlns:p14="http://schemas.microsoft.com/office/powerpoint/2010/main" val="6266448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7F82D-B0BD-4A53-8763-DE77BE81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7400" y="157162"/>
            <a:ext cx="5486400" cy="766762"/>
          </a:xfrm>
        </p:spPr>
        <p:txBody>
          <a:bodyPr/>
          <a:lstStyle/>
          <a:p>
            <a:r>
              <a:rPr lang="en-US" dirty="0"/>
              <a:t>US National Cyber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F4CC6-77AC-4027-97E9-7A63BEA6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4" y="923924"/>
            <a:ext cx="7677898" cy="5341938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Protect the American People, the Homeland, and the American Way of Life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Secure Federal Networks and Information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Secure Critical Infrastructure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Combat Cybercrime and Improve Incident Reporting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Promote American Prosperity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Foster a Vibrant and Resilient Digital Economy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Foster and Protect United States Ingenuity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 a Superior Cybersecurity Workforce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Preserve Peace through Strength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Enhance Cyber Stability through Norms of Responsible State Behavior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Attribute and Deter Unacceptable Behavior in Cyberspace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Advance American Influence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Promote an Open, Interoperable, Reliable, and Secure Internet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Build International Cyber Capacity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372AC9-B0F5-45F2-AAD7-2CEB7F6CB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4432" y="1295400"/>
            <a:ext cx="3446975" cy="454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073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3F6A-1C05-4921-AFF3-04357B87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DoD Cyber </a:t>
            </a:r>
            <a:r>
              <a:rPr lang="en-US" dirty="0" smtClean="0"/>
              <a:t>Strategy ―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3EE52-FFB3-41A1-9C13-70545BCC0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02" y="1315424"/>
            <a:ext cx="7341898" cy="49657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Ensure ability to conduct missions in a contested cyber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Conduct cyber operations that enhance U.S. military advantages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u="sng" dirty="0"/>
              <a:t>Defend U.S. critical infrastructure from malicious activity that could cause significant cyber incidents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u="sng" dirty="0" smtClean="0"/>
              <a:t>Secure </a:t>
            </a:r>
            <a:r>
              <a:rPr lang="en-US" sz="2400" u="sng" dirty="0"/>
              <a:t>DoD information and systems (including on </a:t>
            </a:r>
            <a:r>
              <a:rPr lang="en-US" sz="2400" u="sng" dirty="0" smtClean="0"/>
              <a:t>non-DoD-owned </a:t>
            </a:r>
            <a:r>
              <a:rPr lang="en-US" sz="2400" u="sng" dirty="0"/>
              <a:t>networks) from malicious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u="sng" dirty="0" smtClean="0"/>
              <a:t>Expand </a:t>
            </a:r>
            <a:r>
              <a:rPr lang="en-US" sz="2400" u="sng" dirty="0"/>
              <a:t>cyber cooperation with interagency, industry, and international partners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03CA81-C181-41BE-8C0D-5A7E1E7C8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078" y="1295399"/>
            <a:ext cx="3595619" cy="45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1451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59CB-C0B4-4853-8DB5-C15542A6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800" y="104990"/>
            <a:ext cx="9550400" cy="766762"/>
          </a:xfrm>
        </p:spPr>
        <p:txBody>
          <a:bodyPr/>
          <a:lstStyle/>
          <a:p>
            <a:r>
              <a:rPr lang="en-US" dirty="0" smtClean="0"/>
              <a:t>U.S. </a:t>
            </a:r>
            <a:r>
              <a:rPr lang="en-US" dirty="0"/>
              <a:t>International Strategy for Cyberspace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A7666EF-F0E3-4A28-AF9F-F2C253128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641" y="1052947"/>
            <a:ext cx="3986815" cy="5158933"/>
          </a:xfr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2A6FBE-2165-466F-AE91-DB4EB59AD987}"/>
              </a:ext>
            </a:extLst>
          </p:cNvPr>
          <p:cNvSpPr txBox="1">
            <a:spLocks/>
          </p:cNvSpPr>
          <p:nvPr/>
        </p:nvSpPr>
        <p:spPr>
          <a:xfrm>
            <a:off x="382898" y="1479979"/>
            <a:ext cx="7614228" cy="4304871"/>
          </a:xfrm>
          <a:prstGeom prst="rect">
            <a:avLst/>
          </a:prstGeom>
        </p:spPr>
        <p:txBody>
          <a:bodyPr/>
          <a:lstStyle>
            <a:lvl1pPr marL="514350" indent="-514350" algn="l" rtl="0" eaLnBrk="0" fontAlgn="base" hangingPunct="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860425" indent="-514350" algn="l" rtl="0" eaLnBrk="0" fontAlgn="base" hangingPunct="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LcPeriod"/>
              <a:defRPr sz="28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36650" indent="-457200" algn="l" rtl="0" eaLnBrk="0" fontAlgn="base" hangingPunct="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arenR"/>
              <a:defRPr sz="24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539875" indent="-514350" algn="l" rtl="0" eaLnBrk="0" fontAlgn="base" hangingPunct="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romanLcPeriod"/>
              <a:defRPr sz="20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597025" indent="-217488" algn="l" rtl="0" eaLnBrk="0" fontAlgn="base" hangingPunct="0">
              <a:spcBef>
                <a:spcPct val="3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054225" indent="-217488" algn="l" rtl="0" fontAlgn="base"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511425" indent="-217488" algn="l" rtl="0" fontAlgn="base"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2968625" indent="-217488" algn="l" rtl="0" fontAlgn="base"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425825" indent="-217488" algn="l" rtl="0" fontAlgn="base"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kern="0" dirty="0"/>
              <a:t>Build and enhance existing military alliances to confront potential threats in cyberspace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/>
              <a:t>Expand cyberspace cooperation with allies and partners to increase collective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/>
              <a:t>Provide knowledge, training, and other resources to countries seeking to build technical and cybersecurity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/>
              <a:t>Continually develop and regularly share international cybersecurity best practices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826045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DF444-FE38-4795-88D3-7E23DC7F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2203" y="260888"/>
            <a:ext cx="1675539" cy="766762"/>
          </a:xfrm>
        </p:spPr>
        <p:txBody>
          <a:bodyPr/>
          <a:lstStyle/>
          <a:p>
            <a:r>
              <a:rPr lang="en-US" dirty="0"/>
              <a:t>Sustain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89433-ED6A-47F0-B670-C5FAFF6C4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5" y="1295400"/>
            <a:ext cx="5050366" cy="49657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Measure progress toward strategic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Build on Lessons Learned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Conduct periodic reassessment of environment and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Adjust focus for new priorities as needed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8891A6-8112-47D2-A194-772362918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899" y="1295400"/>
            <a:ext cx="5760566" cy="489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07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8E05-3BCC-443F-B2E0-2567668C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2812" y="214393"/>
            <a:ext cx="2264475" cy="766762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D0D00-ACA9-4C20-940F-18650984D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Building a </a:t>
            </a:r>
            <a:r>
              <a:rPr lang="en-US" dirty="0" smtClean="0"/>
              <a:t>MOD-specific </a:t>
            </a:r>
            <a:r>
              <a:rPr lang="en-US" dirty="0"/>
              <a:t>cyber strategy provides a foundation to guide organizational investments and achievable objectives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leadership, operational and technical stakeholders in the Cyber Strategy development team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good Cyber Strategy conveys intent, informs, and </a:t>
            </a:r>
            <a:r>
              <a:rPr lang="en-US" i="1" dirty="0"/>
              <a:t>inspires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Cyber strategy development frameworks and methodologies are available if desired</a:t>
            </a:r>
          </a:p>
        </p:txBody>
      </p:sp>
    </p:spTree>
    <p:extLst>
      <p:ext uri="{BB962C8B-B14F-4D97-AF65-F5344CB8AC3E}">
        <p14:creationId xmlns:p14="http://schemas.microsoft.com/office/powerpoint/2010/main" val="296421273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4744-E494-4E40-8EA2-E761EE6FA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27"/>
            <a:ext cx="9144000" cy="986355"/>
          </a:xfrm>
        </p:spPr>
        <p:txBody>
          <a:bodyPr/>
          <a:lstStyle/>
          <a:p>
            <a:r>
              <a:rPr lang="en-US" dirty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DEDCE-8E5B-451A-B600-4CF6C2DBE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FD4744-E494-4E40-8EA2-E761EE6FACC3}"/>
              </a:ext>
            </a:extLst>
          </p:cNvPr>
          <p:cNvSpPr txBox="1">
            <a:spLocks/>
          </p:cNvSpPr>
          <p:nvPr/>
        </p:nvSpPr>
        <p:spPr bwMode="auto">
          <a:xfrm>
            <a:off x="1524000" y="1390261"/>
            <a:ext cx="9144000" cy="54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kern="0" dirty="0" smtClean="0"/>
              <a:t>Please contact your local Embassy if you wish to engage with the USAFRICOM J69 Cybersecurity Engagement Team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248236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NCLASSIFIED">
  <a:themeElements>
    <a:clrScheme name="Blank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CCFF"/>
      </a:hlink>
      <a:folHlink>
        <a:srgbClr val="0000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rgbClr val="B2B2B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rgbClr val="B2B2B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CC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d863e17579940d09a5690db3c2aeb15 xmlns="1cf2f13a-a379-4ddc-85d2-78d398111de4">
      <Terms xmlns="http://schemas.microsoft.com/office/infopath/2007/PartnerControls"/>
    </dd863e17579940d09a5690db3c2aeb15>
    <TaxCatchAll xmlns="1cf2f13a-a379-4ddc-85d2-78d398111de4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32E947FF8F10448EC070D85BD799FA" ma:contentTypeVersion="3" ma:contentTypeDescription="Create a new document." ma:contentTypeScope="" ma:versionID="c7215c5b94a8ec93bcde96c082473d88">
  <xsd:schema xmlns:xsd="http://www.w3.org/2001/XMLSchema" xmlns:xs="http://www.w3.org/2001/XMLSchema" xmlns:p="http://schemas.microsoft.com/office/2006/metadata/properties" xmlns:ns1="http://schemas.microsoft.com/sharepoint/v3" xmlns:ns2="1cf2f13a-a379-4ddc-85d2-78d398111de4" xmlns:ns3="fb959461-28ea-4fa0-87b3-c82ed4167cc9" targetNamespace="http://schemas.microsoft.com/office/2006/metadata/properties" ma:root="true" ma:fieldsID="cdd13a1cc04745cf4a8d977e908ea0a3" ns1:_="" ns2:_="" ns3:_="">
    <xsd:import namespace="http://schemas.microsoft.com/sharepoint/v3"/>
    <xsd:import namespace="1cf2f13a-a379-4ddc-85d2-78d398111de4"/>
    <xsd:import namespace="fb959461-28ea-4fa0-87b3-c82ed4167cc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d863e17579940d09a5690db3c2aeb15" minOccurs="0"/>
                <xsd:element ref="ns2:TaxCatchAll" minOccurs="0"/>
                <xsd:element ref="ns2:TaxCatchAllLabe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f2f13a-a379-4ddc-85d2-78d398111de4" elementFormDefault="qualified">
    <xsd:import namespace="http://schemas.microsoft.com/office/2006/documentManagement/types"/>
    <xsd:import namespace="http://schemas.microsoft.com/office/infopath/2007/PartnerControls"/>
    <xsd:element name="dd863e17579940d09a5690db3c2aeb15" ma:index="10" nillable="true" ma:taxonomy="true" ma:internalName="dd863e17579940d09a5690db3c2aeb15" ma:taxonomyFieldName="Classification" ma:displayName="Classification" ma:default="" ma:fieldId="{dd863e17-5799-40d0-9a56-90db3c2aeb15}" ma:sspId="4381979e-5e0f-4454-a96f-81a6f277fe35" ma:termSetId="e494a0e8-df57-408f-999c-1e08c33171c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8bd1150a-0009-46c4-a730-baad07ce5a86}" ma:internalName="TaxCatchAll" ma:showField="CatchAllData" ma:web="1cf2f13a-a379-4ddc-85d2-78d398111d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8bd1150a-0009-46c4-a730-baad07ce5a86}" ma:internalName="TaxCatchAllLabel" ma:readOnly="true" ma:showField="CatchAllDataLabel" ma:web="1cf2f13a-a379-4ddc-85d2-78d398111d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59461-28ea-4fa0-87b3-c82ed4167c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D942FB-470E-431C-90C7-4FC3C71E6B66}">
  <ds:schemaRefs>
    <ds:schemaRef ds:uri="fb959461-28ea-4fa0-87b3-c82ed4167cc9"/>
    <ds:schemaRef ds:uri="http://purl.org/dc/elements/1.1/"/>
    <ds:schemaRef ds:uri="http://schemas.microsoft.com/office/2006/metadata/properties"/>
    <ds:schemaRef ds:uri="1cf2f13a-a379-4ddc-85d2-78d398111de4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8A96D1-73F1-4E97-82A8-D72F6B768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cf2f13a-a379-4ddc-85d2-78d398111de4"/>
    <ds:schemaRef ds:uri="fb959461-28ea-4fa0-87b3-c82ed4167c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85F290-AB16-4513-AB25-741399377A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Cybersecurity Standards and Risk Management Practices - final[2]-script</Template>
  <TotalTime>0</TotalTime>
  <Words>503</Words>
  <Application>Microsoft Office PowerPoint</Application>
  <PresentationFormat>Widescreen</PresentationFormat>
  <Paragraphs>67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UNCLASSIFIED</vt:lpstr>
      <vt:lpstr>Cybersecurity Host Nation Strategy Development Coalition Engagements</vt:lpstr>
      <vt:lpstr>Introduction</vt:lpstr>
      <vt:lpstr>The Cross-Cutting Importance of Cyber Strategy</vt:lpstr>
      <vt:lpstr>US National Cyber Strategy</vt:lpstr>
      <vt:lpstr>U.S. DoD Cyber Strategy ― Objectives</vt:lpstr>
      <vt:lpstr>U.S. International Strategy for Cyberspace</vt:lpstr>
      <vt:lpstr>Sustain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2021-03-10T20:13:10Z</dcterms:created>
  <dcterms:modified xsi:type="dcterms:W3CDTF">2021-05-06T09:03:41Z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0x010100ED32E947FF8F10448EC070D85BD799FA</vt:lpwstr>
  </property>
</Properties>
</file>