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72" r:id="rId6"/>
    <p:sldId id="257" r:id="rId7"/>
    <p:sldId id="266" r:id="rId8"/>
    <p:sldId id="267" r:id="rId9"/>
    <p:sldId id="268" r:id="rId10"/>
    <p:sldId id="260" r:id="rId11"/>
    <p:sldId id="271" r:id="rId12"/>
    <p:sldId id="270" r:id="rId13"/>
    <p:sldId id="273" r:id="rId14"/>
    <p:sldId id="25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B66D-E9C3-4FC4-8338-F2D563974A5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4489-9FC2-4959-B914-10617552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 cyber networks enable critical infrastructure that supports military operations that provide security and stability to Africa and the world, but also provide essential services to civilians</a:t>
            </a:r>
          </a:p>
          <a:p>
            <a:r>
              <a:rPr lang="en-US" dirty="0" smtClean="0"/>
              <a:t>Approximately 90% of military logistical capabilities depend upon commercial sector cyber networks used to operate critical infrastructure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4489-9FC2-4959-B914-10617552CA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152400" y="4416425"/>
            <a:ext cx="6553200" cy="4183063"/>
          </a:xfrm>
        </p:spPr>
        <p:txBody>
          <a:bodyPr/>
          <a:lstStyle/>
          <a:p>
            <a:pPr marL="1371600" lvl="3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0521AA-010C-4428-A605-2D61C124900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2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0C627-43BF-4EDE-A1E2-45C18E6591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214285" y="3414713"/>
            <a:ext cx="6809316" cy="430887"/>
          </a:xfrm>
        </p:spPr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178301" y="4041775"/>
            <a:ext cx="6864351" cy="276999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5282" y="6360341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8632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6404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1985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82781" y="6248781"/>
            <a:ext cx="508634" cy="381000"/>
          </a:xfrm>
          <a:custGeom>
            <a:avLst/>
            <a:gdLst/>
            <a:ahLst/>
            <a:cxnLst/>
            <a:rect l="l" t="t" r="r" b="b"/>
            <a:pathLst>
              <a:path w="508634" h="381000">
                <a:moveTo>
                  <a:pt x="254127" y="0"/>
                </a:moveTo>
                <a:lnTo>
                  <a:pt x="0" y="145529"/>
                </a:lnTo>
                <a:lnTo>
                  <a:pt x="97066" y="381000"/>
                </a:lnTo>
                <a:lnTo>
                  <a:pt x="411187" y="381000"/>
                </a:lnTo>
                <a:lnTo>
                  <a:pt x="508254" y="145529"/>
                </a:lnTo>
                <a:lnTo>
                  <a:pt x="254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582782" y="6248781"/>
            <a:ext cx="508634" cy="381000"/>
          </a:xfrm>
          <a:custGeom>
            <a:avLst/>
            <a:gdLst/>
            <a:ahLst/>
            <a:cxnLst/>
            <a:rect l="l" t="t" r="r" b="b"/>
            <a:pathLst>
              <a:path w="508634" h="381000">
                <a:moveTo>
                  <a:pt x="0" y="145529"/>
                </a:moveTo>
                <a:lnTo>
                  <a:pt x="254127" y="0"/>
                </a:lnTo>
                <a:lnTo>
                  <a:pt x="508254" y="145529"/>
                </a:lnTo>
                <a:lnTo>
                  <a:pt x="411187" y="381000"/>
                </a:lnTo>
                <a:lnTo>
                  <a:pt x="97066" y="381000"/>
                </a:lnTo>
                <a:lnTo>
                  <a:pt x="0" y="145529"/>
                </a:lnTo>
                <a:close/>
              </a:path>
            </a:pathLst>
          </a:custGeom>
          <a:ln w="25146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949452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8955"/>
                </a:moveTo>
                <a:lnTo>
                  <a:pt x="12192000" y="28955"/>
                </a:lnTo>
                <a:lnTo>
                  <a:pt x="12192000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928877"/>
            <a:ext cx="12192000" cy="29209"/>
          </a:xfrm>
          <a:custGeom>
            <a:avLst/>
            <a:gdLst/>
            <a:ahLst/>
            <a:cxnLst/>
            <a:rect l="l" t="t" r="r" b="b"/>
            <a:pathLst>
              <a:path w="12192000" h="29209">
                <a:moveTo>
                  <a:pt x="0" y="28955"/>
                </a:moveTo>
                <a:lnTo>
                  <a:pt x="12192000" y="28955"/>
                </a:lnTo>
                <a:lnTo>
                  <a:pt x="12192000" y="0"/>
                </a:lnTo>
                <a:lnTo>
                  <a:pt x="0" y="0"/>
                </a:lnTo>
                <a:lnTo>
                  <a:pt x="0" y="2895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10316" y="93726"/>
            <a:ext cx="1180337" cy="80467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148" y="62483"/>
            <a:ext cx="918209" cy="83591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5769" y="59435"/>
            <a:ext cx="905255" cy="8602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8721" y="308786"/>
            <a:ext cx="4734557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5282" y="6360341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9140"/>
            <a:ext cx="12174855" cy="5480050"/>
            <a:chOff x="0" y="739140"/>
            <a:chExt cx="12174855" cy="5480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39140"/>
              <a:ext cx="12174811" cy="54797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2884" y="1374648"/>
              <a:ext cx="5144249" cy="41086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160374"/>
            <a:ext cx="72390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en-US" sz="3200" dirty="0"/>
              <a:t>Whole-of-Government Approach </a:t>
            </a:r>
            <a:br>
              <a:rPr lang="en-US" sz="3200" dirty="0"/>
            </a:br>
            <a:r>
              <a:rPr lang="en-US" sz="3200" dirty="0"/>
              <a:t>to Cyber</a:t>
            </a:r>
            <a:br>
              <a:rPr lang="en-US" sz="3200" dirty="0"/>
            </a:b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4226040" y="5685795"/>
            <a:ext cx="3340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Classification: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UNCLASSIFIED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9620" y="6544572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00030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923330"/>
          </a:xfrm>
        </p:spPr>
        <p:txBody>
          <a:bodyPr/>
          <a:lstStyle/>
          <a:p>
            <a:pPr algn="ctr"/>
            <a:r>
              <a:rPr lang="en-US" sz="6000" dirty="0" smtClean="0">
                <a:latin typeface="+mj-lt"/>
              </a:rPr>
              <a:t>Questions ?</a:t>
            </a:r>
            <a:endParaRPr lang="en-US" sz="6000" dirty="0">
              <a:latin typeface="+mj-lt"/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7"/>
          </p:nvPr>
        </p:nvSpPr>
        <p:spPr>
          <a:xfrm>
            <a:off x="11705282" y="6360341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5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2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3696" y="420540"/>
            <a:ext cx="3844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Threats </a:t>
            </a:r>
            <a:r>
              <a:rPr dirty="0"/>
              <a:t>in</a:t>
            </a:r>
            <a:r>
              <a:rPr spc="-20" dirty="0"/>
              <a:t> </a:t>
            </a:r>
            <a:r>
              <a:rPr spc="-5" dirty="0"/>
              <a:t>Cyberspace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45068" y="2834142"/>
          <a:ext cx="3637915" cy="1208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marL="1108710" marR="457834" indent="-644525">
                        <a:lnSpc>
                          <a:spcPts val="1430"/>
                        </a:lnSpc>
                        <a:spcBef>
                          <a:spcPts val="2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Threats to Intellectual Property / </a:t>
                      </a:r>
                      <a:r>
                        <a:rPr sz="1400" b="1" spc="-3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Competitiveness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94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170815" marR="152400" indent="-117475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Cyber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activity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espionage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continue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despite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private </a:t>
                      </a:r>
                      <a:r>
                        <a:rPr sz="1100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sector reports, official accusations, indictments of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cyber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actors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70815" indent="-118110">
                        <a:lnSpc>
                          <a:spcPct val="100000"/>
                        </a:lnSpc>
                        <a:spcBef>
                          <a:spcPts val="40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Actors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be both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commercial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state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27176" y="1088623"/>
            <a:ext cx="3646170" cy="1569720"/>
            <a:chOff x="527176" y="1088623"/>
            <a:chExt cx="3646170" cy="1569720"/>
          </a:xfrm>
        </p:grpSpPr>
        <p:sp>
          <p:nvSpPr>
            <p:cNvPr id="5" name="object 5"/>
            <p:cNvSpPr/>
            <p:nvPr/>
          </p:nvSpPr>
          <p:spPr>
            <a:xfrm>
              <a:off x="530351" y="1091793"/>
              <a:ext cx="3639820" cy="243840"/>
            </a:xfrm>
            <a:custGeom>
              <a:avLst/>
              <a:gdLst/>
              <a:ahLst/>
              <a:cxnLst/>
              <a:rect l="l" t="t" r="r" b="b"/>
              <a:pathLst>
                <a:path w="3639820" h="243840">
                  <a:moveTo>
                    <a:pt x="3639261" y="0"/>
                  </a:moveTo>
                  <a:lnTo>
                    <a:pt x="0" y="0"/>
                  </a:lnTo>
                  <a:lnTo>
                    <a:pt x="0" y="243700"/>
                  </a:lnTo>
                  <a:lnTo>
                    <a:pt x="3639261" y="243700"/>
                  </a:lnTo>
                  <a:lnTo>
                    <a:pt x="3639261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176" y="1335501"/>
              <a:ext cx="3646170" cy="0"/>
            </a:xfrm>
            <a:custGeom>
              <a:avLst/>
              <a:gdLst/>
              <a:ahLst/>
              <a:cxnLst/>
              <a:rect l="l" t="t" r="r" b="b"/>
              <a:pathLst>
                <a:path w="3646170">
                  <a:moveTo>
                    <a:pt x="0" y="0"/>
                  </a:moveTo>
                  <a:lnTo>
                    <a:pt x="3645611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0351" y="1088623"/>
              <a:ext cx="0" cy="1569720"/>
            </a:xfrm>
            <a:custGeom>
              <a:avLst/>
              <a:gdLst/>
              <a:ahLst/>
              <a:cxnLst/>
              <a:rect l="l" t="t" r="r" b="b"/>
              <a:pathLst>
                <a:path h="1569720">
                  <a:moveTo>
                    <a:pt x="0" y="0"/>
                  </a:moveTo>
                  <a:lnTo>
                    <a:pt x="0" y="1569275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9613" y="1088623"/>
              <a:ext cx="0" cy="1569720"/>
            </a:xfrm>
            <a:custGeom>
              <a:avLst/>
              <a:gdLst/>
              <a:ahLst/>
              <a:cxnLst/>
              <a:rect l="l" t="t" r="r" b="b"/>
              <a:pathLst>
                <a:path h="1569720">
                  <a:moveTo>
                    <a:pt x="0" y="0"/>
                  </a:moveTo>
                  <a:lnTo>
                    <a:pt x="0" y="1569275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7176" y="1091798"/>
              <a:ext cx="3646170" cy="0"/>
            </a:xfrm>
            <a:custGeom>
              <a:avLst/>
              <a:gdLst/>
              <a:ahLst/>
              <a:cxnLst/>
              <a:rect l="l" t="t" r="r" b="b"/>
              <a:pathLst>
                <a:path w="3646170">
                  <a:moveTo>
                    <a:pt x="0" y="0"/>
                  </a:moveTo>
                  <a:lnTo>
                    <a:pt x="3645611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176" y="2654721"/>
              <a:ext cx="3646170" cy="0"/>
            </a:xfrm>
            <a:custGeom>
              <a:avLst/>
              <a:gdLst/>
              <a:ahLst/>
              <a:cxnLst/>
              <a:rect l="l" t="t" r="r" b="b"/>
              <a:pathLst>
                <a:path w="3646170">
                  <a:moveTo>
                    <a:pt x="0" y="0"/>
                  </a:moveTo>
                  <a:lnTo>
                    <a:pt x="3645611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17090" y="1073696"/>
            <a:ext cx="10655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tate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1440" y="1350163"/>
            <a:ext cx="3461385" cy="91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95"/>
              </a:spcBef>
              <a:buChar char="•"/>
              <a:tabLst>
                <a:tab pos="130175" algn="l"/>
              </a:tabLst>
            </a:pPr>
            <a:r>
              <a:rPr sz="1100" spc="-5" dirty="0">
                <a:latin typeface="Arial"/>
                <a:cs typeface="Arial"/>
              </a:rPr>
              <a:t>Tend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focuses 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diplomatic,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military,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economic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targets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maintain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operational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technological 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advantage</a:t>
            </a:r>
            <a:endParaRPr sz="1100">
              <a:latin typeface="Arial"/>
              <a:cs typeface="Arial"/>
            </a:endParaRPr>
          </a:p>
          <a:p>
            <a:pPr marL="129539" marR="121285" indent="-117475">
              <a:lnSpc>
                <a:spcPct val="100000"/>
              </a:lnSpc>
              <a:spcBef>
                <a:spcPts val="405"/>
              </a:spcBef>
              <a:buChar char="•"/>
              <a:tabLst>
                <a:tab pos="130175" algn="l"/>
              </a:tabLst>
            </a:pPr>
            <a:r>
              <a:rPr sz="1100" spc="-5" dirty="0">
                <a:latin typeface="Arial"/>
                <a:cs typeface="Arial"/>
              </a:rPr>
              <a:t>Cyber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programs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integrated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national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military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strategy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27176" y="2834142"/>
          <a:ext cx="3652520" cy="92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marL="963930">
                        <a:lnSpc>
                          <a:spcPts val="163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Asymmetric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Warfare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4D7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marL="170815" marR="457834" indent="-117475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Willing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employ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destructive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cyber-attacks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asymmetric response to perceived threats or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provocations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048243" y="1139225"/>
            <a:ext cx="3637915" cy="418465"/>
          </a:xfrm>
          <a:prstGeom prst="rect">
            <a:avLst/>
          </a:prstGeom>
          <a:solidFill>
            <a:srgbClr val="585858"/>
          </a:solidFill>
          <a:ln w="6350">
            <a:solidFill>
              <a:srgbClr val="7E7E7E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21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Non-State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Actors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1F1F1"/>
                </a:solidFill>
                <a:latin typeface="Arial"/>
                <a:cs typeface="Arial"/>
              </a:rPr>
              <a:t>GLOBAL,</a:t>
            </a:r>
            <a:r>
              <a:rPr sz="11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1F1F1"/>
                </a:solidFill>
                <a:latin typeface="Arial"/>
                <a:cs typeface="Arial"/>
              </a:rPr>
              <a:t>UNACCOUNTABLE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8243" y="1557152"/>
            <a:ext cx="3637915" cy="1058545"/>
          </a:xfrm>
          <a:prstGeom prst="rect">
            <a:avLst/>
          </a:prstGeom>
          <a:ln w="6350">
            <a:solidFill>
              <a:srgbClr val="7E7E7E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205104" marR="289560" indent="-114935">
              <a:lnSpc>
                <a:spcPct val="100000"/>
              </a:lnSpc>
              <a:spcBef>
                <a:spcPts val="685"/>
              </a:spcBef>
              <a:buChar char="•"/>
              <a:tabLst>
                <a:tab pos="205740" algn="l"/>
              </a:tabLst>
            </a:pPr>
            <a:r>
              <a:rPr sz="1100" spc="-5" dirty="0">
                <a:latin typeface="Arial"/>
                <a:cs typeface="Arial"/>
              </a:rPr>
              <a:t>Hacktivists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promote 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social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 legal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issue,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political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ideology</a:t>
            </a:r>
            <a:endParaRPr sz="1100">
              <a:latin typeface="Arial"/>
              <a:cs typeface="Arial"/>
            </a:endParaRPr>
          </a:p>
          <a:p>
            <a:pPr marL="205104" indent="-114935">
              <a:lnSpc>
                <a:spcPct val="100000"/>
              </a:lnSpc>
              <a:buChar char="•"/>
              <a:tabLst>
                <a:tab pos="205740" algn="l"/>
              </a:tabLst>
            </a:pPr>
            <a:r>
              <a:rPr sz="1100" spc="-5" dirty="0">
                <a:latin typeface="Arial"/>
                <a:cs typeface="Arial"/>
              </a:rPr>
              <a:t>Cyber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Criminals,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motivated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by profit</a:t>
            </a:r>
            <a:endParaRPr sz="1100">
              <a:latin typeface="Arial"/>
              <a:cs typeface="Arial"/>
            </a:endParaRPr>
          </a:p>
          <a:p>
            <a:pPr marL="205104" indent="-114935">
              <a:lnSpc>
                <a:spcPct val="100000"/>
              </a:lnSpc>
              <a:buChar char="•"/>
              <a:tabLst>
                <a:tab pos="205740" algn="l"/>
              </a:tabLst>
            </a:pPr>
            <a:r>
              <a:rPr sz="1100" spc="-5" dirty="0">
                <a:latin typeface="Arial"/>
                <a:cs typeface="Arial"/>
              </a:rPr>
              <a:t>Proxy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Actors support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state-sponsored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causes</a:t>
            </a:r>
            <a:endParaRPr sz="1100">
              <a:latin typeface="Arial"/>
              <a:cs typeface="Arial"/>
            </a:endParaRPr>
          </a:p>
          <a:p>
            <a:pPr marL="205104" indent="-114935">
              <a:lnSpc>
                <a:spcPct val="100000"/>
              </a:lnSpc>
              <a:buChar char="•"/>
              <a:tabLst>
                <a:tab pos="205740" algn="l"/>
              </a:tabLst>
            </a:pPr>
            <a:r>
              <a:rPr sz="1100" spc="-5" dirty="0">
                <a:latin typeface="Arial"/>
                <a:cs typeface="Arial"/>
              </a:rPr>
              <a:t>Terrorists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promote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extremist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ideology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09569" y="4639459"/>
            <a:ext cx="7698105" cy="1745614"/>
            <a:chOff x="2509569" y="4639459"/>
            <a:chExt cx="7698105" cy="1745614"/>
          </a:xfrm>
        </p:grpSpPr>
        <p:sp>
          <p:nvSpPr>
            <p:cNvPr id="17" name="object 17"/>
            <p:cNvSpPr/>
            <p:nvPr/>
          </p:nvSpPr>
          <p:spPr>
            <a:xfrm>
              <a:off x="2512745" y="4642637"/>
              <a:ext cx="7691755" cy="306705"/>
            </a:xfrm>
            <a:custGeom>
              <a:avLst/>
              <a:gdLst/>
              <a:ahLst/>
              <a:cxnLst/>
              <a:rect l="l" t="t" r="r" b="b"/>
              <a:pathLst>
                <a:path w="7691755" h="306704">
                  <a:moveTo>
                    <a:pt x="7691145" y="0"/>
                  </a:moveTo>
                  <a:lnTo>
                    <a:pt x="0" y="0"/>
                  </a:lnTo>
                  <a:lnTo>
                    <a:pt x="0" y="306501"/>
                  </a:lnTo>
                  <a:lnTo>
                    <a:pt x="7691145" y="306501"/>
                  </a:lnTo>
                  <a:lnTo>
                    <a:pt x="76911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9569" y="4949131"/>
              <a:ext cx="7698105" cy="0"/>
            </a:xfrm>
            <a:custGeom>
              <a:avLst/>
              <a:gdLst/>
              <a:ahLst/>
              <a:cxnLst/>
              <a:rect l="l" t="t" r="r" b="b"/>
              <a:pathLst>
                <a:path w="7698105">
                  <a:moveTo>
                    <a:pt x="0" y="0"/>
                  </a:moveTo>
                  <a:lnTo>
                    <a:pt x="769749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12744" y="4639459"/>
              <a:ext cx="0" cy="1745614"/>
            </a:xfrm>
            <a:custGeom>
              <a:avLst/>
              <a:gdLst/>
              <a:ahLst/>
              <a:cxnLst/>
              <a:rect l="l" t="t" r="r" b="b"/>
              <a:pathLst>
                <a:path h="1745614">
                  <a:moveTo>
                    <a:pt x="0" y="0"/>
                  </a:moveTo>
                  <a:lnTo>
                    <a:pt x="0" y="1745411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03885" y="4639461"/>
              <a:ext cx="0" cy="1745614"/>
            </a:xfrm>
            <a:custGeom>
              <a:avLst/>
              <a:gdLst/>
              <a:ahLst/>
              <a:cxnLst/>
              <a:rect l="l" t="t" r="r" b="b"/>
              <a:pathLst>
                <a:path h="1745614">
                  <a:moveTo>
                    <a:pt x="0" y="0"/>
                  </a:moveTo>
                  <a:lnTo>
                    <a:pt x="0" y="1745411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9569" y="4642636"/>
              <a:ext cx="7698105" cy="0"/>
            </a:xfrm>
            <a:custGeom>
              <a:avLst/>
              <a:gdLst/>
              <a:ahLst/>
              <a:cxnLst/>
              <a:rect l="l" t="t" r="r" b="b"/>
              <a:pathLst>
                <a:path w="7698105">
                  <a:moveTo>
                    <a:pt x="0" y="0"/>
                  </a:moveTo>
                  <a:lnTo>
                    <a:pt x="769749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09569" y="6381691"/>
              <a:ext cx="7698105" cy="0"/>
            </a:xfrm>
            <a:custGeom>
              <a:avLst/>
              <a:gdLst/>
              <a:ahLst/>
              <a:cxnLst/>
              <a:rect l="l" t="t" r="r" b="b"/>
              <a:pathLst>
                <a:path w="7698105">
                  <a:moveTo>
                    <a:pt x="0" y="0"/>
                  </a:moveTo>
                  <a:lnTo>
                    <a:pt x="7697495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48683" y="4672778"/>
            <a:ext cx="6548755" cy="167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95"/>
              </a:spcBef>
            </a:pPr>
            <a:r>
              <a:rPr sz="1400" b="1" i="1" spc="-5" dirty="0">
                <a:solidFill>
                  <a:srgbClr val="9BBA58"/>
                </a:solidFill>
                <a:latin typeface="Arial"/>
                <a:cs typeface="Arial"/>
              </a:rPr>
              <a:t>Rapid</a:t>
            </a:r>
            <a:r>
              <a:rPr sz="1400" b="1" i="1" spc="-2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9BBA58"/>
                </a:solidFill>
                <a:latin typeface="Arial"/>
                <a:cs typeface="Arial"/>
              </a:rPr>
              <a:t>technological</a:t>
            </a:r>
            <a:r>
              <a:rPr sz="1400" b="1" i="1" spc="-3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9BBA58"/>
                </a:solidFill>
                <a:latin typeface="Arial"/>
                <a:cs typeface="Arial"/>
              </a:rPr>
              <a:t>changes</a:t>
            </a:r>
            <a:r>
              <a:rPr sz="1400" b="1" i="1" spc="-25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9BBA58"/>
                </a:solidFill>
                <a:latin typeface="Arial"/>
                <a:cs typeface="Arial"/>
              </a:rPr>
              <a:t>present</a:t>
            </a:r>
            <a:r>
              <a:rPr sz="1400" b="1" i="1" spc="-3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9BBA58"/>
                </a:solidFill>
                <a:latin typeface="Arial"/>
                <a:cs typeface="Arial"/>
              </a:rPr>
              <a:t>challenges</a:t>
            </a:r>
            <a:r>
              <a:rPr sz="1400" b="1" i="1" spc="-25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9BBA58"/>
                </a:solidFill>
                <a:latin typeface="Arial"/>
                <a:cs typeface="Arial"/>
              </a:rPr>
              <a:t>and</a:t>
            </a:r>
            <a:r>
              <a:rPr sz="1400" b="1" i="1" spc="-2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9BBA58"/>
                </a:solidFill>
                <a:latin typeface="Arial"/>
                <a:cs typeface="Arial"/>
              </a:rPr>
              <a:t>opportunities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Expanding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power of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autonomy,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Artificial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Intelligence,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persistent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sensing, commercial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Theft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of sensitive DoD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information has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eroded our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military edge</a:t>
            </a:r>
            <a:endParaRPr sz="1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b="1" spc="-5" dirty="0">
                <a:latin typeface="Arial"/>
                <a:cs typeface="Arial"/>
              </a:rPr>
              <a:t>Legacy</a:t>
            </a:r>
            <a:r>
              <a:rPr sz="1200" b="1" dirty="0">
                <a:latin typeface="Arial"/>
                <a:cs typeface="Arial"/>
              </a:rPr>
              <a:t> IT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Industrial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Control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Systems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(ICS),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now networked,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provide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easy targets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for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adversaries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b="1" spc="-5" dirty="0">
                <a:latin typeface="Arial"/>
                <a:cs typeface="Arial"/>
              </a:rPr>
              <a:t>compromise critical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infrastructure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1200" spc="-5" dirty="0">
                <a:latin typeface="Arial"/>
                <a:cs typeface="Arial"/>
              </a:rPr>
              <a:t>Cyber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Attacks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difficult</a:t>
            </a:r>
            <a:r>
              <a:rPr sz="1200" dirty="0">
                <a:latin typeface="Arial"/>
                <a:cs typeface="Arial"/>
              </a:rPr>
              <a:t> 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attribute;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retribution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deterrence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often ineffective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3241" y="1163464"/>
            <a:ext cx="228346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Unlike physical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domains, the norms of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responsible state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behavior in cyberspace </a:t>
            </a:r>
            <a:r>
              <a:rPr sz="1600" b="1" spc="-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remain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unsettled.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3982" y="2626298"/>
            <a:ext cx="21031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Appropriate norms of </a:t>
            </a:r>
            <a:r>
              <a:rPr sz="1600" b="1" spc="-4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response are also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undetermined.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271164" y="3626883"/>
          <a:ext cx="3673475" cy="92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204">
                <a:tc>
                  <a:txBody>
                    <a:bodyPr/>
                    <a:lstStyle/>
                    <a:p>
                      <a:pPr marL="1079500">
                        <a:lnSpc>
                          <a:spcPts val="163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Entry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EC9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815">
                <a:tc>
                  <a:txBody>
                    <a:bodyPr/>
                    <a:lstStyle/>
                    <a:p>
                      <a:pPr marL="170815" marR="191135" indent="-117475">
                        <a:lnSpc>
                          <a:spcPct val="100000"/>
                        </a:lnSpc>
                        <a:spcBef>
                          <a:spcPts val="21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Cyber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 equalizer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adversaries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cyber attack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tools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inexpensive,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while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robust cyber </a:t>
                      </a:r>
                      <a:r>
                        <a:rPr sz="1100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security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requires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resources and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commitment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638" y="6361113"/>
            <a:ext cx="288925" cy="204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1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Cyber Domain</a:t>
            </a:r>
          </a:p>
          <a:p>
            <a:pPr marL="342900" indent="-342900" algn="l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Cyberspace Adversarial Snapshot</a:t>
            </a:r>
          </a:p>
          <a:p>
            <a:pPr marL="342900" indent="-342900" algn="l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Whole-of Government Approach to Cyber</a:t>
            </a:r>
          </a:p>
          <a:p>
            <a:pPr marL="342900" indent="-342900" algn="l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DoD Cyber and Critical Infrastructure Equities</a:t>
            </a:r>
          </a:p>
          <a:p>
            <a:pPr marL="342900" indent="-342900" algn="l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Key Take-</a:t>
            </a:r>
            <a:r>
              <a:rPr lang="en-US" dirty="0" err="1" smtClean="0">
                <a:solidFill>
                  <a:schemeClr val="tx1"/>
                </a:solidFill>
              </a:rPr>
              <a:t>Aways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>
              <a:buClr>
                <a:srgbClr val="000099"/>
              </a:buClr>
            </a:pPr>
            <a:endParaRPr lang="en-US" sz="2800" dirty="0">
              <a:solidFill>
                <a:srgbClr val="002060"/>
              </a:solidFill>
            </a:endParaRPr>
          </a:p>
          <a:p>
            <a:pPr marL="342900">
              <a:buClr>
                <a:srgbClr val="000099"/>
              </a:buClr>
            </a:pPr>
            <a:endParaRPr lang="en-US" dirty="0" smtClean="0">
              <a:solidFill>
                <a:srgbClr val="002060"/>
              </a:solidFill>
            </a:endParaRPr>
          </a:p>
          <a:p>
            <a:pPr marL="342900">
              <a:buClr>
                <a:srgbClr val="000099"/>
              </a:buClr>
            </a:pPr>
            <a:endParaRPr lang="en-US" sz="2800" dirty="0">
              <a:solidFill>
                <a:srgbClr val="002060"/>
              </a:solidFill>
            </a:endParaRPr>
          </a:p>
          <a:p>
            <a:pPr marL="1030288" lvl="1">
              <a:buClr>
                <a:srgbClr val="000099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7"/>
          </p:nvPr>
        </p:nvSpPr>
        <p:spPr>
          <a:xfrm>
            <a:off x="11705282" y="6360341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5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7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09238"/>
            <a:ext cx="12192000" cy="2820542"/>
            <a:chOff x="0" y="3809238"/>
            <a:chExt cx="12192000" cy="2820542"/>
          </a:xfrm>
        </p:grpSpPr>
        <p:sp>
          <p:nvSpPr>
            <p:cNvPr id="3" name="object 3"/>
            <p:cNvSpPr/>
            <p:nvPr/>
          </p:nvSpPr>
          <p:spPr>
            <a:xfrm>
              <a:off x="0" y="646404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2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198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2895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82781" y="6248780"/>
              <a:ext cx="508634" cy="381000"/>
            </a:xfrm>
            <a:custGeom>
              <a:avLst/>
              <a:gdLst/>
              <a:ahLst/>
              <a:cxnLst/>
              <a:rect l="l" t="t" r="r" b="b"/>
              <a:pathLst>
                <a:path w="508634" h="381000">
                  <a:moveTo>
                    <a:pt x="254127" y="0"/>
                  </a:moveTo>
                  <a:lnTo>
                    <a:pt x="0" y="145529"/>
                  </a:lnTo>
                  <a:lnTo>
                    <a:pt x="97066" y="381000"/>
                  </a:lnTo>
                  <a:lnTo>
                    <a:pt x="411187" y="381000"/>
                  </a:lnTo>
                  <a:lnTo>
                    <a:pt x="508254" y="145529"/>
                  </a:lnTo>
                  <a:lnTo>
                    <a:pt x="2541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82782" y="6248780"/>
              <a:ext cx="508634" cy="381000"/>
            </a:xfrm>
            <a:custGeom>
              <a:avLst/>
              <a:gdLst/>
              <a:ahLst/>
              <a:cxnLst/>
              <a:rect l="l" t="t" r="r" b="b"/>
              <a:pathLst>
                <a:path w="508634" h="381000">
                  <a:moveTo>
                    <a:pt x="0" y="145529"/>
                  </a:moveTo>
                  <a:lnTo>
                    <a:pt x="254127" y="0"/>
                  </a:lnTo>
                  <a:lnTo>
                    <a:pt x="508254" y="145529"/>
                  </a:lnTo>
                  <a:lnTo>
                    <a:pt x="411187" y="381000"/>
                  </a:lnTo>
                  <a:lnTo>
                    <a:pt x="97066" y="381000"/>
                  </a:lnTo>
                  <a:lnTo>
                    <a:pt x="0" y="145529"/>
                  </a:lnTo>
                  <a:close/>
                </a:path>
              </a:pathLst>
            </a:custGeom>
            <a:ln w="25146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09238"/>
              <a:ext cx="12101321" cy="254203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9435"/>
            <a:ext cx="12192000" cy="919480"/>
            <a:chOff x="0" y="59435"/>
            <a:chExt cx="12192000" cy="919480"/>
          </a:xfrm>
        </p:grpSpPr>
        <p:sp>
          <p:nvSpPr>
            <p:cNvPr id="9" name="object 9"/>
            <p:cNvSpPr/>
            <p:nvPr/>
          </p:nvSpPr>
          <p:spPr>
            <a:xfrm>
              <a:off x="0" y="949452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28877"/>
              <a:ext cx="12192000" cy="29209"/>
            </a:xfrm>
            <a:custGeom>
              <a:avLst/>
              <a:gdLst/>
              <a:ahLst/>
              <a:cxnLst/>
              <a:rect l="l" t="t" r="r" b="b"/>
              <a:pathLst>
                <a:path w="12192000" h="29209">
                  <a:moveTo>
                    <a:pt x="0" y="28955"/>
                  </a:moveTo>
                  <a:lnTo>
                    <a:pt x="12192000" y="2895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895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0316" y="93726"/>
              <a:ext cx="1180337" cy="8046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" y="62483"/>
              <a:ext cx="918209" cy="8359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769" y="59435"/>
              <a:ext cx="905255" cy="86029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201156" y="1159763"/>
            <a:ext cx="5991225" cy="2509520"/>
            <a:chOff x="6201156" y="1159763"/>
            <a:chExt cx="5991225" cy="250952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1156" y="1159763"/>
              <a:ext cx="5990843" cy="250926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96125" y="2444877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107" y="0"/>
                  </a:lnTo>
                </a:path>
              </a:pathLst>
            </a:custGeom>
            <a:ln w="99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77598" y="1474246"/>
            <a:ext cx="5746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Cyber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7598" y="1681566"/>
            <a:ext cx="7035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53486" y="2345843"/>
            <a:ext cx="6032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Logical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90009" y="3012358"/>
            <a:ext cx="6997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600" b="1" spc="-3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1600" b="1" spc="-1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sz="1600" b="1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22412" y="1359280"/>
            <a:ext cx="2223135" cy="2028825"/>
            <a:chOff x="6622412" y="1359280"/>
            <a:chExt cx="2223135" cy="2028825"/>
          </a:xfrm>
        </p:grpSpPr>
        <p:sp>
          <p:nvSpPr>
            <p:cNvPr id="22" name="object 22"/>
            <p:cNvSpPr/>
            <p:nvPr/>
          </p:nvSpPr>
          <p:spPr>
            <a:xfrm>
              <a:off x="6645779" y="2902838"/>
              <a:ext cx="544830" cy="101600"/>
            </a:xfrm>
            <a:custGeom>
              <a:avLst/>
              <a:gdLst/>
              <a:ahLst/>
              <a:cxnLst/>
              <a:rect l="l" t="t" r="r" b="b"/>
              <a:pathLst>
                <a:path w="544829" h="101600">
                  <a:moveTo>
                    <a:pt x="544487" y="0"/>
                  </a:moveTo>
                  <a:lnTo>
                    <a:pt x="0" y="0"/>
                  </a:lnTo>
                  <a:lnTo>
                    <a:pt x="0" y="101600"/>
                  </a:lnTo>
                </a:path>
              </a:pathLst>
            </a:custGeom>
            <a:ln w="990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45782" y="3276984"/>
              <a:ext cx="544830" cy="106045"/>
            </a:xfrm>
            <a:custGeom>
              <a:avLst/>
              <a:gdLst/>
              <a:ahLst/>
              <a:cxnLst/>
              <a:rect l="l" t="t" r="r" b="b"/>
              <a:pathLst>
                <a:path w="544829" h="106045">
                  <a:moveTo>
                    <a:pt x="544487" y="105613"/>
                  </a:moveTo>
                  <a:lnTo>
                    <a:pt x="0" y="105613"/>
                  </a:lnTo>
                  <a:lnTo>
                    <a:pt x="0" y="0"/>
                  </a:lnTo>
                </a:path>
              </a:pathLst>
            </a:custGeom>
            <a:ln w="99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27496" y="1364360"/>
              <a:ext cx="520065" cy="125095"/>
            </a:xfrm>
            <a:custGeom>
              <a:avLst/>
              <a:gdLst/>
              <a:ahLst/>
              <a:cxnLst/>
              <a:rect l="l" t="t" r="r" b="b"/>
              <a:pathLst>
                <a:path w="520065" h="125094">
                  <a:moveTo>
                    <a:pt x="519607" y="0"/>
                  </a:moveTo>
                  <a:lnTo>
                    <a:pt x="0" y="0"/>
                  </a:lnTo>
                  <a:lnTo>
                    <a:pt x="0" y="124929"/>
                  </a:lnTo>
                </a:path>
              </a:pathLst>
            </a:custGeom>
            <a:ln w="990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27492" y="1906148"/>
              <a:ext cx="563245" cy="83820"/>
            </a:xfrm>
            <a:custGeom>
              <a:avLst/>
              <a:gdLst/>
              <a:ahLst/>
              <a:cxnLst/>
              <a:rect l="l" t="t" r="r" b="b"/>
              <a:pathLst>
                <a:path w="563245" h="83819">
                  <a:moveTo>
                    <a:pt x="563105" y="83718"/>
                  </a:moveTo>
                  <a:lnTo>
                    <a:pt x="0" y="83718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0232" y="1386078"/>
              <a:ext cx="1655063" cy="24764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190231" y="1364361"/>
            <a:ext cx="165544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0231" y="2324861"/>
            <a:ext cx="2353817" cy="21793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268846" y="2289199"/>
            <a:ext cx="880744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90231" y="2779776"/>
            <a:ext cx="2618231" cy="24536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7190231" y="2779776"/>
            <a:ext cx="261874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61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90231" y="1869948"/>
            <a:ext cx="2471927" cy="23926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190231" y="1869948"/>
            <a:ext cx="247205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58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Cyber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Identity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90231" y="3256026"/>
            <a:ext cx="3959351" cy="25222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190231" y="3256026"/>
            <a:ext cx="395986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63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Geographic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Component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87056" y="1083564"/>
            <a:ext cx="4443982" cy="269900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19636" y="1769709"/>
            <a:ext cx="4799965" cy="16262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b="1" spc="-5" dirty="0">
                <a:latin typeface="Calibri"/>
                <a:cs typeface="Calibri"/>
              </a:rPr>
              <a:t>Manmade,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global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domain,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integrated</a:t>
            </a:r>
            <a:r>
              <a:rPr sz="1400" b="1" spc="-10" dirty="0">
                <a:latin typeface="Calibri"/>
                <a:cs typeface="Calibri"/>
              </a:rPr>
              <a:t> into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all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other </a:t>
            </a:r>
            <a:r>
              <a:rPr sz="1400" b="1" spc="-10" dirty="0">
                <a:latin typeface="Calibri"/>
                <a:cs typeface="Calibri"/>
              </a:rPr>
              <a:t>domains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b="1" spc="-5" dirty="0">
                <a:latin typeface="Calibri"/>
                <a:cs typeface="Calibri"/>
              </a:rPr>
              <a:t>Used and</a:t>
            </a:r>
            <a:r>
              <a:rPr sz="1400" b="1" spc="-10" dirty="0">
                <a:latin typeface="Calibri"/>
                <a:cs typeface="Calibri"/>
              </a:rPr>
              <a:t> controlled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by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diverse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private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and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public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entities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b="1" spc="-5" dirty="0">
                <a:latin typeface="Calibri"/>
                <a:cs typeface="Calibri"/>
              </a:rPr>
              <a:t>Domestic,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Informational,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Military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&amp;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Economic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considerations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b="1" spc="-5" dirty="0">
                <a:latin typeface="Calibri"/>
                <a:cs typeface="Calibri"/>
              </a:rPr>
              <a:t>3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distinct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but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interrelated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layers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contribute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to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complexity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7815" algn="l"/>
                <a:tab pos="298450" algn="l"/>
              </a:tabLst>
            </a:pPr>
            <a:r>
              <a:rPr sz="1400" b="1" spc="-5" dirty="0">
                <a:latin typeface="Calibri"/>
                <a:cs typeface="Calibri"/>
              </a:rPr>
              <a:t>Public,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Commercial,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and </a:t>
            </a:r>
            <a:r>
              <a:rPr sz="1400" b="1" spc="-10" dirty="0">
                <a:latin typeface="Calibri"/>
                <a:cs typeface="Calibri"/>
              </a:rPr>
              <a:t>Adversarial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network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components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510436" y="388240"/>
            <a:ext cx="31705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25" dirty="0"/>
              <a:t> </a:t>
            </a:r>
            <a:r>
              <a:rPr spc="-5" dirty="0"/>
              <a:t>Cyber</a:t>
            </a:r>
            <a:r>
              <a:rPr spc="-10" dirty="0"/>
              <a:t> </a:t>
            </a:r>
            <a:r>
              <a:rPr spc="-5" dirty="0"/>
              <a:t>Domain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2" name="Holder 6"/>
          <p:cNvSpPr>
            <a:spLocks noGrp="1"/>
          </p:cNvSpPr>
          <p:nvPr>
            <p:ph type="sldNum" sz="quarter" idx="7"/>
          </p:nvPr>
        </p:nvSpPr>
        <p:spPr>
          <a:xfrm>
            <a:off x="11746523" y="6348016"/>
            <a:ext cx="247040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43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643" y="308786"/>
            <a:ext cx="6275635" cy="861774"/>
          </a:xfrm>
        </p:spPr>
        <p:txBody>
          <a:bodyPr/>
          <a:lstStyle/>
          <a:p>
            <a:r>
              <a:rPr lang="en-US" dirty="0" smtClean="0"/>
              <a:t>The Cyber World is Interconnected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2070167" y="5059375"/>
            <a:ext cx="1096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-100" dirty="0">
                <a:gradFill>
                  <a:gsLst>
                    <a:gs pos="100000">
                      <a:srgbClr val="7CA1CE"/>
                    </a:gs>
                    <a:gs pos="0">
                      <a:srgbClr val="002A47"/>
                    </a:gs>
                  </a:gsLst>
                  <a:path path="circle">
                    <a:fillToRect l="50000" t="50000" r="50000" b="5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>101000100011</a:t>
            </a:r>
          </a:p>
        </p:txBody>
      </p:sp>
      <p:sp>
        <p:nvSpPr>
          <p:cNvPr id="5" name="Freeform 4"/>
          <p:cNvSpPr/>
          <p:nvPr/>
        </p:nvSpPr>
        <p:spPr>
          <a:xfrm rot="5935159">
            <a:off x="3419443" y="5479988"/>
            <a:ext cx="500261" cy="81529"/>
          </a:xfrm>
          <a:custGeom>
            <a:avLst/>
            <a:gdLst>
              <a:gd name="connsiteX0" fmla="*/ 0 w 4797706"/>
              <a:gd name="connsiteY0" fmla="*/ 187125 h 291296"/>
              <a:gd name="connsiteX1" fmla="*/ 1539433 w 4797706"/>
              <a:gd name="connsiteY1" fmla="*/ 13504 h 291296"/>
              <a:gd name="connsiteX2" fmla="*/ 2928395 w 4797706"/>
              <a:gd name="connsiteY2" fmla="*/ 268147 h 291296"/>
              <a:gd name="connsiteX3" fmla="*/ 4525701 w 4797706"/>
              <a:gd name="connsiteY3" fmla="*/ 152401 h 291296"/>
              <a:gd name="connsiteX4" fmla="*/ 4560425 w 4797706"/>
              <a:gd name="connsiteY4" fmla="*/ 129251 h 291296"/>
              <a:gd name="connsiteX0" fmla="*/ 0 w 4995407"/>
              <a:gd name="connsiteY0" fmla="*/ 187125 h 291296"/>
              <a:gd name="connsiteX1" fmla="*/ 1539433 w 4995407"/>
              <a:gd name="connsiteY1" fmla="*/ 13504 h 291296"/>
              <a:gd name="connsiteX2" fmla="*/ 2928395 w 4995407"/>
              <a:gd name="connsiteY2" fmla="*/ 268147 h 291296"/>
              <a:gd name="connsiteX3" fmla="*/ 4525701 w 4995407"/>
              <a:gd name="connsiteY3" fmla="*/ 152401 h 291296"/>
              <a:gd name="connsiteX4" fmla="*/ 4876767 w 4995407"/>
              <a:gd name="connsiteY4" fmla="*/ 66555 h 291296"/>
              <a:gd name="connsiteX0" fmla="*/ 0 w 4525701"/>
              <a:gd name="connsiteY0" fmla="*/ 187125 h 291296"/>
              <a:gd name="connsiteX1" fmla="*/ 1539433 w 4525701"/>
              <a:gd name="connsiteY1" fmla="*/ 13504 h 291296"/>
              <a:gd name="connsiteX2" fmla="*/ 2928395 w 4525701"/>
              <a:gd name="connsiteY2" fmla="*/ 268147 h 291296"/>
              <a:gd name="connsiteX3" fmla="*/ 4525701 w 4525701"/>
              <a:gd name="connsiteY3" fmla="*/ 152401 h 291296"/>
              <a:gd name="connsiteX0" fmla="*/ 0 w 4639583"/>
              <a:gd name="connsiteY0" fmla="*/ 187125 h 289689"/>
              <a:gd name="connsiteX1" fmla="*/ 1539433 w 4639583"/>
              <a:gd name="connsiteY1" fmla="*/ 13504 h 289689"/>
              <a:gd name="connsiteX2" fmla="*/ 2928395 w 4639583"/>
              <a:gd name="connsiteY2" fmla="*/ 268147 h 289689"/>
              <a:gd name="connsiteX3" fmla="*/ 4639583 w 4639583"/>
              <a:gd name="connsiteY3" fmla="*/ 142755 h 28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9583" h="289689">
                <a:moveTo>
                  <a:pt x="0" y="187125"/>
                </a:moveTo>
                <a:cubicBezTo>
                  <a:pt x="525683" y="93562"/>
                  <a:pt x="1051367" y="0"/>
                  <a:pt x="1539433" y="13504"/>
                </a:cubicBezTo>
                <a:cubicBezTo>
                  <a:pt x="2027499" y="27008"/>
                  <a:pt x="2411703" y="246605"/>
                  <a:pt x="2928395" y="268147"/>
                </a:cubicBezTo>
                <a:cubicBezTo>
                  <a:pt x="3445087" y="289689"/>
                  <a:pt x="4314854" y="176354"/>
                  <a:pt x="4639583" y="142755"/>
                </a:cubicBezTo>
              </a:path>
            </a:pathLst>
          </a:custGeom>
          <a:ln w="34925">
            <a:solidFill>
              <a:srgbClr val="7CA1CE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83900" y="5034843"/>
            <a:ext cx="218342" cy="708924"/>
            <a:chOff x="9554172" y="7026834"/>
            <a:chExt cx="152400" cy="654392"/>
          </a:xfrm>
        </p:grpSpPr>
        <p:sp>
          <p:nvSpPr>
            <p:cNvPr id="7" name="Rectangle 6"/>
            <p:cNvSpPr/>
            <p:nvPr/>
          </p:nvSpPr>
          <p:spPr>
            <a:xfrm rot="16200000" flipV="1">
              <a:off x="9354549" y="7272177"/>
              <a:ext cx="559688" cy="69001"/>
            </a:xfrm>
            <a:prstGeom prst="rect">
              <a:avLst/>
            </a:prstGeom>
            <a:gradFill>
              <a:gsLst>
                <a:gs pos="2000">
                  <a:srgbClr val="002A47"/>
                </a:gs>
                <a:gs pos="50000">
                  <a:srgbClr val="7CA1CE"/>
                </a:gs>
                <a:gs pos="100000">
                  <a:srgbClr val="002A4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 rot="16200000">
              <a:off x="9562825" y="7537480"/>
              <a:ext cx="135093" cy="152400"/>
              <a:chOff x="-2530227" y="914397"/>
              <a:chExt cx="472827" cy="533400"/>
            </a:xfrm>
          </p:grpSpPr>
          <p:sp>
            <p:nvSpPr>
              <p:cNvPr id="9" name="Rectangle 8"/>
              <p:cNvSpPr/>
              <p:nvPr/>
            </p:nvSpPr>
            <p:spPr>
              <a:xfrm rot="5400000">
                <a:off x="-2552700" y="1028700"/>
                <a:ext cx="381000" cy="304800"/>
              </a:xfrm>
              <a:prstGeom prst="rect">
                <a:avLst/>
              </a:prstGeom>
              <a:gradFill>
                <a:gsLst>
                  <a:gs pos="0">
                    <a:srgbClr val="002A47"/>
                  </a:gs>
                  <a:gs pos="48000">
                    <a:schemeClr val="bg1">
                      <a:lumMod val="95000"/>
                    </a:schemeClr>
                  </a:gs>
                  <a:gs pos="69000">
                    <a:schemeClr val="bg1">
                      <a:lumMod val="75000"/>
                    </a:schemeClr>
                  </a:gs>
                  <a:gs pos="100000">
                    <a:srgbClr val="002A4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5400000">
                <a:off x="-2758828" y="1142998"/>
                <a:ext cx="533400" cy="76198"/>
              </a:xfrm>
              <a:prstGeom prst="rect">
                <a:avLst/>
              </a:prstGeom>
              <a:gradFill>
                <a:gsLst>
                  <a:gs pos="0">
                    <a:srgbClr val="002A47"/>
                  </a:gs>
                  <a:gs pos="48000">
                    <a:schemeClr val="bg1">
                      <a:lumMod val="95000"/>
                    </a:schemeClr>
                  </a:gs>
                  <a:gs pos="69000">
                    <a:schemeClr val="bg1">
                      <a:lumMod val="75000"/>
                    </a:schemeClr>
                  </a:gs>
                  <a:gs pos="100000">
                    <a:srgbClr val="002A4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5400000">
                <a:off x="-2268417" y="1104902"/>
                <a:ext cx="269631" cy="152402"/>
              </a:xfrm>
              <a:prstGeom prst="rect">
                <a:avLst/>
              </a:prstGeom>
              <a:gradFill>
                <a:gsLst>
                  <a:gs pos="0">
                    <a:srgbClr val="002A47"/>
                  </a:gs>
                  <a:gs pos="48000">
                    <a:schemeClr val="bg1">
                      <a:lumMod val="95000"/>
                    </a:schemeClr>
                  </a:gs>
                  <a:gs pos="69000">
                    <a:schemeClr val="bg1">
                      <a:lumMod val="75000"/>
                    </a:schemeClr>
                  </a:gs>
                  <a:gs pos="100000">
                    <a:srgbClr val="002A4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252035">
            <a:off x="5418689" y="5035572"/>
            <a:ext cx="200161" cy="715223"/>
            <a:chOff x="9609099" y="7156677"/>
            <a:chExt cx="280540" cy="1002437"/>
          </a:xfrm>
        </p:grpSpPr>
        <p:sp>
          <p:nvSpPr>
            <p:cNvPr id="13" name="Freeform 100"/>
            <p:cNvSpPr>
              <a:spLocks/>
            </p:cNvSpPr>
            <p:nvPr/>
          </p:nvSpPr>
          <p:spPr bwMode="auto">
            <a:xfrm rot="5201356">
              <a:off x="9709927" y="7156664"/>
              <a:ext cx="18945" cy="1897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61"/>
                </a:cxn>
                <a:cxn ang="0">
                  <a:pos x="2" y="61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61">
                  <a:moveTo>
                    <a:pt x="15" y="0"/>
                  </a:moveTo>
                  <a:lnTo>
                    <a:pt x="15" y="61"/>
                  </a:lnTo>
                  <a:lnTo>
                    <a:pt x="2" y="61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2"/>
            <p:cNvSpPr>
              <a:spLocks noChangeArrowheads="1"/>
            </p:cNvSpPr>
            <p:nvPr/>
          </p:nvSpPr>
          <p:spPr bwMode="auto">
            <a:xfrm rot="5201356">
              <a:off x="9724851" y="7465019"/>
              <a:ext cx="29049" cy="98282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3"/>
            <p:cNvSpPr>
              <a:spLocks noChangeArrowheads="1"/>
            </p:cNvSpPr>
            <p:nvPr/>
          </p:nvSpPr>
          <p:spPr bwMode="auto">
            <a:xfrm rot="5201356">
              <a:off x="9726548" y="7419148"/>
              <a:ext cx="18945" cy="74023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4"/>
            <p:cNvSpPr>
              <a:spLocks/>
            </p:cNvSpPr>
            <p:nvPr/>
          </p:nvSpPr>
          <p:spPr bwMode="auto">
            <a:xfrm rot="5201356">
              <a:off x="9720667" y="7374833"/>
              <a:ext cx="23997" cy="4665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150"/>
                </a:cxn>
                <a:cxn ang="0">
                  <a:pos x="2" y="150"/>
                </a:cxn>
                <a:cxn ang="0">
                  <a:pos x="0" y="0"/>
                </a:cxn>
                <a:cxn ang="0">
                  <a:pos x="17" y="0"/>
                </a:cxn>
              </a:cxnLst>
              <a:rect l="0" t="0" r="r" b="b"/>
              <a:pathLst>
                <a:path w="19" h="150">
                  <a:moveTo>
                    <a:pt x="17" y="0"/>
                  </a:moveTo>
                  <a:lnTo>
                    <a:pt x="19" y="150"/>
                  </a:lnTo>
                  <a:lnTo>
                    <a:pt x="2" y="150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5"/>
            <p:cNvSpPr>
              <a:spLocks noChangeArrowheads="1"/>
            </p:cNvSpPr>
            <p:nvPr/>
          </p:nvSpPr>
          <p:spPr bwMode="auto">
            <a:xfrm rot="5201356">
              <a:off x="9729397" y="7491901"/>
              <a:ext cx="26523" cy="157998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16"/>
            <p:cNvSpPr>
              <a:spLocks noChangeArrowheads="1"/>
            </p:cNvSpPr>
            <p:nvPr/>
          </p:nvSpPr>
          <p:spPr bwMode="auto">
            <a:xfrm rot="5201356">
              <a:off x="9716327" y="7274548"/>
              <a:ext cx="18945" cy="15240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7"/>
            <p:cNvSpPr>
              <a:spLocks/>
            </p:cNvSpPr>
            <p:nvPr/>
          </p:nvSpPr>
          <p:spPr bwMode="auto">
            <a:xfrm rot="5201356">
              <a:off x="9713127" y="7219493"/>
              <a:ext cx="18945" cy="93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30"/>
                </a:cxn>
                <a:cxn ang="0">
                  <a:pos x="2" y="3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30">
                  <a:moveTo>
                    <a:pt x="15" y="0"/>
                  </a:moveTo>
                  <a:lnTo>
                    <a:pt x="15" y="30"/>
                  </a:lnTo>
                  <a:lnTo>
                    <a:pt x="2" y="30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18"/>
            <p:cNvSpPr>
              <a:spLocks noChangeArrowheads="1"/>
            </p:cNvSpPr>
            <p:nvPr/>
          </p:nvSpPr>
          <p:spPr bwMode="auto">
            <a:xfrm rot="5201356">
              <a:off x="9717002" y="7324005"/>
              <a:ext cx="23997" cy="32346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19"/>
            <p:cNvSpPr>
              <a:spLocks noChangeArrowheads="1"/>
            </p:cNvSpPr>
            <p:nvPr/>
          </p:nvSpPr>
          <p:spPr bwMode="auto">
            <a:xfrm rot="5201356">
              <a:off x="9732596" y="7524873"/>
              <a:ext cx="26523" cy="208073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20"/>
            <p:cNvSpPr>
              <a:spLocks noChangeArrowheads="1"/>
            </p:cNvSpPr>
            <p:nvPr/>
          </p:nvSpPr>
          <p:spPr bwMode="auto">
            <a:xfrm rot="5201356">
              <a:off x="9736107" y="7546630"/>
              <a:ext cx="26523" cy="280540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21"/>
            <p:cNvSpPr>
              <a:spLocks noChangeArrowheads="1"/>
            </p:cNvSpPr>
            <p:nvPr/>
          </p:nvSpPr>
          <p:spPr bwMode="auto">
            <a:xfrm rot="5201356">
              <a:off x="9746173" y="7811760"/>
              <a:ext cx="26523" cy="98282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22"/>
            <p:cNvSpPr>
              <a:spLocks noChangeArrowheads="1"/>
            </p:cNvSpPr>
            <p:nvPr/>
          </p:nvSpPr>
          <p:spPr bwMode="auto">
            <a:xfrm rot="5201356">
              <a:off x="9752053" y="7881890"/>
              <a:ext cx="21471" cy="74023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3"/>
            <p:cNvSpPr>
              <a:spLocks/>
            </p:cNvSpPr>
            <p:nvPr/>
          </p:nvSpPr>
          <p:spPr bwMode="auto">
            <a:xfrm rot="5201356">
              <a:off x="9755408" y="7953575"/>
              <a:ext cx="21471" cy="4665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150"/>
                </a:cxn>
                <a:cxn ang="0">
                  <a:pos x="1" y="15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7" h="150">
                  <a:moveTo>
                    <a:pt x="15" y="0"/>
                  </a:moveTo>
                  <a:lnTo>
                    <a:pt x="17" y="150"/>
                  </a:lnTo>
                  <a:lnTo>
                    <a:pt x="1" y="150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24"/>
            <p:cNvSpPr>
              <a:spLocks noChangeArrowheads="1"/>
            </p:cNvSpPr>
            <p:nvPr/>
          </p:nvSpPr>
          <p:spPr bwMode="auto">
            <a:xfrm rot="5201356">
              <a:off x="9742817" y="7723901"/>
              <a:ext cx="26523" cy="157998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5"/>
            <p:cNvSpPr>
              <a:spLocks noChangeArrowheads="1"/>
            </p:cNvSpPr>
            <p:nvPr/>
          </p:nvSpPr>
          <p:spPr bwMode="auto">
            <a:xfrm rot="5201356">
              <a:off x="9763154" y="8084030"/>
              <a:ext cx="18945" cy="15240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6"/>
            <p:cNvSpPr>
              <a:spLocks/>
            </p:cNvSpPr>
            <p:nvPr/>
          </p:nvSpPr>
          <p:spPr bwMode="auto">
            <a:xfrm rot="5201356">
              <a:off x="9766664" y="8144976"/>
              <a:ext cx="18945" cy="933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30"/>
                </a:cxn>
                <a:cxn ang="0">
                  <a:pos x="1" y="3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30">
                  <a:moveTo>
                    <a:pt x="15" y="0"/>
                  </a:moveTo>
                  <a:lnTo>
                    <a:pt x="15" y="30"/>
                  </a:lnTo>
                  <a:lnTo>
                    <a:pt x="1" y="30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27"/>
            <p:cNvSpPr>
              <a:spLocks noChangeArrowheads="1"/>
            </p:cNvSpPr>
            <p:nvPr/>
          </p:nvSpPr>
          <p:spPr bwMode="auto">
            <a:xfrm rot="5201356">
              <a:off x="9756523" y="8018116"/>
              <a:ext cx="25260" cy="32346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28"/>
            <p:cNvSpPr>
              <a:spLocks noChangeArrowheads="1"/>
            </p:cNvSpPr>
            <p:nvPr/>
          </p:nvSpPr>
          <p:spPr bwMode="auto">
            <a:xfrm rot="5201356">
              <a:off x="9739306" y="7640873"/>
              <a:ext cx="26523" cy="208073"/>
            </a:xfrm>
            <a:prstGeom prst="rect">
              <a:avLst/>
            </a:prstGeom>
            <a:gradFill flip="none" rotWithShape="1">
              <a:gsLst>
                <a:gs pos="0">
                  <a:srgbClr val="7CA1CE"/>
                </a:gs>
                <a:gs pos="25000">
                  <a:srgbClr val="1A3D68"/>
                </a:gs>
                <a:gs pos="58000">
                  <a:srgbClr val="002A47"/>
                </a:gs>
                <a:gs pos="100000">
                  <a:srgbClr val="7CA1CE"/>
                </a:gs>
              </a:gsLst>
              <a:lin ang="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6022564">
            <a:off x="6351484" y="5223813"/>
            <a:ext cx="745872" cy="395086"/>
            <a:chOff x="7067460" y="5173433"/>
            <a:chExt cx="1018797" cy="539653"/>
          </a:xfrm>
          <a:solidFill>
            <a:srgbClr val="000099"/>
          </a:solidFill>
        </p:grpSpPr>
        <p:sp>
          <p:nvSpPr>
            <p:cNvPr id="32" name="Moon 31"/>
            <p:cNvSpPr/>
            <p:nvPr/>
          </p:nvSpPr>
          <p:spPr>
            <a:xfrm flipH="1">
              <a:off x="7067460" y="5173433"/>
              <a:ext cx="278909" cy="539653"/>
            </a:xfrm>
            <a:prstGeom prst="moon">
              <a:avLst>
                <a:gd name="adj" fmla="val 613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oon 32"/>
            <p:cNvSpPr/>
            <p:nvPr/>
          </p:nvSpPr>
          <p:spPr>
            <a:xfrm flipH="1">
              <a:off x="7560718" y="5173433"/>
              <a:ext cx="278909" cy="539653"/>
            </a:xfrm>
            <a:prstGeom prst="moon">
              <a:avLst>
                <a:gd name="adj" fmla="val 613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oon 33"/>
            <p:cNvSpPr/>
            <p:nvPr/>
          </p:nvSpPr>
          <p:spPr>
            <a:xfrm flipH="1">
              <a:off x="7807348" y="5173433"/>
              <a:ext cx="278909" cy="539653"/>
            </a:xfrm>
            <a:prstGeom prst="moon">
              <a:avLst>
                <a:gd name="adj" fmla="val 613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oon 34"/>
            <p:cNvSpPr/>
            <p:nvPr/>
          </p:nvSpPr>
          <p:spPr>
            <a:xfrm flipH="1">
              <a:off x="7314090" y="5173433"/>
              <a:ext cx="278909" cy="539653"/>
            </a:xfrm>
            <a:prstGeom prst="moon">
              <a:avLst>
                <a:gd name="adj" fmla="val 6133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/>
          <p:cNvSpPr/>
          <p:nvPr/>
        </p:nvSpPr>
        <p:spPr>
          <a:xfrm>
            <a:off x="1539240" y="3115868"/>
            <a:ext cx="9099684" cy="1810141"/>
          </a:xfrm>
          <a:prstGeom prst="ellipse">
            <a:avLst/>
          </a:prstGeom>
          <a:pattFill prst="wdUpDiag">
            <a:fgClr>
              <a:srgbClr val="002A47"/>
            </a:fgClr>
            <a:bgClr>
              <a:srgbClr val="1A3D68"/>
            </a:bgClr>
          </a:pattFill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glow rad="241300">
              <a:srgbClr val="00B0F0">
                <a:alpha val="29000"/>
              </a:srgbClr>
            </a:glow>
            <a:outerShdw blurRad="38100" dist="12700" dir="5400000" algn="t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10800000">
            <a:off x="1568316" y="3112103"/>
            <a:ext cx="9099684" cy="1813904"/>
          </a:xfrm>
          <a:prstGeom prst="ellipse">
            <a:avLst/>
          </a:prstGeom>
          <a:gradFill>
            <a:gsLst>
              <a:gs pos="0">
                <a:schemeClr val="bg1">
                  <a:alpha val="8000"/>
                </a:schemeClr>
              </a:gs>
              <a:gs pos="100000">
                <a:schemeClr val="tx1"/>
              </a:gs>
              <a:gs pos="56000">
                <a:srgbClr val="002A47">
                  <a:alpha val="36000"/>
                </a:srgbClr>
              </a:gs>
            </a:gsLst>
            <a:lin ang="5400000" scaled="0"/>
          </a:gradFill>
          <a:ln>
            <a:noFill/>
          </a:ln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2187643" y="5800725"/>
            <a:ext cx="88138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75000"/>
              </a:lnSpc>
              <a:spcBef>
                <a:spcPts val="14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Data</a:t>
            </a:r>
            <a:endParaRPr lang="en-US" sz="1050" i="1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3102043" y="5800726"/>
            <a:ext cx="1095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75000"/>
              </a:lnSpc>
              <a:spcBef>
                <a:spcPts val="14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Voice</a:t>
            </a:r>
            <a:endParaRPr lang="en-US" sz="1050" i="1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5007043" y="5791200"/>
            <a:ext cx="1124269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75000"/>
              </a:lnSpc>
              <a:spcBef>
                <a:spcPts val="14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Radio </a:t>
            </a:r>
            <a:endParaRPr lang="en-US" sz="1050" i="1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245043" y="5800725"/>
            <a:ext cx="685365" cy="3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75000"/>
              </a:lnSpc>
              <a:spcBef>
                <a:spcPts val="14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TV</a:t>
            </a:r>
            <a:endParaRPr lang="en-US" sz="1050" i="1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6073842" y="581129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75000"/>
              </a:lnSpc>
              <a:spcBef>
                <a:spcPts val="1400"/>
              </a:spcBef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Satellite</a:t>
            </a:r>
            <a:endParaRPr lang="en-US" sz="1050" i="1" dirty="0">
              <a:solidFill>
                <a:srgbClr val="000066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24705" y="2229258"/>
            <a:ext cx="1443849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C00000"/>
                </a:solidFill>
                <a:latin typeface="Calibri"/>
              </a:rPr>
              <a:t>Criminal Elements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78616" y="1739233"/>
            <a:ext cx="2203124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002A47"/>
                </a:solidFill>
                <a:latin typeface="Calibri"/>
              </a:rPr>
              <a:t>Critical Infrastructure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23704" y="2086047"/>
            <a:ext cx="1507174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002A47"/>
                </a:solidFill>
                <a:latin typeface="Calibri"/>
              </a:rPr>
              <a:t>Financial Sector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08435" y="1536036"/>
            <a:ext cx="136073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002A47"/>
                </a:solidFill>
                <a:latin typeface="Calibri"/>
              </a:rPr>
              <a:t>Power Grid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9316" y="1142826"/>
            <a:ext cx="1624563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002A47"/>
                </a:solidFill>
                <a:latin typeface="Calibri"/>
              </a:rPr>
              <a:t>US Government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36578" y="1803141"/>
            <a:ext cx="1583167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2A47"/>
                </a:solidFill>
                <a:latin typeface="Calibri"/>
                <a:cs typeface="+mn-cs"/>
              </a:defRPr>
            </a:lvl1pPr>
          </a:lstStyle>
          <a:p>
            <a:pPr algn="ctr"/>
            <a:r>
              <a:rPr lang="en-US" sz="2200" dirty="0"/>
              <a:t>Allies/ Partners</a:t>
            </a:r>
          </a:p>
        </p:txBody>
      </p:sp>
      <p:sp>
        <p:nvSpPr>
          <p:cNvPr id="49" name="Oval 48"/>
          <p:cNvSpPr/>
          <p:nvPr/>
        </p:nvSpPr>
        <p:spPr>
          <a:xfrm>
            <a:off x="1546158" y="3112105"/>
            <a:ext cx="9099684" cy="1810141"/>
          </a:xfrm>
          <a:prstGeom prst="ellipse">
            <a:avLst/>
          </a:prstGeom>
          <a:noFill/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1"/>
            <a:endCxn id="49" idx="4"/>
          </p:cNvCxnSpPr>
          <p:nvPr/>
        </p:nvCxnSpPr>
        <p:spPr>
          <a:xfrm>
            <a:off x="2878776" y="3377193"/>
            <a:ext cx="3217224" cy="1545052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9" idx="0"/>
            <a:endCxn id="49" idx="3"/>
          </p:cNvCxnSpPr>
          <p:nvPr/>
        </p:nvCxnSpPr>
        <p:spPr>
          <a:xfrm flipH="1">
            <a:off x="2878776" y="3112104"/>
            <a:ext cx="3217224" cy="1545052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6"/>
          </p:cNvCxnSpPr>
          <p:nvPr/>
        </p:nvCxnSpPr>
        <p:spPr>
          <a:xfrm flipV="1">
            <a:off x="1568317" y="3359169"/>
            <a:ext cx="7574677" cy="659886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6"/>
            <a:endCxn id="49" idx="1"/>
          </p:cNvCxnSpPr>
          <p:nvPr/>
        </p:nvCxnSpPr>
        <p:spPr>
          <a:xfrm flipH="1" flipV="1">
            <a:off x="2878776" y="3377193"/>
            <a:ext cx="7767066" cy="639982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7"/>
            <a:endCxn id="49" idx="4"/>
          </p:cNvCxnSpPr>
          <p:nvPr/>
        </p:nvCxnSpPr>
        <p:spPr>
          <a:xfrm flipH="1">
            <a:off x="6096000" y="3377193"/>
            <a:ext cx="3217224" cy="1545052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7"/>
            <a:endCxn id="49" idx="6"/>
          </p:cNvCxnSpPr>
          <p:nvPr/>
        </p:nvCxnSpPr>
        <p:spPr>
          <a:xfrm>
            <a:off x="9313224" y="3377193"/>
            <a:ext cx="1332618" cy="639982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9" idx="5"/>
          </p:cNvCxnSpPr>
          <p:nvPr/>
        </p:nvCxnSpPr>
        <p:spPr>
          <a:xfrm>
            <a:off x="6096000" y="3112104"/>
            <a:ext cx="3217224" cy="1545052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6"/>
            <a:endCxn id="49" idx="4"/>
          </p:cNvCxnSpPr>
          <p:nvPr/>
        </p:nvCxnSpPr>
        <p:spPr>
          <a:xfrm flipH="1">
            <a:off x="6096000" y="4017175"/>
            <a:ext cx="4549842" cy="905070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9" idx="2"/>
            <a:endCxn id="49" idx="5"/>
          </p:cNvCxnSpPr>
          <p:nvPr/>
        </p:nvCxnSpPr>
        <p:spPr>
          <a:xfrm>
            <a:off x="1546158" y="4017176"/>
            <a:ext cx="7767066" cy="639981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7"/>
            <a:endCxn id="36" idx="3"/>
          </p:cNvCxnSpPr>
          <p:nvPr/>
        </p:nvCxnSpPr>
        <p:spPr>
          <a:xfrm flipH="1">
            <a:off x="2871858" y="3377193"/>
            <a:ext cx="6441366" cy="1283726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9" idx="1"/>
            <a:endCxn id="49" idx="2"/>
          </p:cNvCxnSpPr>
          <p:nvPr/>
        </p:nvCxnSpPr>
        <p:spPr>
          <a:xfrm flipH="1">
            <a:off x="1546158" y="3377193"/>
            <a:ext cx="1332618" cy="639982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9" idx="5"/>
            <a:endCxn id="49" idx="6"/>
          </p:cNvCxnSpPr>
          <p:nvPr/>
        </p:nvCxnSpPr>
        <p:spPr>
          <a:xfrm flipV="1">
            <a:off x="9313224" y="4017176"/>
            <a:ext cx="1332618" cy="639981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19200" y="4017176"/>
            <a:ext cx="1332618" cy="639981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19200" y="4017175"/>
            <a:ext cx="4549842" cy="905070"/>
          </a:xfrm>
          <a:prstGeom prst="line">
            <a:avLst/>
          </a:prstGeom>
          <a:ln w="6350">
            <a:gradFill flip="none" rotWithShape="1">
              <a:gsLst>
                <a:gs pos="0">
                  <a:srgbClr val="002A47"/>
                </a:gs>
                <a:gs pos="49000">
                  <a:srgbClr val="7CA1CE"/>
                </a:gs>
                <a:gs pos="100000">
                  <a:srgbClr val="002A47"/>
                </a:gs>
              </a:gsLst>
              <a:lin ang="5400000" scaled="1"/>
              <a:tileRect/>
            </a:gradFill>
          </a:ln>
          <a:effectLst>
            <a:outerShdw blurRad="381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581678" y="2549666"/>
            <a:ext cx="839918" cy="1334964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0359" y="2726863"/>
            <a:ext cx="902904" cy="716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80" idx="3"/>
          </p:cNvCxnSpPr>
          <p:nvPr/>
        </p:nvCxnSpPr>
        <p:spPr>
          <a:xfrm>
            <a:off x="2508599" y="3190449"/>
            <a:ext cx="2921093" cy="297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20623" y="3061130"/>
            <a:ext cx="1134795" cy="369789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470560" y="3234759"/>
            <a:ext cx="1698293" cy="520308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233878" y="2778263"/>
            <a:ext cx="3867426" cy="54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130752" y="2818494"/>
            <a:ext cx="961946" cy="870618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0" idx="3"/>
          </p:cNvCxnSpPr>
          <p:nvPr/>
        </p:nvCxnSpPr>
        <p:spPr>
          <a:xfrm>
            <a:off x="2508598" y="3190449"/>
            <a:ext cx="2756318" cy="855888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85" idx="3"/>
          </p:cNvCxnSpPr>
          <p:nvPr/>
        </p:nvCxnSpPr>
        <p:spPr>
          <a:xfrm flipH="1" flipV="1">
            <a:off x="6487664" y="3703829"/>
            <a:ext cx="1603561" cy="193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85" idx="3"/>
          </p:cNvCxnSpPr>
          <p:nvPr/>
        </p:nvCxnSpPr>
        <p:spPr>
          <a:xfrm>
            <a:off x="4421597" y="2549667"/>
            <a:ext cx="2066067" cy="1154163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31" idx="3"/>
            <a:endCxn id="119" idx="2"/>
          </p:cNvCxnSpPr>
          <p:nvPr/>
        </p:nvCxnSpPr>
        <p:spPr>
          <a:xfrm>
            <a:off x="4435873" y="2845237"/>
            <a:ext cx="4652930" cy="695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80" idx="1"/>
          </p:cNvCxnSpPr>
          <p:nvPr/>
        </p:nvCxnSpPr>
        <p:spPr>
          <a:xfrm flipV="1">
            <a:off x="2457421" y="2434505"/>
            <a:ext cx="4842095" cy="755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534187" y="2495231"/>
            <a:ext cx="1876172" cy="563158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119" idx="3"/>
          </p:cNvCxnSpPr>
          <p:nvPr/>
        </p:nvCxnSpPr>
        <p:spPr>
          <a:xfrm flipV="1">
            <a:off x="8130753" y="3068831"/>
            <a:ext cx="982225" cy="686237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213478" y="2352464"/>
            <a:ext cx="533400" cy="1215963"/>
            <a:chOff x="825806" y="2762643"/>
            <a:chExt cx="533400" cy="1215963"/>
          </a:xfrm>
        </p:grpSpPr>
        <p:sp>
          <p:nvSpPr>
            <p:cNvPr id="79" name="Oval 78"/>
            <p:cNvSpPr/>
            <p:nvPr/>
          </p:nvSpPr>
          <p:spPr>
            <a:xfrm>
              <a:off x="930693" y="3906800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Merge 79"/>
            <p:cNvSpPr/>
            <p:nvPr/>
          </p:nvSpPr>
          <p:spPr>
            <a:xfrm>
              <a:off x="1044159" y="3254074"/>
              <a:ext cx="102356" cy="693109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5806" y="2762643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Freeform 18"/>
          <p:cNvSpPr>
            <a:spLocks noEditPoints="1"/>
          </p:cNvSpPr>
          <p:nvPr/>
        </p:nvSpPr>
        <p:spPr bwMode="auto">
          <a:xfrm>
            <a:off x="2365832" y="2486977"/>
            <a:ext cx="267369" cy="267766"/>
          </a:xfrm>
          <a:custGeom>
            <a:avLst/>
            <a:gdLst>
              <a:gd name="T0" fmla="*/ 2650 w 3360"/>
              <a:gd name="T1" fmla="*/ 1294 h 3367"/>
              <a:gd name="T2" fmla="*/ 2666 w 3360"/>
              <a:gd name="T3" fmla="*/ 1400 h 3367"/>
              <a:gd name="T4" fmla="*/ 2692 w 3360"/>
              <a:gd name="T5" fmla="*/ 1600 h 3367"/>
              <a:gd name="T6" fmla="*/ 2732 w 3360"/>
              <a:gd name="T7" fmla="*/ 1907 h 3367"/>
              <a:gd name="T8" fmla="*/ 2778 w 3360"/>
              <a:gd name="T9" fmla="*/ 2283 h 3367"/>
              <a:gd name="T10" fmla="*/ 2833 w 3360"/>
              <a:gd name="T11" fmla="*/ 2570 h 3367"/>
              <a:gd name="T12" fmla="*/ 2893 w 3360"/>
              <a:gd name="T13" fmla="*/ 2724 h 3367"/>
              <a:gd name="T14" fmla="*/ 2946 w 3360"/>
              <a:gd name="T15" fmla="*/ 2788 h 3367"/>
              <a:gd name="T16" fmla="*/ 2996 w 3360"/>
              <a:gd name="T17" fmla="*/ 2798 h 3367"/>
              <a:gd name="T18" fmla="*/ 3078 w 3360"/>
              <a:gd name="T19" fmla="*/ 2760 h 3367"/>
              <a:gd name="T20" fmla="*/ 3142 w 3360"/>
              <a:gd name="T21" fmla="*/ 2712 h 3367"/>
              <a:gd name="T22" fmla="*/ 3192 w 3360"/>
              <a:gd name="T23" fmla="*/ 2637 h 3367"/>
              <a:gd name="T24" fmla="*/ 3219 w 3360"/>
              <a:gd name="T25" fmla="*/ 2515 h 3367"/>
              <a:gd name="T26" fmla="*/ 3215 w 3360"/>
              <a:gd name="T27" fmla="*/ 2328 h 3367"/>
              <a:gd name="T28" fmla="*/ 3172 w 3360"/>
              <a:gd name="T29" fmla="*/ 2056 h 3367"/>
              <a:gd name="T30" fmla="*/ 3081 w 3360"/>
              <a:gd name="T31" fmla="*/ 1677 h 3367"/>
              <a:gd name="T32" fmla="*/ 2955 w 3360"/>
              <a:gd name="T33" fmla="*/ 1252 h 3367"/>
              <a:gd name="T34" fmla="*/ 2625 w 3360"/>
              <a:gd name="T35" fmla="*/ 669 h 3367"/>
              <a:gd name="T36" fmla="*/ 2520 w 3360"/>
              <a:gd name="T37" fmla="*/ 620 h 3367"/>
              <a:gd name="T38" fmla="*/ 712 w 3360"/>
              <a:gd name="T39" fmla="*/ 228 h 3367"/>
              <a:gd name="T40" fmla="*/ 535 w 3360"/>
              <a:gd name="T41" fmla="*/ 370 h 3367"/>
              <a:gd name="T42" fmla="*/ 466 w 3360"/>
              <a:gd name="T43" fmla="*/ 596 h 3367"/>
              <a:gd name="T44" fmla="*/ 512 w 3360"/>
              <a:gd name="T45" fmla="*/ 989 h 3367"/>
              <a:gd name="T46" fmla="*/ 670 w 3360"/>
              <a:gd name="T47" fmla="*/ 1152 h 3367"/>
              <a:gd name="T48" fmla="*/ 1913 w 3360"/>
              <a:gd name="T49" fmla="*/ 1198 h 3367"/>
              <a:gd name="T50" fmla="*/ 2133 w 3360"/>
              <a:gd name="T51" fmla="*/ 1128 h 3367"/>
              <a:gd name="T52" fmla="*/ 2271 w 3360"/>
              <a:gd name="T53" fmla="*/ 946 h 3367"/>
              <a:gd name="T54" fmla="*/ 2294 w 3360"/>
              <a:gd name="T55" fmla="*/ 546 h 3367"/>
              <a:gd name="T56" fmla="*/ 2200 w 3360"/>
              <a:gd name="T57" fmla="*/ 333 h 3367"/>
              <a:gd name="T58" fmla="*/ 2007 w 3360"/>
              <a:gd name="T59" fmla="*/ 212 h 3367"/>
              <a:gd name="T60" fmla="*/ 2094 w 3360"/>
              <a:gd name="T61" fmla="*/ 0 h 3367"/>
              <a:gd name="T62" fmla="*/ 2320 w 3360"/>
              <a:gd name="T63" fmla="*/ 70 h 3367"/>
              <a:gd name="T64" fmla="*/ 2462 w 3360"/>
              <a:gd name="T65" fmla="*/ 251 h 3367"/>
              <a:gd name="T66" fmla="*/ 2516 w 3360"/>
              <a:gd name="T67" fmla="*/ 482 h 3367"/>
              <a:gd name="T68" fmla="*/ 2695 w 3360"/>
              <a:gd name="T69" fmla="*/ 549 h 3367"/>
              <a:gd name="T70" fmla="*/ 2893 w 3360"/>
              <a:gd name="T71" fmla="*/ 776 h 3367"/>
              <a:gd name="T72" fmla="*/ 3067 w 3360"/>
              <a:gd name="T73" fmla="*/ 1157 h 3367"/>
              <a:gd name="T74" fmla="*/ 3216 w 3360"/>
              <a:gd name="T75" fmla="*/ 1650 h 3367"/>
              <a:gd name="T76" fmla="*/ 3312 w 3360"/>
              <a:gd name="T77" fmla="*/ 2052 h 3367"/>
              <a:gd name="T78" fmla="*/ 3356 w 3360"/>
              <a:gd name="T79" fmla="*/ 2349 h 3367"/>
              <a:gd name="T80" fmla="*/ 3353 w 3360"/>
              <a:gd name="T81" fmla="*/ 2563 h 3367"/>
              <a:gd name="T82" fmla="*/ 3309 w 3360"/>
              <a:gd name="T83" fmla="*/ 2713 h 3367"/>
              <a:gd name="T84" fmla="*/ 3229 w 3360"/>
              <a:gd name="T85" fmla="*/ 2816 h 3367"/>
              <a:gd name="T86" fmla="*/ 3119 w 3360"/>
              <a:gd name="T87" fmla="*/ 2895 h 3367"/>
              <a:gd name="T88" fmla="*/ 2983 w 3360"/>
              <a:gd name="T89" fmla="*/ 2937 h 3367"/>
              <a:gd name="T90" fmla="*/ 2866 w 3360"/>
              <a:gd name="T91" fmla="*/ 2899 h 3367"/>
              <a:gd name="T92" fmla="*/ 2749 w 3360"/>
              <a:gd name="T93" fmla="*/ 2743 h 3367"/>
              <a:gd name="T94" fmla="*/ 2667 w 3360"/>
              <a:gd name="T95" fmla="*/ 2460 h 3367"/>
              <a:gd name="T96" fmla="*/ 2611 w 3360"/>
              <a:gd name="T97" fmla="*/ 2055 h 3367"/>
              <a:gd name="T98" fmla="*/ 2566 w 3360"/>
              <a:gd name="T99" fmla="*/ 1690 h 3367"/>
              <a:gd name="T100" fmla="*/ 2533 w 3360"/>
              <a:gd name="T101" fmla="*/ 1444 h 3367"/>
              <a:gd name="T102" fmla="*/ 2482 w 3360"/>
              <a:gd name="T103" fmla="*/ 2983 h 3367"/>
              <a:gd name="T104" fmla="*/ 0 w 3360"/>
              <a:gd name="T105" fmla="*/ 3019 h 3367"/>
              <a:gd name="T106" fmla="*/ 220 w 3360"/>
              <a:gd name="T107" fmla="*/ 395 h 3367"/>
              <a:gd name="T108" fmla="*/ 291 w 3360"/>
              <a:gd name="T109" fmla="*/ 169 h 3367"/>
              <a:gd name="T110" fmla="*/ 472 w 3360"/>
              <a:gd name="T111" fmla="*/ 26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0" h="3367">
                <a:moveTo>
                  <a:pt x="2503" y="619"/>
                </a:moveTo>
                <a:lnTo>
                  <a:pt x="2489" y="619"/>
                </a:lnTo>
                <a:lnTo>
                  <a:pt x="2489" y="1281"/>
                </a:lnTo>
                <a:lnTo>
                  <a:pt x="2491" y="1267"/>
                </a:lnTo>
                <a:lnTo>
                  <a:pt x="2650" y="1294"/>
                </a:lnTo>
                <a:lnTo>
                  <a:pt x="2658" y="1344"/>
                </a:lnTo>
                <a:lnTo>
                  <a:pt x="2659" y="1348"/>
                </a:lnTo>
                <a:lnTo>
                  <a:pt x="2660" y="1359"/>
                </a:lnTo>
                <a:lnTo>
                  <a:pt x="2662" y="1376"/>
                </a:lnTo>
                <a:lnTo>
                  <a:pt x="2666" y="1400"/>
                </a:lnTo>
                <a:lnTo>
                  <a:pt x="2670" y="1430"/>
                </a:lnTo>
                <a:lnTo>
                  <a:pt x="2674" y="1464"/>
                </a:lnTo>
                <a:lnTo>
                  <a:pt x="2679" y="1505"/>
                </a:lnTo>
                <a:lnTo>
                  <a:pt x="2685" y="1550"/>
                </a:lnTo>
                <a:lnTo>
                  <a:pt x="2692" y="1600"/>
                </a:lnTo>
                <a:lnTo>
                  <a:pt x="2700" y="1654"/>
                </a:lnTo>
                <a:lnTo>
                  <a:pt x="2707" y="1712"/>
                </a:lnTo>
                <a:lnTo>
                  <a:pt x="2715" y="1774"/>
                </a:lnTo>
                <a:lnTo>
                  <a:pt x="2723" y="1839"/>
                </a:lnTo>
                <a:lnTo>
                  <a:pt x="2732" y="1907"/>
                </a:lnTo>
                <a:lnTo>
                  <a:pt x="2741" y="1979"/>
                </a:lnTo>
                <a:lnTo>
                  <a:pt x="2750" y="2053"/>
                </a:lnTo>
                <a:lnTo>
                  <a:pt x="2758" y="2128"/>
                </a:lnTo>
                <a:lnTo>
                  <a:pt x="2767" y="2206"/>
                </a:lnTo>
                <a:lnTo>
                  <a:pt x="2778" y="2283"/>
                </a:lnTo>
                <a:lnTo>
                  <a:pt x="2788" y="2353"/>
                </a:lnTo>
                <a:lnTo>
                  <a:pt x="2798" y="2416"/>
                </a:lnTo>
                <a:lnTo>
                  <a:pt x="2810" y="2473"/>
                </a:lnTo>
                <a:lnTo>
                  <a:pt x="2821" y="2524"/>
                </a:lnTo>
                <a:lnTo>
                  <a:pt x="2833" y="2570"/>
                </a:lnTo>
                <a:lnTo>
                  <a:pt x="2845" y="2610"/>
                </a:lnTo>
                <a:lnTo>
                  <a:pt x="2857" y="2645"/>
                </a:lnTo>
                <a:lnTo>
                  <a:pt x="2869" y="2676"/>
                </a:lnTo>
                <a:lnTo>
                  <a:pt x="2882" y="2702"/>
                </a:lnTo>
                <a:lnTo>
                  <a:pt x="2893" y="2724"/>
                </a:lnTo>
                <a:lnTo>
                  <a:pt x="2904" y="2743"/>
                </a:lnTo>
                <a:lnTo>
                  <a:pt x="2915" y="2758"/>
                </a:lnTo>
                <a:lnTo>
                  <a:pt x="2927" y="2770"/>
                </a:lnTo>
                <a:lnTo>
                  <a:pt x="2937" y="2780"/>
                </a:lnTo>
                <a:lnTo>
                  <a:pt x="2946" y="2788"/>
                </a:lnTo>
                <a:lnTo>
                  <a:pt x="2955" y="2793"/>
                </a:lnTo>
                <a:lnTo>
                  <a:pt x="2963" y="2796"/>
                </a:lnTo>
                <a:lnTo>
                  <a:pt x="2972" y="2798"/>
                </a:lnTo>
                <a:lnTo>
                  <a:pt x="2982" y="2799"/>
                </a:lnTo>
                <a:lnTo>
                  <a:pt x="2996" y="2798"/>
                </a:lnTo>
                <a:lnTo>
                  <a:pt x="3011" y="2795"/>
                </a:lnTo>
                <a:lnTo>
                  <a:pt x="3028" y="2788"/>
                </a:lnTo>
                <a:lnTo>
                  <a:pt x="3049" y="2777"/>
                </a:lnTo>
                <a:lnTo>
                  <a:pt x="3063" y="2768"/>
                </a:lnTo>
                <a:lnTo>
                  <a:pt x="3078" y="2760"/>
                </a:lnTo>
                <a:lnTo>
                  <a:pt x="3091" y="2752"/>
                </a:lnTo>
                <a:lnTo>
                  <a:pt x="3104" y="2742"/>
                </a:lnTo>
                <a:lnTo>
                  <a:pt x="3118" y="2733"/>
                </a:lnTo>
                <a:lnTo>
                  <a:pt x="3130" y="2723"/>
                </a:lnTo>
                <a:lnTo>
                  <a:pt x="3142" y="2712"/>
                </a:lnTo>
                <a:lnTo>
                  <a:pt x="3154" y="2699"/>
                </a:lnTo>
                <a:lnTo>
                  <a:pt x="3164" y="2686"/>
                </a:lnTo>
                <a:lnTo>
                  <a:pt x="3174" y="2671"/>
                </a:lnTo>
                <a:lnTo>
                  <a:pt x="3184" y="2654"/>
                </a:lnTo>
                <a:lnTo>
                  <a:pt x="3192" y="2637"/>
                </a:lnTo>
                <a:lnTo>
                  <a:pt x="3200" y="2616"/>
                </a:lnTo>
                <a:lnTo>
                  <a:pt x="3206" y="2594"/>
                </a:lnTo>
                <a:lnTo>
                  <a:pt x="3212" y="2571"/>
                </a:lnTo>
                <a:lnTo>
                  <a:pt x="3216" y="2544"/>
                </a:lnTo>
                <a:lnTo>
                  <a:pt x="3219" y="2515"/>
                </a:lnTo>
                <a:lnTo>
                  <a:pt x="3222" y="2484"/>
                </a:lnTo>
                <a:lnTo>
                  <a:pt x="3223" y="2450"/>
                </a:lnTo>
                <a:lnTo>
                  <a:pt x="3222" y="2413"/>
                </a:lnTo>
                <a:lnTo>
                  <a:pt x="3219" y="2373"/>
                </a:lnTo>
                <a:lnTo>
                  <a:pt x="3215" y="2328"/>
                </a:lnTo>
                <a:lnTo>
                  <a:pt x="3210" y="2281"/>
                </a:lnTo>
                <a:lnTo>
                  <a:pt x="3203" y="2231"/>
                </a:lnTo>
                <a:lnTo>
                  <a:pt x="3195" y="2176"/>
                </a:lnTo>
                <a:lnTo>
                  <a:pt x="3185" y="2118"/>
                </a:lnTo>
                <a:lnTo>
                  <a:pt x="3172" y="2056"/>
                </a:lnTo>
                <a:lnTo>
                  <a:pt x="3158" y="1989"/>
                </a:lnTo>
                <a:lnTo>
                  <a:pt x="3142" y="1919"/>
                </a:lnTo>
                <a:lnTo>
                  <a:pt x="3124" y="1843"/>
                </a:lnTo>
                <a:lnTo>
                  <a:pt x="3103" y="1762"/>
                </a:lnTo>
                <a:lnTo>
                  <a:pt x="3081" y="1677"/>
                </a:lnTo>
                <a:lnTo>
                  <a:pt x="3056" y="1588"/>
                </a:lnTo>
                <a:lnTo>
                  <a:pt x="3029" y="1492"/>
                </a:lnTo>
                <a:lnTo>
                  <a:pt x="3000" y="1392"/>
                </a:lnTo>
                <a:lnTo>
                  <a:pt x="2978" y="1320"/>
                </a:lnTo>
                <a:lnTo>
                  <a:pt x="2955" y="1252"/>
                </a:lnTo>
                <a:lnTo>
                  <a:pt x="2933" y="1189"/>
                </a:lnTo>
                <a:lnTo>
                  <a:pt x="2911" y="1131"/>
                </a:lnTo>
                <a:lnTo>
                  <a:pt x="2635" y="1139"/>
                </a:lnTo>
                <a:lnTo>
                  <a:pt x="2650" y="691"/>
                </a:lnTo>
                <a:lnTo>
                  <a:pt x="2625" y="669"/>
                </a:lnTo>
                <a:lnTo>
                  <a:pt x="2600" y="652"/>
                </a:lnTo>
                <a:lnTo>
                  <a:pt x="2578" y="640"/>
                </a:lnTo>
                <a:lnTo>
                  <a:pt x="2559" y="630"/>
                </a:lnTo>
                <a:lnTo>
                  <a:pt x="2538" y="624"/>
                </a:lnTo>
                <a:lnTo>
                  <a:pt x="2520" y="620"/>
                </a:lnTo>
                <a:lnTo>
                  <a:pt x="2503" y="619"/>
                </a:lnTo>
                <a:close/>
                <a:moveTo>
                  <a:pt x="851" y="201"/>
                </a:moveTo>
                <a:lnTo>
                  <a:pt x="802" y="204"/>
                </a:lnTo>
                <a:lnTo>
                  <a:pt x="756" y="212"/>
                </a:lnTo>
                <a:lnTo>
                  <a:pt x="712" y="228"/>
                </a:lnTo>
                <a:lnTo>
                  <a:pt x="670" y="247"/>
                </a:lnTo>
                <a:lnTo>
                  <a:pt x="632" y="272"/>
                </a:lnTo>
                <a:lnTo>
                  <a:pt x="596" y="301"/>
                </a:lnTo>
                <a:lnTo>
                  <a:pt x="564" y="333"/>
                </a:lnTo>
                <a:lnTo>
                  <a:pt x="535" y="370"/>
                </a:lnTo>
                <a:lnTo>
                  <a:pt x="512" y="411"/>
                </a:lnTo>
                <a:lnTo>
                  <a:pt x="493" y="454"/>
                </a:lnTo>
                <a:lnTo>
                  <a:pt x="479" y="499"/>
                </a:lnTo>
                <a:lnTo>
                  <a:pt x="469" y="546"/>
                </a:lnTo>
                <a:lnTo>
                  <a:pt x="466" y="596"/>
                </a:lnTo>
                <a:lnTo>
                  <a:pt x="466" y="803"/>
                </a:lnTo>
                <a:lnTo>
                  <a:pt x="469" y="852"/>
                </a:lnTo>
                <a:lnTo>
                  <a:pt x="479" y="901"/>
                </a:lnTo>
                <a:lnTo>
                  <a:pt x="493" y="946"/>
                </a:lnTo>
                <a:lnTo>
                  <a:pt x="512" y="989"/>
                </a:lnTo>
                <a:lnTo>
                  <a:pt x="535" y="1029"/>
                </a:lnTo>
                <a:lnTo>
                  <a:pt x="564" y="1065"/>
                </a:lnTo>
                <a:lnTo>
                  <a:pt x="596" y="1099"/>
                </a:lnTo>
                <a:lnTo>
                  <a:pt x="632" y="1128"/>
                </a:lnTo>
                <a:lnTo>
                  <a:pt x="670" y="1152"/>
                </a:lnTo>
                <a:lnTo>
                  <a:pt x="712" y="1172"/>
                </a:lnTo>
                <a:lnTo>
                  <a:pt x="756" y="1186"/>
                </a:lnTo>
                <a:lnTo>
                  <a:pt x="802" y="1195"/>
                </a:lnTo>
                <a:lnTo>
                  <a:pt x="851" y="1198"/>
                </a:lnTo>
                <a:lnTo>
                  <a:pt x="1913" y="1198"/>
                </a:lnTo>
                <a:lnTo>
                  <a:pt x="1961" y="1195"/>
                </a:lnTo>
                <a:lnTo>
                  <a:pt x="2007" y="1186"/>
                </a:lnTo>
                <a:lnTo>
                  <a:pt x="2051" y="1172"/>
                </a:lnTo>
                <a:lnTo>
                  <a:pt x="2094" y="1152"/>
                </a:lnTo>
                <a:lnTo>
                  <a:pt x="2133" y="1128"/>
                </a:lnTo>
                <a:lnTo>
                  <a:pt x="2168" y="1099"/>
                </a:lnTo>
                <a:lnTo>
                  <a:pt x="2200" y="1065"/>
                </a:lnTo>
                <a:lnTo>
                  <a:pt x="2228" y="1029"/>
                </a:lnTo>
                <a:lnTo>
                  <a:pt x="2252" y="989"/>
                </a:lnTo>
                <a:lnTo>
                  <a:pt x="2271" y="946"/>
                </a:lnTo>
                <a:lnTo>
                  <a:pt x="2286" y="901"/>
                </a:lnTo>
                <a:lnTo>
                  <a:pt x="2294" y="852"/>
                </a:lnTo>
                <a:lnTo>
                  <a:pt x="2297" y="803"/>
                </a:lnTo>
                <a:lnTo>
                  <a:pt x="2297" y="595"/>
                </a:lnTo>
                <a:lnTo>
                  <a:pt x="2294" y="546"/>
                </a:lnTo>
                <a:lnTo>
                  <a:pt x="2286" y="499"/>
                </a:lnTo>
                <a:lnTo>
                  <a:pt x="2271" y="454"/>
                </a:lnTo>
                <a:lnTo>
                  <a:pt x="2252" y="411"/>
                </a:lnTo>
                <a:lnTo>
                  <a:pt x="2228" y="370"/>
                </a:lnTo>
                <a:lnTo>
                  <a:pt x="2200" y="333"/>
                </a:lnTo>
                <a:lnTo>
                  <a:pt x="2168" y="301"/>
                </a:lnTo>
                <a:lnTo>
                  <a:pt x="2133" y="272"/>
                </a:lnTo>
                <a:lnTo>
                  <a:pt x="2094" y="247"/>
                </a:lnTo>
                <a:lnTo>
                  <a:pt x="2051" y="228"/>
                </a:lnTo>
                <a:lnTo>
                  <a:pt x="2007" y="212"/>
                </a:lnTo>
                <a:lnTo>
                  <a:pt x="1961" y="204"/>
                </a:lnTo>
                <a:lnTo>
                  <a:pt x="1913" y="201"/>
                </a:lnTo>
                <a:lnTo>
                  <a:pt x="851" y="201"/>
                </a:lnTo>
                <a:close/>
                <a:moveTo>
                  <a:pt x="614" y="0"/>
                </a:moveTo>
                <a:lnTo>
                  <a:pt x="2094" y="0"/>
                </a:lnTo>
                <a:lnTo>
                  <a:pt x="2143" y="3"/>
                </a:lnTo>
                <a:lnTo>
                  <a:pt x="2191" y="12"/>
                </a:lnTo>
                <a:lnTo>
                  <a:pt x="2236" y="26"/>
                </a:lnTo>
                <a:lnTo>
                  <a:pt x="2280" y="46"/>
                </a:lnTo>
                <a:lnTo>
                  <a:pt x="2320" y="70"/>
                </a:lnTo>
                <a:lnTo>
                  <a:pt x="2357" y="99"/>
                </a:lnTo>
                <a:lnTo>
                  <a:pt x="2389" y="132"/>
                </a:lnTo>
                <a:lnTo>
                  <a:pt x="2418" y="169"/>
                </a:lnTo>
                <a:lnTo>
                  <a:pt x="2443" y="209"/>
                </a:lnTo>
                <a:lnTo>
                  <a:pt x="2462" y="251"/>
                </a:lnTo>
                <a:lnTo>
                  <a:pt x="2477" y="298"/>
                </a:lnTo>
                <a:lnTo>
                  <a:pt x="2486" y="345"/>
                </a:lnTo>
                <a:lnTo>
                  <a:pt x="2489" y="395"/>
                </a:lnTo>
                <a:lnTo>
                  <a:pt x="2489" y="481"/>
                </a:lnTo>
                <a:lnTo>
                  <a:pt x="2516" y="482"/>
                </a:lnTo>
                <a:lnTo>
                  <a:pt x="2545" y="486"/>
                </a:lnTo>
                <a:lnTo>
                  <a:pt x="2575" y="492"/>
                </a:lnTo>
                <a:lnTo>
                  <a:pt x="2609" y="503"/>
                </a:lnTo>
                <a:lnTo>
                  <a:pt x="2652" y="524"/>
                </a:lnTo>
                <a:lnTo>
                  <a:pt x="2695" y="549"/>
                </a:lnTo>
                <a:lnTo>
                  <a:pt x="2736" y="582"/>
                </a:lnTo>
                <a:lnTo>
                  <a:pt x="2776" y="621"/>
                </a:lnTo>
                <a:lnTo>
                  <a:pt x="2816" y="666"/>
                </a:lnTo>
                <a:lnTo>
                  <a:pt x="2855" y="719"/>
                </a:lnTo>
                <a:lnTo>
                  <a:pt x="2893" y="776"/>
                </a:lnTo>
                <a:lnTo>
                  <a:pt x="2929" y="840"/>
                </a:lnTo>
                <a:lnTo>
                  <a:pt x="2966" y="910"/>
                </a:lnTo>
                <a:lnTo>
                  <a:pt x="3001" y="986"/>
                </a:lnTo>
                <a:lnTo>
                  <a:pt x="3035" y="1069"/>
                </a:lnTo>
                <a:lnTo>
                  <a:pt x="3067" y="1157"/>
                </a:lnTo>
                <a:lnTo>
                  <a:pt x="3100" y="1252"/>
                </a:lnTo>
                <a:lnTo>
                  <a:pt x="3131" y="1353"/>
                </a:lnTo>
                <a:lnTo>
                  <a:pt x="3162" y="1457"/>
                </a:lnTo>
                <a:lnTo>
                  <a:pt x="3190" y="1556"/>
                </a:lnTo>
                <a:lnTo>
                  <a:pt x="3216" y="1650"/>
                </a:lnTo>
                <a:lnTo>
                  <a:pt x="3240" y="1740"/>
                </a:lnTo>
                <a:lnTo>
                  <a:pt x="3261" y="1825"/>
                </a:lnTo>
                <a:lnTo>
                  <a:pt x="3280" y="1905"/>
                </a:lnTo>
                <a:lnTo>
                  <a:pt x="3298" y="1980"/>
                </a:lnTo>
                <a:lnTo>
                  <a:pt x="3312" y="2052"/>
                </a:lnTo>
                <a:lnTo>
                  <a:pt x="3325" y="2119"/>
                </a:lnTo>
                <a:lnTo>
                  <a:pt x="3336" y="2182"/>
                </a:lnTo>
                <a:lnTo>
                  <a:pt x="3344" y="2241"/>
                </a:lnTo>
                <a:lnTo>
                  <a:pt x="3351" y="2298"/>
                </a:lnTo>
                <a:lnTo>
                  <a:pt x="3356" y="2349"/>
                </a:lnTo>
                <a:lnTo>
                  <a:pt x="3359" y="2398"/>
                </a:lnTo>
                <a:lnTo>
                  <a:pt x="3360" y="2443"/>
                </a:lnTo>
                <a:lnTo>
                  <a:pt x="3359" y="2487"/>
                </a:lnTo>
                <a:lnTo>
                  <a:pt x="3357" y="2526"/>
                </a:lnTo>
                <a:lnTo>
                  <a:pt x="3353" y="2563"/>
                </a:lnTo>
                <a:lnTo>
                  <a:pt x="3348" y="2598"/>
                </a:lnTo>
                <a:lnTo>
                  <a:pt x="3340" y="2629"/>
                </a:lnTo>
                <a:lnTo>
                  <a:pt x="3331" y="2659"/>
                </a:lnTo>
                <a:lnTo>
                  <a:pt x="3321" y="2687"/>
                </a:lnTo>
                <a:lnTo>
                  <a:pt x="3309" y="2713"/>
                </a:lnTo>
                <a:lnTo>
                  <a:pt x="3295" y="2736"/>
                </a:lnTo>
                <a:lnTo>
                  <a:pt x="3281" y="2759"/>
                </a:lnTo>
                <a:lnTo>
                  <a:pt x="3265" y="2779"/>
                </a:lnTo>
                <a:lnTo>
                  <a:pt x="3247" y="2799"/>
                </a:lnTo>
                <a:lnTo>
                  <a:pt x="3229" y="2816"/>
                </a:lnTo>
                <a:lnTo>
                  <a:pt x="3209" y="2834"/>
                </a:lnTo>
                <a:lnTo>
                  <a:pt x="3188" y="2850"/>
                </a:lnTo>
                <a:lnTo>
                  <a:pt x="3166" y="2866"/>
                </a:lnTo>
                <a:lnTo>
                  <a:pt x="3142" y="2881"/>
                </a:lnTo>
                <a:lnTo>
                  <a:pt x="3119" y="2895"/>
                </a:lnTo>
                <a:lnTo>
                  <a:pt x="3088" y="2911"/>
                </a:lnTo>
                <a:lnTo>
                  <a:pt x="3059" y="2923"/>
                </a:lnTo>
                <a:lnTo>
                  <a:pt x="3033" y="2930"/>
                </a:lnTo>
                <a:lnTo>
                  <a:pt x="3007" y="2935"/>
                </a:lnTo>
                <a:lnTo>
                  <a:pt x="2983" y="2937"/>
                </a:lnTo>
                <a:lnTo>
                  <a:pt x="2956" y="2935"/>
                </a:lnTo>
                <a:lnTo>
                  <a:pt x="2933" y="2929"/>
                </a:lnTo>
                <a:lnTo>
                  <a:pt x="2912" y="2923"/>
                </a:lnTo>
                <a:lnTo>
                  <a:pt x="2894" y="2915"/>
                </a:lnTo>
                <a:lnTo>
                  <a:pt x="2866" y="2899"/>
                </a:lnTo>
                <a:lnTo>
                  <a:pt x="2839" y="2877"/>
                </a:lnTo>
                <a:lnTo>
                  <a:pt x="2815" y="2851"/>
                </a:lnTo>
                <a:lnTo>
                  <a:pt x="2791" y="2820"/>
                </a:lnTo>
                <a:lnTo>
                  <a:pt x="2770" y="2785"/>
                </a:lnTo>
                <a:lnTo>
                  <a:pt x="2749" y="2743"/>
                </a:lnTo>
                <a:lnTo>
                  <a:pt x="2730" y="2698"/>
                </a:lnTo>
                <a:lnTo>
                  <a:pt x="2712" y="2647"/>
                </a:lnTo>
                <a:lnTo>
                  <a:pt x="2696" y="2590"/>
                </a:lnTo>
                <a:lnTo>
                  <a:pt x="2681" y="2528"/>
                </a:lnTo>
                <a:lnTo>
                  <a:pt x="2667" y="2460"/>
                </a:lnTo>
                <a:lnTo>
                  <a:pt x="2653" y="2387"/>
                </a:lnTo>
                <a:lnTo>
                  <a:pt x="2642" y="2307"/>
                </a:lnTo>
                <a:lnTo>
                  <a:pt x="2631" y="2222"/>
                </a:lnTo>
                <a:lnTo>
                  <a:pt x="2622" y="2137"/>
                </a:lnTo>
                <a:lnTo>
                  <a:pt x="2611" y="2055"/>
                </a:lnTo>
                <a:lnTo>
                  <a:pt x="2602" y="1975"/>
                </a:lnTo>
                <a:lnTo>
                  <a:pt x="2593" y="1898"/>
                </a:lnTo>
                <a:lnTo>
                  <a:pt x="2584" y="1825"/>
                </a:lnTo>
                <a:lnTo>
                  <a:pt x="2574" y="1756"/>
                </a:lnTo>
                <a:lnTo>
                  <a:pt x="2566" y="1690"/>
                </a:lnTo>
                <a:lnTo>
                  <a:pt x="2558" y="1631"/>
                </a:lnTo>
                <a:lnTo>
                  <a:pt x="2551" y="1575"/>
                </a:lnTo>
                <a:lnTo>
                  <a:pt x="2545" y="1525"/>
                </a:lnTo>
                <a:lnTo>
                  <a:pt x="2538" y="1482"/>
                </a:lnTo>
                <a:lnTo>
                  <a:pt x="2533" y="1444"/>
                </a:lnTo>
                <a:lnTo>
                  <a:pt x="2529" y="1413"/>
                </a:lnTo>
                <a:lnTo>
                  <a:pt x="2489" y="1407"/>
                </a:lnTo>
                <a:lnTo>
                  <a:pt x="2489" y="2908"/>
                </a:lnTo>
                <a:lnTo>
                  <a:pt x="2487" y="2946"/>
                </a:lnTo>
                <a:lnTo>
                  <a:pt x="2482" y="2983"/>
                </a:lnTo>
                <a:lnTo>
                  <a:pt x="2473" y="3019"/>
                </a:lnTo>
                <a:lnTo>
                  <a:pt x="2709" y="3019"/>
                </a:lnTo>
                <a:lnTo>
                  <a:pt x="2709" y="3367"/>
                </a:lnTo>
                <a:lnTo>
                  <a:pt x="0" y="3367"/>
                </a:lnTo>
                <a:lnTo>
                  <a:pt x="0" y="3019"/>
                </a:lnTo>
                <a:lnTo>
                  <a:pt x="236" y="3019"/>
                </a:lnTo>
                <a:lnTo>
                  <a:pt x="227" y="2983"/>
                </a:lnTo>
                <a:lnTo>
                  <a:pt x="222" y="2946"/>
                </a:lnTo>
                <a:lnTo>
                  <a:pt x="220" y="2908"/>
                </a:lnTo>
                <a:lnTo>
                  <a:pt x="220" y="395"/>
                </a:lnTo>
                <a:lnTo>
                  <a:pt x="223" y="345"/>
                </a:lnTo>
                <a:lnTo>
                  <a:pt x="232" y="298"/>
                </a:lnTo>
                <a:lnTo>
                  <a:pt x="247" y="251"/>
                </a:lnTo>
                <a:lnTo>
                  <a:pt x="266" y="209"/>
                </a:lnTo>
                <a:lnTo>
                  <a:pt x="291" y="169"/>
                </a:lnTo>
                <a:lnTo>
                  <a:pt x="319" y="132"/>
                </a:lnTo>
                <a:lnTo>
                  <a:pt x="352" y="99"/>
                </a:lnTo>
                <a:lnTo>
                  <a:pt x="389" y="70"/>
                </a:lnTo>
                <a:lnTo>
                  <a:pt x="429" y="46"/>
                </a:lnTo>
                <a:lnTo>
                  <a:pt x="472" y="26"/>
                </a:lnTo>
                <a:lnTo>
                  <a:pt x="518" y="12"/>
                </a:lnTo>
                <a:lnTo>
                  <a:pt x="565" y="3"/>
                </a:lnTo>
                <a:lnTo>
                  <a:pt x="614" y="0"/>
                </a:lnTo>
                <a:close/>
              </a:path>
            </a:pathLst>
          </a:custGeom>
          <a:solidFill>
            <a:srgbClr val="002A4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6196789" y="2503343"/>
            <a:ext cx="533400" cy="1927515"/>
            <a:chOff x="3793734" y="2812522"/>
            <a:chExt cx="533400" cy="1927515"/>
          </a:xfrm>
        </p:grpSpPr>
        <p:sp>
          <p:nvSpPr>
            <p:cNvPr id="84" name="Oval 83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Merge 84"/>
            <p:cNvSpPr/>
            <p:nvPr/>
          </p:nvSpPr>
          <p:spPr>
            <a:xfrm>
              <a:off x="4012087" y="3317403"/>
              <a:ext cx="96694" cy="1391212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793734" y="2812522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9333888" y="2267359"/>
            <a:ext cx="1443849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C00000"/>
                </a:solidFill>
                <a:latin typeface="Calibri"/>
              </a:rPr>
              <a:t>Terrorists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3307908" y="2909623"/>
            <a:ext cx="533400" cy="1689876"/>
            <a:chOff x="3793734" y="3050161"/>
            <a:chExt cx="533400" cy="1689876"/>
          </a:xfrm>
        </p:grpSpPr>
        <p:sp>
          <p:nvSpPr>
            <p:cNvPr id="90" name="Oval 89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Merge 90"/>
            <p:cNvSpPr/>
            <p:nvPr/>
          </p:nvSpPr>
          <p:spPr>
            <a:xfrm>
              <a:off x="4012087" y="3563399"/>
              <a:ext cx="96694" cy="1145216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793734" y="3050161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3" name="Freeform 92"/>
          <p:cNvSpPr/>
          <p:nvPr/>
        </p:nvSpPr>
        <p:spPr>
          <a:xfrm flipH="1">
            <a:off x="3388051" y="3007360"/>
            <a:ext cx="374554" cy="303013"/>
          </a:xfrm>
          <a:custGeom>
            <a:avLst/>
            <a:gdLst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511175 w 2073275"/>
              <a:gd name="connsiteY11" fmla="*/ 304844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87550 w 2073275"/>
              <a:gd name="connsiteY26" fmla="*/ 152721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73275" h="1746294">
                <a:moveTo>
                  <a:pt x="0" y="1746294"/>
                </a:moveTo>
                <a:cubicBezTo>
                  <a:pt x="30427" y="1671152"/>
                  <a:pt x="60854" y="1596011"/>
                  <a:pt x="101600" y="1549444"/>
                </a:cubicBezTo>
                <a:cubicBezTo>
                  <a:pt x="142346" y="1502877"/>
                  <a:pt x="244475" y="1466894"/>
                  <a:pt x="244475" y="1466894"/>
                </a:cubicBezTo>
                <a:cubicBezTo>
                  <a:pt x="294746" y="1438319"/>
                  <a:pt x="340254" y="1420327"/>
                  <a:pt x="403225" y="1377994"/>
                </a:cubicBezTo>
                <a:cubicBezTo>
                  <a:pt x="466196" y="1335661"/>
                  <a:pt x="574146" y="1254698"/>
                  <a:pt x="622300" y="1212894"/>
                </a:cubicBezTo>
                <a:cubicBezTo>
                  <a:pt x="670454" y="1171090"/>
                  <a:pt x="678392" y="1161565"/>
                  <a:pt x="692150" y="1127169"/>
                </a:cubicBezTo>
                <a:cubicBezTo>
                  <a:pt x="705908" y="1092773"/>
                  <a:pt x="706967" y="1036681"/>
                  <a:pt x="704850" y="1006519"/>
                </a:cubicBezTo>
                <a:cubicBezTo>
                  <a:pt x="702733" y="976357"/>
                  <a:pt x="695854" y="963127"/>
                  <a:pt x="679450" y="946194"/>
                </a:cubicBezTo>
                <a:cubicBezTo>
                  <a:pt x="663046" y="929261"/>
                  <a:pt x="631825" y="926615"/>
                  <a:pt x="606425" y="904919"/>
                </a:cubicBezTo>
                <a:cubicBezTo>
                  <a:pt x="581025" y="883223"/>
                  <a:pt x="541867" y="853590"/>
                  <a:pt x="527050" y="816019"/>
                </a:cubicBezTo>
                <a:cubicBezTo>
                  <a:pt x="512233" y="778448"/>
                  <a:pt x="522287" y="762044"/>
                  <a:pt x="517525" y="679494"/>
                </a:cubicBezTo>
                <a:cubicBezTo>
                  <a:pt x="512763" y="596944"/>
                  <a:pt x="499533" y="393215"/>
                  <a:pt x="498475" y="320719"/>
                </a:cubicBezTo>
                <a:cubicBezTo>
                  <a:pt x="497417" y="248223"/>
                  <a:pt x="494242" y="277327"/>
                  <a:pt x="511175" y="244519"/>
                </a:cubicBezTo>
                <a:cubicBezTo>
                  <a:pt x="528108" y="211711"/>
                  <a:pt x="556683" y="162498"/>
                  <a:pt x="600075" y="123869"/>
                </a:cubicBezTo>
                <a:cubicBezTo>
                  <a:pt x="643467" y="85240"/>
                  <a:pt x="705908" y="30736"/>
                  <a:pt x="771525" y="12744"/>
                </a:cubicBezTo>
                <a:cubicBezTo>
                  <a:pt x="837142" y="-5248"/>
                  <a:pt x="920750" y="-4189"/>
                  <a:pt x="993775" y="15919"/>
                </a:cubicBezTo>
                <a:cubicBezTo>
                  <a:pt x="1066800" y="36027"/>
                  <a:pt x="1158346" y="90002"/>
                  <a:pt x="1209675" y="133394"/>
                </a:cubicBezTo>
                <a:cubicBezTo>
                  <a:pt x="1261004" y="176786"/>
                  <a:pt x="1288521" y="212240"/>
                  <a:pt x="1301750" y="276269"/>
                </a:cubicBezTo>
                <a:cubicBezTo>
                  <a:pt x="1314979" y="340298"/>
                  <a:pt x="1281642" y="473648"/>
                  <a:pt x="1289050" y="517569"/>
                </a:cubicBezTo>
                <a:cubicBezTo>
                  <a:pt x="1305983" y="521802"/>
                  <a:pt x="1334558" y="524977"/>
                  <a:pt x="1336675" y="552494"/>
                </a:cubicBezTo>
                <a:cubicBezTo>
                  <a:pt x="1338792" y="580011"/>
                  <a:pt x="1320800" y="637690"/>
                  <a:pt x="1301750" y="682669"/>
                </a:cubicBezTo>
                <a:cubicBezTo>
                  <a:pt x="1282700" y="727648"/>
                  <a:pt x="1239837" y="786915"/>
                  <a:pt x="1222375" y="822369"/>
                </a:cubicBezTo>
                <a:cubicBezTo>
                  <a:pt x="1204913" y="857823"/>
                  <a:pt x="1192213" y="857294"/>
                  <a:pt x="1196975" y="895394"/>
                </a:cubicBezTo>
                <a:cubicBezTo>
                  <a:pt x="1201738" y="933494"/>
                  <a:pt x="1192213" y="1001227"/>
                  <a:pt x="1250950" y="1050969"/>
                </a:cubicBezTo>
                <a:cubicBezTo>
                  <a:pt x="1309687" y="1100711"/>
                  <a:pt x="1436158" y="1134577"/>
                  <a:pt x="1549400" y="1193844"/>
                </a:cubicBezTo>
                <a:cubicBezTo>
                  <a:pt x="1662642" y="1253111"/>
                  <a:pt x="1866371" y="1353652"/>
                  <a:pt x="1930400" y="1406569"/>
                </a:cubicBezTo>
                <a:cubicBezTo>
                  <a:pt x="1942042" y="1448902"/>
                  <a:pt x="1963738" y="1471657"/>
                  <a:pt x="1987550" y="1527219"/>
                </a:cubicBezTo>
                <a:cubicBezTo>
                  <a:pt x="2011362" y="1582781"/>
                  <a:pt x="2054754" y="1706077"/>
                  <a:pt x="2073275" y="1739944"/>
                </a:cubicBezTo>
                <a:lnTo>
                  <a:pt x="0" y="174629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34997" y="1000125"/>
            <a:ext cx="326019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C00000"/>
                </a:solidFill>
                <a:latin typeface="Calibri"/>
              </a:rPr>
              <a:t>Adversarial</a:t>
            </a:r>
          </a:p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C00000"/>
                </a:solidFill>
                <a:latin typeface="Calibri"/>
              </a:rPr>
              <a:t>States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834738" y="2593277"/>
            <a:ext cx="1443849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>
                <a:solidFill>
                  <a:srgbClr val="C00000"/>
                </a:solidFill>
                <a:latin typeface="Calibri"/>
              </a:rPr>
              <a:t>Hacktivists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6463490" y="2452344"/>
            <a:ext cx="889411" cy="85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092699" y="2778262"/>
            <a:ext cx="934537" cy="532110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46653" y="3377193"/>
            <a:ext cx="1632881" cy="195078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7347862" y="2452344"/>
            <a:ext cx="944620" cy="1564830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581679" y="3390535"/>
            <a:ext cx="1690309" cy="313294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4998216" y="2667939"/>
            <a:ext cx="533400" cy="1702688"/>
            <a:chOff x="3793734" y="3037349"/>
            <a:chExt cx="533400" cy="1702688"/>
          </a:xfrm>
        </p:grpSpPr>
        <p:sp>
          <p:nvSpPr>
            <p:cNvPr id="102" name="Oval 101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Merge 102"/>
            <p:cNvSpPr/>
            <p:nvPr/>
          </p:nvSpPr>
          <p:spPr>
            <a:xfrm>
              <a:off x="4012087" y="3540341"/>
              <a:ext cx="96694" cy="1168273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793734" y="3037349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5" name="Freeform 13"/>
          <p:cNvSpPr>
            <a:spLocks noEditPoints="1"/>
          </p:cNvSpPr>
          <p:nvPr/>
        </p:nvSpPr>
        <p:spPr bwMode="auto">
          <a:xfrm>
            <a:off x="5175750" y="2776859"/>
            <a:ext cx="192472" cy="326085"/>
          </a:xfrm>
          <a:custGeom>
            <a:avLst/>
            <a:gdLst>
              <a:gd name="T0" fmla="*/ 817 w 2239"/>
              <a:gd name="T1" fmla="*/ 3259 h 3797"/>
              <a:gd name="T2" fmla="*/ 1084 w 2239"/>
              <a:gd name="T3" fmla="*/ 3281 h 3797"/>
              <a:gd name="T4" fmla="*/ 1211 w 2239"/>
              <a:gd name="T5" fmla="*/ 3244 h 3797"/>
              <a:gd name="T6" fmla="*/ 1270 w 2239"/>
              <a:gd name="T7" fmla="*/ 3161 h 3797"/>
              <a:gd name="T8" fmla="*/ 1253 w 2239"/>
              <a:gd name="T9" fmla="*/ 3058 h 3797"/>
              <a:gd name="T10" fmla="*/ 1169 w 2239"/>
              <a:gd name="T11" fmla="*/ 2906 h 3797"/>
              <a:gd name="T12" fmla="*/ 990 w 2239"/>
              <a:gd name="T13" fmla="*/ 2668 h 3797"/>
              <a:gd name="T14" fmla="*/ 1174 w 2239"/>
              <a:gd name="T15" fmla="*/ 522 h 3797"/>
              <a:gd name="T16" fmla="*/ 1072 w 2239"/>
              <a:gd name="T17" fmla="*/ 570 h 3797"/>
              <a:gd name="T18" fmla="*/ 1039 w 2239"/>
              <a:gd name="T19" fmla="*/ 666 h 3797"/>
              <a:gd name="T20" fmla="*/ 1071 w 2239"/>
              <a:gd name="T21" fmla="*/ 777 h 3797"/>
              <a:gd name="T22" fmla="*/ 1168 w 2239"/>
              <a:gd name="T23" fmla="*/ 948 h 3797"/>
              <a:gd name="T24" fmla="*/ 1521 w 2239"/>
              <a:gd name="T25" fmla="*/ 557 h 3797"/>
              <a:gd name="T26" fmla="*/ 1298 w 2239"/>
              <a:gd name="T27" fmla="*/ 517 h 3797"/>
              <a:gd name="T28" fmla="*/ 1906 w 2239"/>
              <a:gd name="T29" fmla="*/ 11 h 3797"/>
              <a:gd name="T30" fmla="*/ 1979 w 2239"/>
              <a:gd name="T31" fmla="*/ 86 h 3797"/>
              <a:gd name="T32" fmla="*/ 1978 w 2239"/>
              <a:gd name="T33" fmla="*/ 191 h 3797"/>
              <a:gd name="T34" fmla="*/ 1990 w 2239"/>
              <a:gd name="T35" fmla="*/ 614 h 3797"/>
              <a:gd name="T36" fmla="*/ 2102 w 2239"/>
              <a:gd name="T37" fmla="*/ 716 h 3797"/>
              <a:gd name="T38" fmla="*/ 2104 w 2239"/>
              <a:gd name="T39" fmla="*/ 796 h 3797"/>
              <a:gd name="T40" fmla="*/ 2032 w 2239"/>
              <a:gd name="T41" fmla="*/ 843 h 3797"/>
              <a:gd name="T42" fmla="*/ 1957 w 2239"/>
              <a:gd name="T43" fmla="*/ 808 h 3797"/>
              <a:gd name="T44" fmla="*/ 1836 w 2239"/>
              <a:gd name="T45" fmla="*/ 709 h 3797"/>
              <a:gd name="T46" fmla="*/ 1476 w 2239"/>
              <a:gd name="T47" fmla="*/ 1355 h 3797"/>
              <a:gd name="T48" fmla="*/ 1712 w 2239"/>
              <a:gd name="T49" fmla="*/ 1631 h 3797"/>
              <a:gd name="T50" fmla="*/ 1883 w 2239"/>
              <a:gd name="T51" fmla="*/ 1837 h 3797"/>
              <a:gd name="T52" fmla="*/ 1991 w 2239"/>
              <a:gd name="T53" fmla="*/ 1969 h 3797"/>
              <a:gd name="T54" fmla="*/ 2149 w 2239"/>
              <a:gd name="T55" fmla="*/ 2227 h 3797"/>
              <a:gd name="T56" fmla="*/ 2236 w 2239"/>
              <a:gd name="T57" fmla="*/ 2542 h 3797"/>
              <a:gd name="T58" fmla="*/ 2213 w 2239"/>
              <a:gd name="T59" fmla="*/ 2798 h 3797"/>
              <a:gd name="T60" fmla="*/ 2101 w 2239"/>
              <a:gd name="T61" fmla="*/ 3025 h 3797"/>
              <a:gd name="T62" fmla="*/ 1906 w 2239"/>
              <a:gd name="T63" fmla="*/ 3206 h 3797"/>
              <a:gd name="T64" fmla="*/ 1625 w 2239"/>
              <a:gd name="T65" fmla="*/ 3347 h 3797"/>
              <a:gd name="T66" fmla="*/ 1290 w 2239"/>
              <a:gd name="T67" fmla="*/ 3418 h 3797"/>
              <a:gd name="T68" fmla="*/ 925 w 2239"/>
              <a:gd name="T69" fmla="*/ 3418 h 3797"/>
              <a:gd name="T70" fmla="*/ 611 w 2239"/>
              <a:gd name="T71" fmla="*/ 3358 h 3797"/>
              <a:gd name="T72" fmla="*/ 405 w 2239"/>
              <a:gd name="T73" fmla="*/ 3775 h 3797"/>
              <a:gd name="T74" fmla="*/ 303 w 2239"/>
              <a:gd name="T75" fmla="*/ 3795 h 3797"/>
              <a:gd name="T76" fmla="*/ 215 w 2239"/>
              <a:gd name="T77" fmla="*/ 3734 h 3797"/>
              <a:gd name="T78" fmla="*/ 197 w 2239"/>
              <a:gd name="T79" fmla="*/ 3632 h 3797"/>
              <a:gd name="T80" fmla="*/ 215 w 2239"/>
              <a:gd name="T81" fmla="*/ 3186 h 3797"/>
              <a:gd name="T82" fmla="*/ 40 w 2239"/>
              <a:gd name="T83" fmla="*/ 3032 h 3797"/>
              <a:gd name="T84" fmla="*/ 3 w 2239"/>
              <a:gd name="T85" fmla="*/ 2891 h 3797"/>
              <a:gd name="T86" fmla="*/ 63 w 2239"/>
              <a:gd name="T87" fmla="*/ 2828 h 3797"/>
              <a:gd name="T88" fmla="*/ 144 w 2239"/>
              <a:gd name="T89" fmla="*/ 2853 h 3797"/>
              <a:gd name="T90" fmla="*/ 258 w 2239"/>
              <a:gd name="T91" fmla="*/ 2985 h 3797"/>
              <a:gd name="T92" fmla="*/ 417 w 2239"/>
              <a:gd name="T93" fmla="*/ 3111 h 3797"/>
              <a:gd name="T94" fmla="*/ 564 w 2239"/>
              <a:gd name="T95" fmla="*/ 2164 h 3797"/>
              <a:gd name="T96" fmla="*/ 386 w 2239"/>
              <a:gd name="T97" fmla="*/ 1942 h 3797"/>
              <a:gd name="T98" fmla="*/ 202 w 2239"/>
              <a:gd name="T99" fmla="*/ 1667 h 3797"/>
              <a:gd name="T100" fmla="*/ 85 w 2239"/>
              <a:gd name="T101" fmla="*/ 1387 h 3797"/>
              <a:gd name="T102" fmla="*/ 61 w 2239"/>
              <a:gd name="T103" fmla="*/ 1130 h 3797"/>
              <a:gd name="T104" fmla="*/ 126 w 2239"/>
              <a:gd name="T105" fmla="*/ 882 h 3797"/>
              <a:gd name="T106" fmla="*/ 279 w 2239"/>
              <a:gd name="T107" fmla="*/ 669 h 3797"/>
              <a:gd name="T108" fmla="*/ 511 w 2239"/>
              <a:gd name="T109" fmla="*/ 501 h 3797"/>
              <a:gd name="T110" fmla="*/ 802 w 2239"/>
              <a:gd name="T111" fmla="*/ 399 h 3797"/>
              <a:gd name="T112" fmla="*/ 1149 w 2239"/>
              <a:gd name="T113" fmla="*/ 365 h 3797"/>
              <a:gd name="T114" fmla="*/ 1493 w 2239"/>
              <a:gd name="T115" fmla="*/ 404 h 3797"/>
              <a:gd name="T116" fmla="*/ 1757 w 2239"/>
              <a:gd name="T117" fmla="*/ 38 h 3797"/>
              <a:gd name="T118" fmla="*/ 1853 w 2239"/>
              <a:gd name="T119" fmla="*/ 0 h 3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39" h="3797">
                <a:moveTo>
                  <a:pt x="936" y="2604"/>
                </a:moveTo>
                <a:lnTo>
                  <a:pt x="670" y="3221"/>
                </a:lnTo>
                <a:lnTo>
                  <a:pt x="743" y="3243"/>
                </a:lnTo>
                <a:lnTo>
                  <a:pt x="817" y="3259"/>
                </a:lnTo>
                <a:lnTo>
                  <a:pt x="891" y="3272"/>
                </a:lnTo>
                <a:lnTo>
                  <a:pt x="966" y="3280"/>
                </a:lnTo>
                <a:lnTo>
                  <a:pt x="1042" y="3282"/>
                </a:lnTo>
                <a:lnTo>
                  <a:pt x="1084" y="3281"/>
                </a:lnTo>
                <a:lnTo>
                  <a:pt x="1122" y="3276"/>
                </a:lnTo>
                <a:lnTo>
                  <a:pt x="1155" y="3268"/>
                </a:lnTo>
                <a:lnTo>
                  <a:pt x="1186" y="3258"/>
                </a:lnTo>
                <a:lnTo>
                  <a:pt x="1211" y="3244"/>
                </a:lnTo>
                <a:lnTo>
                  <a:pt x="1233" y="3227"/>
                </a:lnTo>
                <a:lnTo>
                  <a:pt x="1250" y="3207"/>
                </a:lnTo>
                <a:lnTo>
                  <a:pt x="1262" y="3185"/>
                </a:lnTo>
                <a:lnTo>
                  <a:pt x="1270" y="3161"/>
                </a:lnTo>
                <a:lnTo>
                  <a:pt x="1272" y="3133"/>
                </a:lnTo>
                <a:lnTo>
                  <a:pt x="1270" y="3112"/>
                </a:lnTo>
                <a:lnTo>
                  <a:pt x="1263" y="3087"/>
                </a:lnTo>
                <a:lnTo>
                  <a:pt x="1253" y="3058"/>
                </a:lnTo>
                <a:lnTo>
                  <a:pt x="1239" y="3026"/>
                </a:lnTo>
                <a:lnTo>
                  <a:pt x="1220" y="2989"/>
                </a:lnTo>
                <a:lnTo>
                  <a:pt x="1197" y="2950"/>
                </a:lnTo>
                <a:lnTo>
                  <a:pt x="1169" y="2906"/>
                </a:lnTo>
                <a:lnTo>
                  <a:pt x="1130" y="2849"/>
                </a:lnTo>
                <a:lnTo>
                  <a:pt x="1087" y="2789"/>
                </a:lnTo>
                <a:lnTo>
                  <a:pt x="1040" y="2729"/>
                </a:lnTo>
                <a:lnTo>
                  <a:pt x="990" y="2668"/>
                </a:lnTo>
                <a:lnTo>
                  <a:pt x="936" y="2604"/>
                </a:lnTo>
                <a:close/>
                <a:moveTo>
                  <a:pt x="1250" y="516"/>
                </a:moveTo>
                <a:lnTo>
                  <a:pt x="1210" y="517"/>
                </a:lnTo>
                <a:lnTo>
                  <a:pt x="1174" y="522"/>
                </a:lnTo>
                <a:lnTo>
                  <a:pt x="1143" y="528"/>
                </a:lnTo>
                <a:lnTo>
                  <a:pt x="1115" y="540"/>
                </a:lnTo>
                <a:lnTo>
                  <a:pt x="1092" y="553"/>
                </a:lnTo>
                <a:lnTo>
                  <a:pt x="1072" y="570"/>
                </a:lnTo>
                <a:lnTo>
                  <a:pt x="1058" y="590"/>
                </a:lnTo>
                <a:lnTo>
                  <a:pt x="1047" y="612"/>
                </a:lnTo>
                <a:lnTo>
                  <a:pt x="1041" y="638"/>
                </a:lnTo>
                <a:lnTo>
                  <a:pt x="1039" y="666"/>
                </a:lnTo>
                <a:lnTo>
                  <a:pt x="1041" y="688"/>
                </a:lnTo>
                <a:lnTo>
                  <a:pt x="1047" y="714"/>
                </a:lnTo>
                <a:lnTo>
                  <a:pt x="1057" y="743"/>
                </a:lnTo>
                <a:lnTo>
                  <a:pt x="1071" y="777"/>
                </a:lnTo>
                <a:lnTo>
                  <a:pt x="1090" y="814"/>
                </a:lnTo>
                <a:lnTo>
                  <a:pt x="1112" y="854"/>
                </a:lnTo>
                <a:lnTo>
                  <a:pt x="1138" y="899"/>
                </a:lnTo>
                <a:lnTo>
                  <a:pt x="1168" y="948"/>
                </a:lnTo>
                <a:lnTo>
                  <a:pt x="1202" y="998"/>
                </a:lnTo>
                <a:lnTo>
                  <a:pt x="1240" y="1054"/>
                </a:lnTo>
                <a:lnTo>
                  <a:pt x="1282" y="1113"/>
                </a:lnTo>
                <a:lnTo>
                  <a:pt x="1521" y="557"/>
                </a:lnTo>
                <a:lnTo>
                  <a:pt x="1461" y="542"/>
                </a:lnTo>
                <a:lnTo>
                  <a:pt x="1404" y="531"/>
                </a:lnTo>
                <a:lnTo>
                  <a:pt x="1349" y="523"/>
                </a:lnTo>
                <a:lnTo>
                  <a:pt x="1298" y="517"/>
                </a:lnTo>
                <a:lnTo>
                  <a:pt x="1250" y="516"/>
                </a:lnTo>
                <a:close/>
                <a:moveTo>
                  <a:pt x="1853" y="0"/>
                </a:moveTo>
                <a:lnTo>
                  <a:pt x="1880" y="3"/>
                </a:lnTo>
                <a:lnTo>
                  <a:pt x="1906" y="11"/>
                </a:lnTo>
                <a:lnTo>
                  <a:pt x="1931" y="25"/>
                </a:lnTo>
                <a:lnTo>
                  <a:pt x="1951" y="42"/>
                </a:lnTo>
                <a:lnTo>
                  <a:pt x="1968" y="63"/>
                </a:lnTo>
                <a:lnTo>
                  <a:pt x="1979" y="86"/>
                </a:lnTo>
                <a:lnTo>
                  <a:pt x="1987" y="112"/>
                </a:lnTo>
                <a:lnTo>
                  <a:pt x="1990" y="138"/>
                </a:lnTo>
                <a:lnTo>
                  <a:pt x="1986" y="165"/>
                </a:lnTo>
                <a:lnTo>
                  <a:pt x="1978" y="191"/>
                </a:lnTo>
                <a:lnTo>
                  <a:pt x="1836" y="523"/>
                </a:lnTo>
                <a:lnTo>
                  <a:pt x="1894" y="554"/>
                </a:lnTo>
                <a:lnTo>
                  <a:pt x="1944" y="585"/>
                </a:lnTo>
                <a:lnTo>
                  <a:pt x="1990" y="614"/>
                </a:lnTo>
                <a:lnTo>
                  <a:pt x="2028" y="642"/>
                </a:lnTo>
                <a:lnTo>
                  <a:pt x="2060" y="668"/>
                </a:lnTo>
                <a:lnTo>
                  <a:pt x="2084" y="692"/>
                </a:lnTo>
                <a:lnTo>
                  <a:pt x="2102" y="716"/>
                </a:lnTo>
                <a:lnTo>
                  <a:pt x="2112" y="737"/>
                </a:lnTo>
                <a:lnTo>
                  <a:pt x="2116" y="757"/>
                </a:lnTo>
                <a:lnTo>
                  <a:pt x="2113" y="777"/>
                </a:lnTo>
                <a:lnTo>
                  <a:pt x="2104" y="796"/>
                </a:lnTo>
                <a:lnTo>
                  <a:pt x="2088" y="815"/>
                </a:lnTo>
                <a:lnTo>
                  <a:pt x="2069" y="831"/>
                </a:lnTo>
                <a:lnTo>
                  <a:pt x="2051" y="840"/>
                </a:lnTo>
                <a:lnTo>
                  <a:pt x="2032" y="843"/>
                </a:lnTo>
                <a:lnTo>
                  <a:pt x="2018" y="841"/>
                </a:lnTo>
                <a:lnTo>
                  <a:pt x="2001" y="834"/>
                </a:lnTo>
                <a:lnTo>
                  <a:pt x="1980" y="823"/>
                </a:lnTo>
                <a:lnTo>
                  <a:pt x="1957" y="808"/>
                </a:lnTo>
                <a:lnTo>
                  <a:pt x="1931" y="788"/>
                </a:lnTo>
                <a:lnTo>
                  <a:pt x="1900" y="764"/>
                </a:lnTo>
                <a:lnTo>
                  <a:pt x="1867" y="735"/>
                </a:lnTo>
                <a:lnTo>
                  <a:pt x="1836" y="709"/>
                </a:lnTo>
                <a:lnTo>
                  <a:pt x="1803" y="686"/>
                </a:lnTo>
                <a:lnTo>
                  <a:pt x="1773" y="666"/>
                </a:lnTo>
                <a:lnTo>
                  <a:pt x="1476" y="1354"/>
                </a:lnTo>
                <a:lnTo>
                  <a:pt x="1476" y="1355"/>
                </a:lnTo>
                <a:lnTo>
                  <a:pt x="1541" y="1430"/>
                </a:lnTo>
                <a:lnTo>
                  <a:pt x="1602" y="1502"/>
                </a:lnTo>
                <a:lnTo>
                  <a:pt x="1659" y="1569"/>
                </a:lnTo>
                <a:lnTo>
                  <a:pt x="1712" y="1631"/>
                </a:lnTo>
                <a:lnTo>
                  <a:pt x="1761" y="1689"/>
                </a:lnTo>
                <a:lnTo>
                  <a:pt x="1806" y="1743"/>
                </a:lnTo>
                <a:lnTo>
                  <a:pt x="1846" y="1792"/>
                </a:lnTo>
                <a:lnTo>
                  <a:pt x="1883" y="1837"/>
                </a:lnTo>
                <a:lnTo>
                  <a:pt x="1917" y="1876"/>
                </a:lnTo>
                <a:lnTo>
                  <a:pt x="1946" y="1912"/>
                </a:lnTo>
                <a:lnTo>
                  <a:pt x="1970" y="1943"/>
                </a:lnTo>
                <a:lnTo>
                  <a:pt x="1991" y="1969"/>
                </a:lnTo>
                <a:lnTo>
                  <a:pt x="2008" y="1991"/>
                </a:lnTo>
                <a:lnTo>
                  <a:pt x="2062" y="2070"/>
                </a:lnTo>
                <a:lnTo>
                  <a:pt x="2110" y="2148"/>
                </a:lnTo>
                <a:lnTo>
                  <a:pt x="2149" y="2227"/>
                </a:lnTo>
                <a:lnTo>
                  <a:pt x="2182" y="2305"/>
                </a:lnTo>
                <a:lnTo>
                  <a:pt x="2207" y="2384"/>
                </a:lnTo>
                <a:lnTo>
                  <a:pt x="2224" y="2462"/>
                </a:lnTo>
                <a:lnTo>
                  <a:pt x="2236" y="2542"/>
                </a:lnTo>
                <a:lnTo>
                  <a:pt x="2239" y="2621"/>
                </a:lnTo>
                <a:lnTo>
                  <a:pt x="2236" y="2681"/>
                </a:lnTo>
                <a:lnTo>
                  <a:pt x="2228" y="2739"/>
                </a:lnTo>
                <a:lnTo>
                  <a:pt x="2213" y="2798"/>
                </a:lnTo>
                <a:lnTo>
                  <a:pt x="2193" y="2857"/>
                </a:lnTo>
                <a:lnTo>
                  <a:pt x="2167" y="2916"/>
                </a:lnTo>
                <a:lnTo>
                  <a:pt x="2135" y="2973"/>
                </a:lnTo>
                <a:lnTo>
                  <a:pt x="2101" y="3025"/>
                </a:lnTo>
                <a:lnTo>
                  <a:pt x="2060" y="3074"/>
                </a:lnTo>
                <a:lnTo>
                  <a:pt x="2016" y="3118"/>
                </a:lnTo>
                <a:lnTo>
                  <a:pt x="1969" y="3160"/>
                </a:lnTo>
                <a:lnTo>
                  <a:pt x="1906" y="3206"/>
                </a:lnTo>
                <a:lnTo>
                  <a:pt x="1841" y="3247"/>
                </a:lnTo>
                <a:lnTo>
                  <a:pt x="1773" y="3286"/>
                </a:lnTo>
                <a:lnTo>
                  <a:pt x="1700" y="3318"/>
                </a:lnTo>
                <a:lnTo>
                  <a:pt x="1625" y="3347"/>
                </a:lnTo>
                <a:lnTo>
                  <a:pt x="1547" y="3371"/>
                </a:lnTo>
                <a:lnTo>
                  <a:pt x="1464" y="3392"/>
                </a:lnTo>
                <a:lnTo>
                  <a:pt x="1379" y="3407"/>
                </a:lnTo>
                <a:lnTo>
                  <a:pt x="1290" y="3418"/>
                </a:lnTo>
                <a:lnTo>
                  <a:pt x="1197" y="3424"/>
                </a:lnTo>
                <a:lnTo>
                  <a:pt x="1101" y="3426"/>
                </a:lnTo>
                <a:lnTo>
                  <a:pt x="1012" y="3424"/>
                </a:lnTo>
                <a:lnTo>
                  <a:pt x="925" y="3418"/>
                </a:lnTo>
                <a:lnTo>
                  <a:pt x="842" y="3409"/>
                </a:lnTo>
                <a:lnTo>
                  <a:pt x="762" y="3395"/>
                </a:lnTo>
                <a:lnTo>
                  <a:pt x="685" y="3379"/>
                </a:lnTo>
                <a:lnTo>
                  <a:pt x="611" y="3358"/>
                </a:lnTo>
                <a:lnTo>
                  <a:pt x="457" y="3714"/>
                </a:lnTo>
                <a:lnTo>
                  <a:pt x="443" y="3738"/>
                </a:lnTo>
                <a:lnTo>
                  <a:pt x="426" y="3759"/>
                </a:lnTo>
                <a:lnTo>
                  <a:pt x="405" y="3775"/>
                </a:lnTo>
                <a:lnTo>
                  <a:pt x="382" y="3787"/>
                </a:lnTo>
                <a:lnTo>
                  <a:pt x="357" y="3795"/>
                </a:lnTo>
                <a:lnTo>
                  <a:pt x="331" y="3797"/>
                </a:lnTo>
                <a:lnTo>
                  <a:pt x="303" y="3795"/>
                </a:lnTo>
                <a:lnTo>
                  <a:pt x="276" y="3785"/>
                </a:lnTo>
                <a:lnTo>
                  <a:pt x="252" y="3773"/>
                </a:lnTo>
                <a:lnTo>
                  <a:pt x="231" y="3755"/>
                </a:lnTo>
                <a:lnTo>
                  <a:pt x="215" y="3734"/>
                </a:lnTo>
                <a:lnTo>
                  <a:pt x="203" y="3710"/>
                </a:lnTo>
                <a:lnTo>
                  <a:pt x="195" y="3685"/>
                </a:lnTo>
                <a:lnTo>
                  <a:pt x="193" y="3658"/>
                </a:lnTo>
                <a:lnTo>
                  <a:pt x="197" y="3632"/>
                </a:lnTo>
                <a:lnTo>
                  <a:pt x="205" y="3605"/>
                </a:lnTo>
                <a:lnTo>
                  <a:pt x="352" y="3265"/>
                </a:lnTo>
                <a:lnTo>
                  <a:pt x="279" y="3226"/>
                </a:lnTo>
                <a:lnTo>
                  <a:pt x="215" y="3186"/>
                </a:lnTo>
                <a:lnTo>
                  <a:pt x="158" y="3148"/>
                </a:lnTo>
                <a:lnTo>
                  <a:pt x="111" y="3109"/>
                </a:lnTo>
                <a:lnTo>
                  <a:pt x="72" y="3070"/>
                </a:lnTo>
                <a:lnTo>
                  <a:pt x="40" y="3032"/>
                </a:lnTo>
                <a:lnTo>
                  <a:pt x="18" y="2992"/>
                </a:lnTo>
                <a:lnTo>
                  <a:pt x="4" y="2953"/>
                </a:lnTo>
                <a:lnTo>
                  <a:pt x="0" y="2914"/>
                </a:lnTo>
                <a:lnTo>
                  <a:pt x="3" y="2891"/>
                </a:lnTo>
                <a:lnTo>
                  <a:pt x="11" y="2870"/>
                </a:lnTo>
                <a:lnTo>
                  <a:pt x="25" y="2851"/>
                </a:lnTo>
                <a:lnTo>
                  <a:pt x="43" y="2836"/>
                </a:lnTo>
                <a:lnTo>
                  <a:pt x="63" y="2828"/>
                </a:lnTo>
                <a:lnTo>
                  <a:pt x="87" y="2826"/>
                </a:lnTo>
                <a:lnTo>
                  <a:pt x="105" y="2828"/>
                </a:lnTo>
                <a:lnTo>
                  <a:pt x="125" y="2838"/>
                </a:lnTo>
                <a:lnTo>
                  <a:pt x="144" y="2853"/>
                </a:lnTo>
                <a:lnTo>
                  <a:pt x="165" y="2873"/>
                </a:lnTo>
                <a:lnTo>
                  <a:pt x="186" y="2901"/>
                </a:lnTo>
                <a:lnTo>
                  <a:pt x="221" y="2946"/>
                </a:lnTo>
                <a:lnTo>
                  <a:pt x="258" y="2985"/>
                </a:lnTo>
                <a:lnTo>
                  <a:pt x="296" y="3022"/>
                </a:lnTo>
                <a:lnTo>
                  <a:pt x="335" y="3055"/>
                </a:lnTo>
                <a:lnTo>
                  <a:pt x="376" y="3085"/>
                </a:lnTo>
                <a:lnTo>
                  <a:pt x="417" y="3111"/>
                </a:lnTo>
                <a:lnTo>
                  <a:pt x="738" y="2372"/>
                </a:lnTo>
                <a:lnTo>
                  <a:pt x="677" y="2298"/>
                </a:lnTo>
                <a:lnTo>
                  <a:pt x="619" y="2229"/>
                </a:lnTo>
                <a:lnTo>
                  <a:pt x="564" y="2164"/>
                </a:lnTo>
                <a:lnTo>
                  <a:pt x="515" y="2102"/>
                </a:lnTo>
                <a:lnTo>
                  <a:pt x="467" y="2046"/>
                </a:lnTo>
                <a:lnTo>
                  <a:pt x="426" y="1991"/>
                </a:lnTo>
                <a:lnTo>
                  <a:pt x="386" y="1942"/>
                </a:lnTo>
                <a:lnTo>
                  <a:pt x="353" y="1897"/>
                </a:lnTo>
                <a:lnTo>
                  <a:pt x="296" y="1818"/>
                </a:lnTo>
                <a:lnTo>
                  <a:pt x="246" y="1741"/>
                </a:lnTo>
                <a:lnTo>
                  <a:pt x="202" y="1667"/>
                </a:lnTo>
                <a:lnTo>
                  <a:pt x="164" y="1594"/>
                </a:lnTo>
                <a:lnTo>
                  <a:pt x="132" y="1523"/>
                </a:lnTo>
                <a:lnTo>
                  <a:pt x="105" y="1454"/>
                </a:lnTo>
                <a:lnTo>
                  <a:pt x="85" y="1387"/>
                </a:lnTo>
                <a:lnTo>
                  <a:pt x="70" y="1323"/>
                </a:lnTo>
                <a:lnTo>
                  <a:pt x="61" y="1259"/>
                </a:lnTo>
                <a:lnTo>
                  <a:pt x="59" y="1199"/>
                </a:lnTo>
                <a:lnTo>
                  <a:pt x="61" y="1130"/>
                </a:lnTo>
                <a:lnTo>
                  <a:pt x="69" y="1064"/>
                </a:lnTo>
                <a:lnTo>
                  <a:pt x="83" y="1001"/>
                </a:lnTo>
                <a:lnTo>
                  <a:pt x="102" y="940"/>
                </a:lnTo>
                <a:lnTo>
                  <a:pt x="126" y="882"/>
                </a:lnTo>
                <a:lnTo>
                  <a:pt x="156" y="825"/>
                </a:lnTo>
                <a:lnTo>
                  <a:pt x="192" y="771"/>
                </a:lnTo>
                <a:lnTo>
                  <a:pt x="232" y="719"/>
                </a:lnTo>
                <a:lnTo>
                  <a:pt x="279" y="669"/>
                </a:lnTo>
                <a:lnTo>
                  <a:pt x="330" y="623"/>
                </a:lnTo>
                <a:lnTo>
                  <a:pt x="386" y="578"/>
                </a:lnTo>
                <a:lnTo>
                  <a:pt x="448" y="538"/>
                </a:lnTo>
                <a:lnTo>
                  <a:pt x="511" y="501"/>
                </a:lnTo>
                <a:lnTo>
                  <a:pt x="578" y="470"/>
                </a:lnTo>
                <a:lnTo>
                  <a:pt x="649" y="442"/>
                </a:lnTo>
                <a:lnTo>
                  <a:pt x="724" y="418"/>
                </a:lnTo>
                <a:lnTo>
                  <a:pt x="802" y="399"/>
                </a:lnTo>
                <a:lnTo>
                  <a:pt x="884" y="384"/>
                </a:lnTo>
                <a:lnTo>
                  <a:pt x="968" y="374"/>
                </a:lnTo>
                <a:lnTo>
                  <a:pt x="1056" y="367"/>
                </a:lnTo>
                <a:lnTo>
                  <a:pt x="1149" y="365"/>
                </a:lnTo>
                <a:lnTo>
                  <a:pt x="1235" y="367"/>
                </a:lnTo>
                <a:lnTo>
                  <a:pt x="1322" y="375"/>
                </a:lnTo>
                <a:lnTo>
                  <a:pt x="1408" y="388"/>
                </a:lnTo>
                <a:lnTo>
                  <a:pt x="1493" y="404"/>
                </a:lnTo>
                <a:lnTo>
                  <a:pt x="1578" y="426"/>
                </a:lnTo>
                <a:lnTo>
                  <a:pt x="1726" y="83"/>
                </a:lnTo>
                <a:lnTo>
                  <a:pt x="1740" y="59"/>
                </a:lnTo>
                <a:lnTo>
                  <a:pt x="1757" y="38"/>
                </a:lnTo>
                <a:lnTo>
                  <a:pt x="1778" y="22"/>
                </a:lnTo>
                <a:lnTo>
                  <a:pt x="1801" y="10"/>
                </a:lnTo>
                <a:lnTo>
                  <a:pt x="1826" y="2"/>
                </a:lnTo>
                <a:lnTo>
                  <a:pt x="1853" y="0"/>
                </a:lnTo>
                <a:close/>
              </a:path>
            </a:pathLst>
          </a:custGeom>
          <a:solidFill>
            <a:srgbClr val="002A4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9753465" y="2595044"/>
            <a:ext cx="533400" cy="1689876"/>
            <a:chOff x="3793734" y="3050161"/>
            <a:chExt cx="533400" cy="1689876"/>
          </a:xfrm>
        </p:grpSpPr>
        <p:sp>
          <p:nvSpPr>
            <p:cNvPr id="107" name="Oval 106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Merge 107"/>
            <p:cNvSpPr/>
            <p:nvPr/>
          </p:nvSpPr>
          <p:spPr>
            <a:xfrm>
              <a:off x="4012087" y="3563399"/>
              <a:ext cx="96694" cy="1145216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793734" y="3050161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0" name="Freeform 109"/>
          <p:cNvSpPr/>
          <p:nvPr/>
        </p:nvSpPr>
        <p:spPr>
          <a:xfrm flipH="1">
            <a:off x="9833608" y="2692781"/>
            <a:ext cx="374554" cy="303013"/>
          </a:xfrm>
          <a:custGeom>
            <a:avLst/>
            <a:gdLst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511175 w 2073275"/>
              <a:gd name="connsiteY11" fmla="*/ 304844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87550 w 2073275"/>
              <a:gd name="connsiteY26" fmla="*/ 152721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73275" h="1746294">
                <a:moveTo>
                  <a:pt x="0" y="1746294"/>
                </a:moveTo>
                <a:cubicBezTo>
                  <a:pt x="30427" y="1671152"/>
                  <a:pt x="60854" y="1596011"/>
                  <a:pt x="101600" y="1549444"/>
                </a:cubicBezTo>
                <a:cubicBezTo>
                  <a:pt x="142346" y="1502877"/>
                  <a:pt x="244475" y="1466894"/>
                  <a:pt x="244475" y="1466894"/>
                </a:cubicBezTo>
                <a:cubicBezTo>
                  <a:pt x="294746" y="1438319"/>
                  <a:pt x="340254" y="1420327"/>
                  <a:pt x="403225" y="1377994"/>
                </a:cubicBezTo>
                <a:cubicBezTo>
                  <a:pt x="466196" y="1335661"/>
                  <a:pt x="574146" y="1254698"/>
                  <a:pt x="622300" y="1212894"/>
                </a:cubicBezTo>
                <a:cubicBezTo>
                  <a:pt x="670454" y="1171090"/>
                  <a:pt x="678392" y="1161565"/>
                  <a:pt x="692150" y="1127169"/>
                </a:cubicBezTo>
                <a:cubicBezTo>
                  <a:pt x="705908" y="1092773"/>
                  <a:pt x="706967" y="1036681"/>
                  <a:pt x="704850" y="1006519"/>
                </a:cubicBezTo>
                <a:cubicBezTo>
                  <a:pt x="702733" y="976357"/>
                  <a:pt x="695854" y="963127"/>
                  <a:pt x="679450" y="946194"/>
                </a:cubicBezTo>
                <a:cubicBezTo>
                  <a:pt x="663046" y="929261"/>
                  <a:pt x="631825" y="926615"/>
                  <a:pt x="606425" y="904919"/>
                </a:cubicBezTo>
                <a:cubicBezTo>
                  <a:pt x="581025" y="883223"/>
                  <a:pt x="541867" y="853590"/>
                  <a:pt x="527050" y="816019"/>
                </a:cubicBezTo>
                <a:cubicBezTo>
                  <a:pt x="512233" y="778448"/>
                  <a:pt x="522287" y="762044"/>
                  <a:pt x="517525" y="679494"/>
                </a:cubicBezTo>
                <a:cubicBezTo>
                  <a:pt x="512763" y="596944"/>
                  <a:pt x="499533" y="393215"/>
                  <a:pt x="498475" y="320719"/>
                </a:cubicBezTo>
                <a:cubicBezTo>
                  <a:pt x="497417" y="248223"/>
                  <a:pt x="494242" y="277327"/>
                  <a:pt x="511175" y="244519"/>
                </a:cubicBezTo>
                <a:cubicBezTo>
                  <a:pt x="528108" y="211711"/>
                  <a:pt x="556683" y="162498"/>
                  <a:pt x="600075" y="123869"/>
                </a:cubicBezTo>
                <a:cubicBezTo>
                  <a:pt x="643467" y="85240"/>
                  <a:pt x="705908" y="30736"/>
                  <a:pt x="771525" y="12744"/>
                </a:cubicBezTo>
                <a:cubicBezTo>
                  <a:pt x="837142" y="-5248"/>
                  <a:pt x="920750" y="-4189"/>
                  <a:pt x="993775" y="15919"/>
                </a:cubicBezTo>
                <a:cubicBezTo>
                  <a:pt x="1066800" y="36027"/>
                  <a:pt x="1158346" y="90002"/>
                  <a:pt x="1209675" y="133394"/>
                </a:cubicBezTo>
                <a:cubicBezTo>
                  <a:pt x="1261004" y="176786"/>
                  <a:pt x="1288521" y="212240"/>
                  <a:pt x="1301750" y="276269"/>
                </a:cubicBezTo>
                <a:cubicBezTo>
                  <a:pt x="1314979" y="340298"/>
                  <a:pt x="1281642" y="473648"/>
                  <a:pt x="1289050" y="517569"/>
                </a:cubicBezTo>
                <a:cubicBezTo>
                  <a:pt x="1305983" y="521802"/>
                  <a:pt x="1334558" y="524977"/>
                  <a:pt x="1336675" y="552494"/>
                </a:cubicBezTo>
                <a:cubicBezTo>
                  <a:pt x="1338792" y="580011"/>
                  <a:pt x="1320800" y="637690"/>
                  <a:pt x="1301750" y="682669"/>
                </a:cubicBezTo>
                <a:cubicBezTo>
                  <a:pt x="1282700" y="727648"/>
                  <a:pt x="1239837" y="786915"/>
                  <a:pt x="1222375" y="822369"/>
                </a:cubicBezTo>
                <a:cubicBezTo>
                  <a:pt x="1204913" y="857823"/>
                  <a:pt x="1192213" y="857294"/>
                  <a:pt x="1196975" y="895394"/>
                </a:cubicBezTo>
                <a:cubicBezTo>
                  <a:pt x="1201738" y="933494"/>
                  <a:pt x="1192213" y="1001227"/>
                  <a:pt x="1250950" y="1050969"/>
                </a:cubicBezTo>
                <a:cubicBezTo>
                  <a:pt x="1309687" y="1100711"/>
                  <a:pt x="1436158" y="1134577"/>
                  <a:pt x="1549400" y="1193844"/>
                </a:cubicBezTo>
                <a:cubicBezTo>
                  <a:pt x="1662642" y="1253111"/>
                  <a:pt x="1866371" y="1353652"/>
                  <a:pt x="1930400" y="1406569"/>
                </a:cubicBezTo>
                <a:cubicBezTo>
                  <a:pt x="1942042" y="1448902"/>
                  <a:pt x="1963738" y="1471657"/>
                  <a:pt x="1987550" y="1527219"/>
                </a:cubicBezTo>
                <a:cubicBezTo>
                  <a:pt x="2011362" y="1582781"/>
                  <a:pt x="2054754" y="1706077"/>
                  <a:pt x="2073275" y="1739944"/>
                </a:cubicBezTo>
                <a:lnTo>
                  <a:pt x="0" y="174629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895082" y="2811887"/>
            <a:ext cx="533400" cy="1689876"/>
            <a:chOff x="3793734" y="3050161"/>
            <a:chExt cx="533400" cy="1689876"/>
          </a:xfrm>
        </p:grpSpPr>
        <p:sp>
          <p:nvSpPr>
            <p:cNvPr id="112" name="Oval 111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Merge 112"/>
            <p:cNvSpPr/>
            <p:nvPr/>
          </p:nvSpPr>
          <p:spPr>
            <a:xfrm>
              <a:off x="4012087" y="3563399"/>
              <a:ext cx="96694" cy="1145216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793734" y="3050161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5" name="Freeform 114"/>
          <p:cNvSpPr/>
          <p:nvPr/>
        </p:nvSpPr>
        <p:spPr>
          <a:xfrm flipH="1">
            <a:off x="7975225" y="2909624"/>
            <a:ext cx="374554" cy="303013"/>
          </a:xfrm>
          <a:custGeom>
            <a:avLst/>
            <a:gdLst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511175 w 2073275"/>
              <a:gd name="connsiteY11" fmla="*/ 304844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87550 w 2073275"/>
              <a:gd name="connsiteY26" fmla="*/ 152721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73275" h="1746294">
                <a:moveTo>
                  <a:pt x="0" y="1746294"/>
                </a:moveTo>
                <a:cubicBezTo>
                  <a:pt x="30427" y="1671152"/>
                  <a:pt x="60854" y="1596011"/>
                  <a:pt x="101600" y="1549444"/>
                </a:cubicBezTo>
                <a:cubicBezTo>
                  <a:pt x="142346" y="1502877"/>
                  <a:pt x="244475" y="1466894"/>
                  <a:pt x="244475" y="1466894"/>
                </a:cubicBezTo>
                <a:cubicBezTo>
                  <a:pt x="294746" y="1438319"/>
                  <a:pt x="340254" y="1420327"/>
                  <a:pt x="403225" y="1377994"/>
                </a:cubicBezTo>
                <a:cubicBezTo>
                  <a:pt x="466196" y="1335661"/>
                  <a:pt x="574146" y="1254698"/>
                  <a:pt x="622300" y="1212894"/>
                </a:cubicBezTo>
                <a:cubicBezTo>
                  <a:pt x="670454" y="1171090"/>
                  <a:pt x="678392" y="1161565"/>
                  <a:pt x="692150" y="1127169"/>
                </a:cubicBezTo>
                <a:cubicBezTo>
                  <a:pt x="705908" y="1092773"/>
                  <a:pt x="706967" y="1036681"/>
                  <a:pt x="704850" y="1006519"/>
                </a:cubicBezTo>
                <a:cubicBezTo>
                  <a:pt x="702733" y="976357"/>
                  <a:pt x="695854" y="963127"/>
                  <a:pt x="679450" y="946194"/>
                </a:cubicBezTo>
                <a:cubicBezTo>
                  <a:pt x="663046" y="929261"/>
                  <a:pt x="631825" y="926615"/>
                  <a:pt x="606425" y="904919"/>
                </a:cubicBezTo>
                <a:cubicBezTo>
                  <a:pt x="581025" y="883223"/>
                  <a:pt x="541867" y="853590"/>
                  <a:pt x="527050" y="816019"/>
                </a:cubicBezTo>
                <a:cubicBezTo>
                  <a:pt x="512233" y="778448"/>
                  <a:pt x="522287" y="762044"/>
                  <a:pt x="517525" y="679494"/>
                </a:cubicBezTo>
                <a:cubicBezTo>
                  <a:pt x="512763" y="596944"/>
                  <a:pt x="499533" y="393215"/>
                  <a:pt x="498475" y="320719"/>
                </a:cubicBezTo>
                <a:cubicBezTo>
                  <a:pt x="497417" y="248223"/>
                  <a:pt x="494242" y="277327"/>
                  <a:pt x="511175" y="244519"/>
                </a:cubicBezTo>
                <a:cubicBezTo>
                  <a:pt x="528108" y="211711"/>
                  <a:pt x="556683" y="162498"/>
                  <a:pt x="600075" y="123869"/>
                </a:cubicBezTo>
                <a:cubicBezTo>
                  <a:pt x="643467" y="85240"/>
                  <a:pt x="705908" y="30736"/>
                  <a:pt x="771525" y="12744"/>
                </a:cubicBezTo>
                <a:cubicBezTo>
                  <a:pt x="837142" y="-5248"/>
                  <a:pt x="920750" y="-4189"/>
                  <a:pt x="993775" y="15919"/>
                </a:cubicBezTo>
                <a:cubicBezTo>
                  <a:pt x="1066800" y="36027"/>
                  <a:pt x="1158346" y="90002"/>
                  <a:pt x="1209675" y="133394"/>
                </a:cubicBezTo>
                <a:cubicBezTo>
                  <a:pt x="1261004" y="176786"/>
                  <a:pt x="1288521" y="212240"/>
                  <a:pt x="1301750" y="276269"/>
                </a:cubicBezTo>
                <a:cubicBezTo>
                  <a:pt x="1314979" y="340298"/>
                  <a:pt x="1281642" y="473648"/>
                  <a:pt x="1289050" y="517569"/>
                </a:cubicBezTo>
                <a:cubicBezTo>
                  <a:pt x="1305983" y="521802"/>
                  <a:pt x="1334558" y="524977"/>
                  <a:pt x="1336675" y="552494"/>
                </a:cubicBezTo>
                <a:cubicBezTo>
                  <a:pt x="1338792" y="580011"/>
                  <a:pt x="1320800" y="637690"/>
                  <a:pt x="1301750" y="682669"/>
                </a:cubicBezTo>
                <a:cubicBezTo>
                  <a:pt x="1282700" y="727648"/>
                  <a:pt x="1239837" y="786915"/>
                  <a:pt x="1222375" y="822369"/>
                </a:cubicBezTo>
                <a:cubicBezTo>
                  <a:pt x="1204913" y="857823"/>
                  <a:pt x="1192213" y="857294"/>
                  <a:pt x="1196975" y="895394"/>
                </a:cubicBezTo>
                <a:cubicBezTo>
                  <a:pt x="1201738" y="933494"/>
                  <a:pt x="1192213" y="1001227"/>
                  <a:pt x="1250950" y="1050969"/>
                </a:cubicBezTo>
                <a:cubicBezTo>
                  <a:pt x="1309687" y="1100711"/>
                  <a:pt x="1436158" y="1134577"/>
                  <a:pt x="1549400" y="1193844"/>
                </a:cubicBezTo>
                <a:cubicBezTo>
                  <a:pt x="1662642" y="1253111"/>
                  <a:pt x="1866371" y="1353652"/>
                  <a:pt x="1930400" y="1406569"/>
                </a:cubicBezTo>
                <a:cubicBezTo>
                  <a:pt x="1942042" y="1448902"/>
                  <a:pt x="1963738" y="1471657"/>
                  <a:pt x="1987550" y="1527219"/>
                </a:cubicBezTo>
                <a:cubicBezTo>
                  <a:pt x="2011362" y="1582781"/>
                  <a:pt x="2054754" y="1706077"/>
                  <a:pt x="2073275" y="1739944"/>
                </a:cubicBezTo>
                <a:lnTo>
                  <a:pt x="0" y="174629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8168853" y="3345289"/>
            <a:ext cx="1886959" cy="358541"/>
          </a:xfrm>
          <a:prstGeom prst="line">
            <a:avLst/>
          </a:prstGeom>
          <a:ln>
            <a:gradFill>
              <a:gsLst>
                <a:gs pos="0">
                  <a:srgbClr val="002A47"/>
                </a:gs>
                <a:gs pos="100000">
                  <a:schemeClr val="accent1">
                    <a:tint val="44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8822103" y="2109096"/>
            <a:ext cx="533400" cy="1463175"/>
            <a:chOff x="3793734" y="3276862"/>
            <a:chExt cx="533400" cy="1463175"/>
          </a:xfrm>
        </p:grpSpPr>
        <p:sp>
          <p:nvSpPr>
            <p:cNvPr id="118" name="Oval 117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Merge 118"/>
            <p:cNvSpPr/>
            <p:nvPr/>
          </p:nvSpPr>
          <p:spPr>
            <a:xfrm>
              <a:off x="4012087" y="3764579"/>
              <a:ext cx="96694" cy="944035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3793734" y="3276862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894459" y="2172780"/>
            <a:ext cx="396478" cy="397943"/>
            <a:chOff x="8985250" y="4356101"/>
            <a:chExt cx="1289050" cy="1293813"/>
          </a:xfrm>
        </p:grpSpPr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9507538" y="4889501"/>
              <a:ext cx="234950" cy="234950"/>
            </a:xfrm>
            <a:custGeom>
              <a:avLst/>
              <a:gdLst>
                <a:gd name="T0" fmla="*/ 370 w 741"/>
                <a:gd name="T1" fmla="*/ 0 h 740"/>
                <a:gd name="T2" fmla="*/ 421 w 741"/>
                <a:gd name="T3" fmla="*/ 4 h 740"/>
                <a:gd name="T4" fmla="*/ 469 w 741"/>
                <a:gd name="T5" fmla="*/ 14 h 740"/>
                <a:gd name="T6" fmla="*/ 515 w 741"/>
                <a:gd name="T7" fmla="*/ 29 h 740"/>
                <a:gd name="T8" fmla="*/ 557 w 741"/>
                <a:gd name="T9" fmla="*/ 51 h 740"/>
                <a:gd name="T10" fmla="*/ 597 w 741"/>
                <a:gd name="T11" fmla="*/ 77 h 740"/>
                <a:gd name="T12" fmla="*/ 632 w 741"/>
                <a:gd name="T13" fmla="*/ 108 h 740"/>
                <a:gd name="T14" fmla="*/ 664 w 741"/>
                <a:gd name="T15" fmla="*/ 145 h 740"/>
                <a:gd name="T16" fmla="*/ 691 w 741"/>
                <a:gd name="T17" fmla="*/ 183 h 740"/>
                <a:gd name="T18" fmla="*/ 712 w 741"/>
                <a:gd name="T19" fmla="*/ 226 h 740"/>
                <a:gd name="T20" fmla="*/ 727 w 741"/>
                <a:gd name="T21" fmla="*/ 272 h 740"/>
                <a:gd name="T22" fmla="*/ 737 w 741"/>
                <a:gd name="T23" fmla="*/ 320 h 740"/>
                <a:gd name="T24" fmla="*/ 741 w 741"/>
                <a:gd name="T25" fmla="*/ 370 h 740"/>
                <a:gd name="T26" fmla="*/ 737 w 741"/>
                <a:gd name="T27" fmla="*/ 420 h 740"/>
                <a:gd name="T28" fmla="*/ 727 w 741"/>
                <a:gd name="T29" fmla="*/ 468 h 740"/>
                <a:gd name="T30" fmla="*/ 712 w 741"/>
                <a:gd name="T31" fmla="*/ 515 h 740"/>
                <a:gd name="T32" fmla="*/ 691 w 741"/>
                <a:gd name="T33" fmla="*/ 557 h 740"/>
                <a:gd name="T34" fmla="*/ 664 w 741"/>
                <a:gd name="T35" fmla="*/ 596 h 740"/>
                <a:gd name="T36" fmla="*/ 632 w 741"/>
                <a:gd name="T37" fmla="*/ 632 h 740"/>
                <a:gd name="T38" fmla="*/ 597 w 741"/>
                <a:gd name="T39" fmla="*/ 663 h 740"/>
                <a:gd name="T40" fmla="*/ 557 w 741"/>
                <a:gd name="T41" fmla="*/ 689 h 740"/>
                <a:gd name="T42" fmla="*/ 515 w 741"/>
                <a:gd name="T43" fmla="*/ 711 h 740"/>
                <a:gd name="T44" fmla="*/ 469 w 741"/>
                <a:gd name="T45" fmla="*/ 726 h 740"/>
                <a:gd name="T46" fmla="*/ 421 w 741"/>
                <a:gd name="T47" fmla="*/ 736 h 740"/>
                <a:gd name="T48" fmla="*/ 370 w 741"/>
                <a:gd name="T49" fmla="*/ 740 h 740"/>
                <a:gd name="T50" fmla="*/ 320 w 741"/>
                <a:gd name="T51" fmla="*/ 736 h 740"/>
                <a:gd name="T52" fmla="*/ 271 w 741"/>
                <a:gd name="T53" fmla="*/ 726 h 740"/>
                <a:gd name="T54" fmla="*/ 227 w 741"/>
                <a:gd name="T55" fmla="*/ 711 h 740"/>
                <a:gd name="T56" fmla="*/ 184 w 741"/>
                <a:gd name="T57" fmla="*/ 689 h 740"/>
                <a:gd name="T58" fmla="*/ 144 w 741"/>
                <a:gd name="T59" fmla="*/ 663 h 740"/>
                <a:gd name="T60" fmla="*/ 108 w 741"/>
                <a:gd name="T61" fmla="*/ 632 h 740"/>
                <a:gd name="T62" fmla="*/ 77 w 741"/>
                <a:gd name="T63" fmla="*/ 596 h 740"/>
                <a:gd name="T64" fmla="*/ 50 w 741"/>
                <a:gd name="T65" fmla="*/ 557 h 740"/>
                <a:gd name="T66" fmla="*/ 29 w 741"/>
                <a:gd name="T67" fmla="*/ 515 h 740"/>
                <a:gd name="T68" fmla="*/ 13 w 741"/>
                <a:gd name="T69" fmla="*/ 468 h 740"/>
                <a:gd name="T70" fmla="*/ 3 w 741"/>
                <a:gd name="T71" fmla="*/ 420 h 740"/>
                <a:gd name="T72" fmla="*/ 0 w 741"/>
                <a:gd name="T73" fmla="*/ 370 h 740"/>
                <a:gd name="T74" fmla="*/ 3 w 741"/>
                <a:gd name="T75" fmla="*/ 320 h 740"/>
                <a:gd name="T76" fmla="*/ 13 w 741"/>
                <a:gd name="T77" fmla="*/ 272 h 740"/>
                <a:gd name="T78" fmla="*/ 29 w 741"/>
                <a:gd name="T79" fmla="*/ 226 h 740"/>
                <a:gd name="T80" fmla="*/ 50 w 741"/>
                <a:gd name="T81" fmla="*/ 183 h 740"/>
                <a:gd name="T82" fmla="*/ 77 w 741"/>
                <a:gd name="T83" fmla="*/ 145 h 740"/>
                <a:gd name="T84" fmla="*/ 108 w 741"/>
                <a:gd name="T85" fmla="*/ 108 h 740"/>
                <a:gd name="T86" fmla="*/ 144 w 741"/>
                <a:gd name="T87" fmla="*/ 77 h 740"/>
                <a:gd name="T88" fmla="*/ 184 w 741"/>
                <a:gd name="T89" fmla="*/ 51 h 740"/>
                <a:gd name="T90" fmla="*/ 227 w 741"/>
                <a:gd name="T91" fmla="*/ 29 h 740"/>
                <a:gd name="T92" fmla="*/ 271 w 741"/>
                <a:gd name="T93" fmla="*/ 14 h 740"/>
                <a:gd name="T94" fmla="*/ 320 w 741"/>
                <a:gd name="T95" fmla="*/ 4 h 740"/>
                <a:gd name="T96" fmla="*/ 370 w 741"/>
                <a:gd name="T97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1" h="740">
                  <a:moveTo>
                    <a:pt x="370" y="0"/>
                  </a:moveTo>
                  <a:lnTo>
                    <a:pt x="421" y="4"/>
                  </a:lnTo>
                  <a:lnTo>
                    <a:pt x="469" y="14"/>
                  </a:lnTo>
                  <a:lnTo>
                    <a:pt x="515" y="29"/>
                  </a:lnTo>
                  <a:lnTo>
                    <a:pt x="557" y="51"/>
                  </a:lnTo>
                  <a:lnTo>
                    <a:pt x="597" y="77"/>
                  </a:lnTo>
                  <a:lnTo>
                    <a:pt x="632" y="108"/>
                  </a:lnTo>
                  <a:lnTo>
                    <a:pt x="664" y="145"/>
                  </a:lnTo>
                  <a:lnTo>
                    <a:pt x="691" y="183"/>
                  </a:lnTo>
                  <a:lnTo>
                    <a:pt x="712" y="226"/>
                  </a:lnTo>
                  <a:lnTo>
                    <a:pt x="727" y="272"/>
                  </a:lnTo>
                  <a:lnTo>
                    <a:pt x="737" y="320"/>
                  </a:lnTo>
                  <a:lnTo>
                    <a:pt x="741" y="370"/>
                  </a:lnTo>
                  <a:lnTo>
                    <a:pt x="737" y="420"/>
                  </a:lnTo>
                  <a:lnTo>
                    <a:pt x="727" y="468"/>
                  </a:lnTo>
                  <a:lnTo>
                    <a:pt x="712" y="515"/>
                  </a:lnTo>
                  <a:lnTo>
                    <a:pt x="691" y="557"/>
                  </a:lnTo>
                  <a:lnTo>
                    <a:pt x="664" y="596"/>
                  </a:lnTo>
                  <a:lnTo>
                    <a:pt x="632" y="632"/>
                  </a:lnTo>
                  <a:lnTo>
                    <a:pt x="597" y="663"/>
                  </a:lnTo>
                  <a:lnTo>
                    <a:pt x="557" y="689"/>
                  </a:lnTo>
                  <a:lnTo>
                    <a:pt x="515" y="711"/>
                  </a:lnTo>
                  <a:lnTo>
                    <a:pt x="469" y="726"/>
                  </a:lnTo>
                  <a:lnTo>
                    <a:pt x="421" y="736"/>
                  </a:lnTo>
                  <a:lnTo>
                    <a:pt x="370" y="740"/>
                  </a:lnTo>
                  <a:lnTo>
                    <a:pt x="320" y="736"/>
                  </a:lnTo>
                  <a:lnTo>
                    <a:pt x="271" y="726"/>
                  </a:lnTo>
                  <a:lnTo>
                    <a:pt x="227" y="711"/>
                  </a:lnTo>
                  <a:lnTo>
                    <a:pt x="184" y="689"/>
                  </a:lnTo>
                  <a:lnTo>
                    <a:pt x="144" y="663"/>
                  </a:lnTo>
                  <a:lnTo>
                    <a:pt x="108" y="632"/>
                  </a:lnTo>
                  <a:lnTo>
                    <a:pt x="77" y="596"/>
                  </a:lnTo>
                  <a:lnTo>
                    <a:pt x="50" y="557"/>
                  </a:lnTo>
                  <a:lnTo>
                    <a:pt x="29" y="515"/>
                  </a:lnTo>
                  <a:lnTo>
                    <a:pt x="13" y="468"/>
                  </a:lnTo>
                  <a:lnTo>
                    <a:pt x="3" y="420"/>
                  </a:lnTo>
                  <a:lnTo>
                    <a:pt x="0" y="370"/>
                  </a:lnTo>
                  <a:lnTo>
                    <a:pt x="3" y="320"/>
                  </a:lnTo>
                  <a:lnTo>
                    <a:pt x="13" y="272"/>
                  </a:lnTo>
                  <a:lnTo>
                    <a:pt x="29" y="226"/>
                  </a:lnTo>
                  <a:lnTo>
                    <a:pt x="50" y="183"/>
                  </a:lnTo>
                  <a:lnTo>
                    <a:pt x="77" y="145"/>
                  </a:lnTo>
                  <a:lnTo>
                    <a:pt x="108" y="108"/>
                  </a:lnTo>
                  <a:lnTo>
                    <a:pt x="144" y="77"/>
                  </a:lnTo>
                  <a:lnTo>
                    <a:pt x="184" y="51"/>
                  </a:lnTo>
                  <a:lnTo>
                    <a:pt x="227" y="29"/>
                  </a:lnTo>
                  <a:lnTo>
                    <a:pt x="271" y="14"/>
                  </a:lnTo>
                  <a:lnTo>
                    <a:pt x="320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/>
            <p:cNvSpPr>
              <a:spLocks noEditPoints="1"/>
            </p:cNvSpPr>
            <p:nvPr/>
          </p:nvSpPr>
          <p:spPr bwMode="auto">
            <a:xfrm>
              <a:off x="8985250" y="4356101"/>
              <a:ext cx="1289050" cy="1293813"/>
            </a:xfrm>
            <a:custGeom>
              <a:avLst/>
              <a:gdLst>
                <a:gd name="T0" fmla="*/ 2169 w 4061"/>
                <a:gd name="T1" fmla="*/ 3583 h 4076"/>
                <a:gd name="T2" fmla="*/ 2544 w 4061"/>
                <a:gd name="T3" fmla="*/ 3851 h 4076"/>
                <a:gd name="T4" fmla="*/ 2740 w 4061"/>
                <a:gd name="T5" fmla="*/ 3605 h 4076"/>
                <a:gd name="T6" fmla="*/ 2674 w 4061"/>
                <a:gd name="T7" fmla="*/ 3001 h 4076"/>
                <a:gd name="T8" fmla="*/ 2008 w 4061"/>
                <a:gd name="T9" fmla="*/ 2956 h 4076"/>
                <a:gd name="T10" fmla="*/ 961 w 4061"/>
                <a:gd name="T11" fmla="*/ 2868 h 4076"/>
                <a:gd name="T12" fmla="*/ 871 w 4061"/>
                <a:gd name="T13" fmla="*/ 3436 h 4076"/>
                <a:gd name="T14" fmla="*/ 1038 w 4061"/>
                <a:gd name="T15" fmla="*/ 3609 h 4076"/>
                <a:gd name="T16" fmla="*/ 1491 w 4061"/>
                <a:gd name="T17" fmla="*/ 3412 h 4076"/>
                <a:gd name="T18" fmla="*/ 1252 w 4061"/>
                <a:gd name="T19" fmla="*/ 2582 h 4076"/>
                <a:gd name="T20" fmla="*/ 2731 w 4061"/>
                <a:gd name="T21" fmla="*/ 2559 h 4076"/>
                <a:gd name="T22" fmla="*/ 2883 w 4061"/>
                <a:gd name="T23" fmla="*/ 2174 h 4076"/>
                <a:gd name="T24" fmla="*/ 3290 w 4061"/>
                <a:gd name="T25" fmla="*/ 2819 h 4076"/>
                <a:gd name="T26" fmla="*/ 3746 w 4061"/>
                <a:gd name="T27" fmla="*/ 2719 h 4076"/>
                <a:gd name="T28" fmla="*/ 3825 w 4061"/>
                <a:gd name="T29" fmla="*/ 2529 h 4076"/>
                <a:gd name="T30" fmla="*/ 3524 w 4061"/>
                <a:gd name="T31" fmla="*/ 2169 h 4076"/>
                <a:gd name="T32" fmla="*/ 2857 w 4061"/>
                <a:gd name="T33" fmla="*/ 1765 h 4076"/>
                <a:gd name="T34" fmla="*/ 1493 w 4061"/>
                <a:gd name="T35" fmla="*/ 2200 h 4076"/>
                <a:gd name="T36" fmla="*/ 2409 w 4061"/>
                <a:gd name="T37" fmla="*/ 2473 h 4076"/>
                <a:gd name="T38" fmla="*/ 2206 w 4061"/>
                <a:gd name="T39" fmla="*/ 1506 h 4076"/>
                <a:gd name="T40" fmla="*/ 1478 w 4061"/>
                <a:gd name="T41" fmla="*/ 1460 h 4076"/>
                <a:gd name="T42" fmla="*/ 514 w 4061"/>
                <a:gd name="T43" fmla="*/ 1285 h 4076"/>
                <a:gd name="T44" fmla="*/ 241 w 4061"/>
                <a:gd name="T45" fmla="*/ 1430 h 4076"/>
                <a:gd name="T46" fmla="*/ 362 w 4061"/>
                <a:gd name="T47" fmla="*/ 1746 h 4076"/>
                <a:gd name="T48" fmla="*/ 1004 w 4061"/>
                <a:gd name="T49" fmla="*/ 2211 h 4076"/>
                <a:gd name="T50" fmla="*/ 920 w 4061"/>
                <a:gd name="T51" fmla="*/ 1258 h 4076"/>
                <a:gd name="T52" fmla="*/ 2314 w 4061"/>
                <a:gd name="T53" fmla="*/ 1199 h 4076"/>
                <a:gd name="T54" fmla="*/ 2747 w 4061"/>
                <a:gd name="T55" fmla="*/ 555 h 4076"/>
                <a:gd name="T56" fmla="*/ 2550 w 4061"/>
                <a:gd name="T57" fmla="*/ 1174 h 4076"/>
                <a:gd name="T58" fmla="*/ 3126 w 4061"/>
                <a:gd name="T59" fmla="*/ 1131 h 4076"/>
                <a:gd name="T60" fmla="*/ 3183 w 4061"/>
                <a:gd name="T61" fmla="*/ 600 h 4076"/>
                <a:gd name="T62" fmla="*/ 1518 w 4061"/>
                <a:gd name="T63" fmla="*/ 225 h 4076"/>
                <a:gd name="T64" fmla="*/ 1349 w 4061"/>
                <a:gd name="T65" fmla="*/ 390 h 4076"/>
                <a:gd name="T66" fmla="*/ 1276 w 4061"/>
                <a:gd name="T67" fmla="*/ 980 h 4076"/>
                <a:gd name="T68" fmla="*/ 2087 w 4061"/>
                <a:gd name="T69" fmla="*/ 767 h 4076"/>
                <a:gd name="T70" fmla="*/ 1669 w 4061"/>
                <a:gd name="T71" fmla="*/ 281 h 4076"/>
                <a:gd name="T72" fmla="*/ 1748 w 4061"/>
                <a:gd name="T73" fmla="*/ 67 h 4076"/>
                <a:gd name="T74" fmla="*/ 2258 w 4061"/>
                <a:gd name="T75" fmla="*/ 616 h 4076"/>
                <a:gd name="T76" fmla="*/ 2906 w 4061"/>
                <a:gd name="T77" fmla="*/ 255 h 4076"/>
                <a:gd name="T78" fmla="*/ 3317 w 4061"/>
                <a:gd name="T79" fmla="*/ 371 h 4076"/>
                <a:gd name="T80" fmla="*/ 3415 w 4061"/>
                <a:gd name="T81" fmla="*/ 836 h 4076"/>
                <a:gd name="T82" fmla="*/ 3229 w 4061"/>
                <a:gd name="T83" fmla="*/ 1502 h 4076"/>
                <a:gd name="T84" fmla="*/ 3815 w 4061"/>
                <a:gd name="T85" fmla="*/ 2126 h 4076"/>
                <a:gd name="T86" fmla="*/ 4057 w 4061"/>
                <a:gd name="T87" fmla="*/ 2647 h 4076"/>
                <a:gd name="T88" fmla="*/ 3713 w 4061"/>
                <a:gd name="T89" fmla="*/ 2981 h 4076"/>
                <a:gd name="T90" fmla="*/ 3013 w 4061"/>
                <a:gd name="T91" fmla="*/ 3150 h 4076"/>
                <a:gd name="T92" fmla="*/ 2881 w 4061"/>
                <a:gd name="T93" fmla="*/ 3860 h 4076"/>
                <a:gd name="T94" fmla="*/ 2485 w 4061"/>
                <a:gd name="T95" fmla="*/ 4071 h 4076"/>
                <a:gd name="T96" fmla="*/ 1964 w 4061"/>
                <a:gd name="T97" fmla="*/ 3694 h 4076"/>
                <a:gd name="T98" fmla="*/ 1355 w 4061"/>
                <a:gd name="T99" fmla="*/ 3753 h 4076"/>
                <a:gd name="T100" fmla="*/ 853 w 4061"/>
                <a:gd name="T101" fmla="*/ 3792 h 4076"/>
                <a:gd name="T102" fmla="*/ 644 w 4061"/>
                <a:gd name="T103" fmla="*/ 3424 h 4076"/>
                <a:gd name="T104" fmla="*/ 744 w 4061"/>
                <a:gd name="T105" fmla="*/ 2811 h 4076"/>
                <a:gd name="T106" fmla="*/ 522 w 4061"/>
                <a:gd name="T107" fmla="*/ 2181 h 4076"/>
                <a:gd name="T108" fmla="*/ 30 w 4061"/>
                <a:gd name="T109" fmla="*/ 1643 h 4076"/>
                <a:gd name="T110" fmla="*/ 133 w 4061"/>
                <a:gd name="T111" fmla="*/ 1209 h 4076"/>
                <a:gd name="T112" fmla="*/ 752 w 4061"/>
                <a:gd name="T113" fmla="*/ 1032 h 4076"/>
                <a:gd name="T114" fmla="*/ 1089 w 4061"/>
                <a:gd name="T115" fmla="*/ 471 h 4076"/>
                <a:gd name="T116" fmla="*/ 1370 w 4061"/>
                <a:gd name="T117" fmla="*/ 33 h 4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1" h="4076">
                  <a:moveTo>
                    <a:pt x="2330" y="2936"/>
                  </a:moveTo>
                  <a:lnTo>
                    <a:pt x="2241" y="3037"/>
                  </a:lnTo>
                  <a:lnTo>
                    <a:pt x="2153" y="3133"/>
                  </a:lnTo>
                  <a:lnTo>
                    <a:pt x="2064" y="3223"/>
                  </a:lnTo>
                  <a:lnTo>
                    <a:pt x="1977" y="3309"/>
                  </a:lnTo>
                  <a:lnTo>
                    <a:pt x="2025" y="3385"/>
                  </a:lnTo>
                  <a:lnTo>
                    <a:pt x="2073" y="3456"/>
                  </a:lnTo>
                  <a:lnTo>
                    <a:pt x="2122" y="3522"/>
                  </a:lnTo>
                  <a:lnTo>
                    <a:pt x="2169" y="3583"/>
                  </a:lnTo>
                  <a:lnTo>
                    <a:pt x="2216" y="3637"/>
                  </a:lnTo>
                  <a:lnTo>
                    <a:pt x="2261" y="3686"/>
                  </a:lnTo>
                  <a:lnTo>
                    <a:pt x="2306" y="3728"/>
                  </a:lnTo>
                  <a:lnTo>
                    <a:pt x="2350" y="3765"/>
                  </a:lnTo>
                  <a:lnTo>
                    <a:pt x="2393" y="3796"/>
                  </a:lnTo>
                  <a:lnTo>
                    <a:pt x="2434" y="3819"/>
                  </a:lnTo>
                  <a:lnTo>
                    <a:pt x="2472" y="3837"/>
                  </a:lnTo>
                  <a:lnTo>
                    <a:pt x="2509" y="3847"/>
                  </a:lnTo>
                  <a:lnTo>
                    <a:pt x="2544" y="3851"/>
                  </a:lnTo>
                  <a:lnTo>
                    <a:pt x="2562" y="3849"/>
                  </a:lnTo>
                  <a:lnTo>
                    <a:pt x="2580" y="3846"/>
                  </a:lnTo>
                  <a:lnTo>
                    <a:pt x="2609" y="3833"/>
                  </a:lnTo>
                  <a:lnTo>
                    <a:pt x="2636" y="3812"/>
                  </a:lnTo>
                  <a:lnTo>
                    <a:pt x="2661" y="3784"/>
                  </a:lnTo>
                  <a:lnTo>
                    <a:pt x="2684" y="3750"/>
                  </a:lnTo>
                  <a:lnTo>
                    <a:pt x="2705" y="3707"/>
                  </a:lnTo>
                  <a:lnTo>
                    <a:pt x="2723" y="3659"/>
                  </a:lnTo>
                  <a:lnTo>
                    <a:pt x="2740" y="3605"/>
                  </a:lnTo>
                  <a:lnTo>
                    <a:pt x="2755" y="3544"/>
                  </a:lnTo>
                  <a:lnTo>
                    <a:pt x="2766" y="3479"/>
                  </a:lnTo>
                  <a:lnTo>
                    <a:pt x="2776" y="3408"/>
                  </a:lnTo>
                  <a:lnTo>
                    <a:pt x="2782" y="3332"/>
                  </a:lnTo>
                  <a:lnTo>
                    <a:pt x="2786" y="3251"/>
                  </a:lnTo>
                  <a:lnTo>
                    <a:pt x="2787" y="3175"/>
                  </a:lnTo>
                  <a:lnTo>
                    <a:pt x="2786" y="3097"/>
                  </a:lnTo>
                  <a:lnTo>
                    <a:pt x="2783" y="3017"/>
                  </a:lnTo>
                  <a:lnTo>
                    <a:pt x="2674" y="3001"/>
                  </a:lnTo>
                  <a:lnTo>
                    <a:pt x="2560" y="2982"/>
                  </a:lnTo>
                  <a:lnTo>
                    <a:pt x="2446" y="2961"/>
                  </a:lnTo>
                  <a:lnTo>
                    <a:pt x="2330" y="2936"/>
                  </a:lnTo>
                  <a:close/>
                  <a:moveTo>
                    <a:pt x="1694" y="2754"/>
                  </a:moveTo>
                  <a:lnTo>
                    <a:pt x="1748" y="2878"/>
                  </a:lnTo>
                  <a:lnTo>
                    <a:pt x="1804" y="2995"/>
                  </a:lnTo>
                  <a:lnTo>
                    <a:pt x="1861" y="3105"/>
                  </a:lnTo>
                  <a:lnTo>
                    <a:pt x="1933" y="3033"/>
                  </a:lnTo>
                  <a:lnTo>
                    <a:pt x="2008" y="2956"/>
                  </a:lnTo>
                  <a:lnTo>
                    <a:pt x="2083" y="2875"/>
                  </a:lnTo>
                  <a:lnTo>
                    <a:pt x="1934" y="2831"/>
                  </a:lnTo>
                  <a:lnTo>
                    <a:pt x="1783" y="2785"/>
                  </a:lnTo>
                  <a:lnTo>
                    <a:pt x="1694" y="2754"/>
                  </a:lnTo>
                  <a:close/>
                  <a:moveTo>
                    <a:pt x="1104" y="2515"/>
                  </a:moveTo>
                  <a:lnTo>
                    <a:pt x="1061" y="2607"/>
                  </a:lnTo>
                  <a:lnTo>
                    <a:pt x="1024" y="2697"/>
                  </a:lnTo>
                  <a:lnTo>
                    <a:pt x="991" y="2784"/>
                  </a:lnTo>
                  <a:lnTo>
                    <a:pt x="961" y="2868"/>
                  </a:lnTo>
                  <a:lnTo>
                    <a:pt x="936" y="2946"/>
                  </a:lnTo>
                  <a:lnTo>
                    <a:pt x="915" y="3022"/>
                  </a:lnTo>
                  <a:lnTo>
                    <a:pt x="898" y="3094"/>
                  </a:lnTo>
                  <a:lnTo>
                    <a:pt x="884" y="3163"/>
                  </a:lnTo>
                  <a:lnTo>
                    <a:pt x="874" y="3226"/>
                  </a:lnTo>
                  <a:lnTo>
                    <a:pt x="869" y="3286"/>
                  </a:lnTo>
                  <a:lnTo>
                    <a:pt x="865" y="3341"/>
                  </a:lnTo>
                  <a:lnTo>
                    <a:pt x="866" y="3391"/>
                  </a:lnTo>
                  <a:lnTo>
                    <a:pt x="871" y="3436"/>
                  </a:lnTo>
                  <a:lnTo>
                    <a:pt x="879" y="3477"/>
                  </a:lnTo>
                  <a:lnTo>
                    <a:pt x="890" y="3512"/>
                  </a:lnTo>
                  <a:lnTo>
                    <a:pt x="905" y="3542"/>
                  </a:lnTo>
                  <a:lnTo>
                    <a:pt x="923" y="3565"/>
                  </a:lnTo>
                  <a:lnTo>
                    <a:pt x="944" y="3584"/>
                  </a:lnTo>
                  <a:lnTo>
                    <a:pt x="963" y="3595"/>
                  </a:lnTo>
                  <a:lnTo>
                    <a:pt x="985" y="3603"/>
                  </a:lnTo>
                  <a:lnTo>
                    <a:pt x="1009" y="3608"/>
                  </a:lnTo>
                  <a:lnTo>
                    <a:pt x="1038" y="3609"/>
                  </a:lnTo>
                  <a:lnTo>
                    <a:pt x="1075" y="3606"/>
                  </a:lnTo>
                  <a:lnTo>
                    <a:pt x="1116" y="3599"/>
                  </a:lnTo>
                  <a:lnTo>
                    <a:pt x="1161" y="3586"/>
                  </a:lnTo>
                  <a:lnTo>
                    <a:pt x="1210" y="3570"/>
                  </a:lnTo>
                  <a:lnTo>
                    <a:pt x="1261" y="3548"/>
                  </a:lnTo>
                  <a:lnTo>
                    <a:pt x="1315" y="3522"/>
                  </a:lnTo>
                  <a:lnTo>
                    <a:pt x="1371" y="3489"/>
                  </a:lnTo>
                  <a:lnTo>
                    <a:pt x="1430" y="3453"/>
                  </a:lnTo>
                  <a:lnTo>
                    <a:pt x="1491" y="3412"/>
                  </a:lnTo>
                  <a:lnTo>
                    <a:pt x="1555" y="3367"/>
                  </a:lnTo>
                  <a:lnTo>
                    <a:pt x="1620" y="3317"/>
                  </a:lnTo>
                  <a:lnTo>
                    <a:pt x="1687" y="3262"/>
                  </a:lnTo>
                  <a:lnTo>
                    <a:pt x="1626" y="3147"/>
                  </a:lnTo>
                  <a:lnTo>
                    <a:pt x="1567" y="3026"/>
                  </a:lnTo>
                  <a:lnTo>
                    <a:pt x="1511" y="2902"/>
                  </a:lnTo>
                  <a:lnTo>
                    <a:pt x="1458" y="2775"/>
                  </a:lnTo>
                  <a:lnTo>
                    <a:pt x="1407" y="2648"/>
                  </a:lnTo>
                  <a:lnTo>
                    <a:pt x="1252" y="2582"/>
                  </a:lnTo>
                  <a:lnTo>
                    <a:pt x="1104" y="2515"/>
                  </a:lnTo>
                  <a:close/>
                  <a:moveTo>
                    <a:pt x="2710" y="2440"/>
                  </a:moveTo>
                  <a:lnTo>
                    <a:pt x="2676" y="2490"/>
                  </a:lnTo>
                  <a:lnTo>
                    <a:pt x="2584" y="2617"/>
                  </a:lnTo>
                  <a:lnTo>
                    <a:pt x="2491" y="2739"/>
                  </a:lnTo>
                  <a:lnTo>
                    <a:pt x="2629" y="2765"/>
                  </a:lnTo>
                  <a:lnTo>
                    <a:pt x="2763" y="2787"/>
                  </a:lnTo>
                  <a:lnTo>
                    <a:pt x="2748" y="2673"/>
                  </a:lnTo>
                  <a:lnTo>
                    <a:pt x="2731" y="2559"/>
                  </a:lnTo>
                  <a:lnTo>
                    <a:pt x="2710" y="2440"/>
                  </a:lnTo>
                  <a:close/>
                  <a:moveTo>
                    <a:pt x="1260" y="2208"/>
                  </a:moveTo>
                  <a:lnTo>
                    <a:pt x="1204" y="2312"/>
                  </a:lnTo>
                  <a:lnTo>
                    <a:pt x="1306" y="2359"/>
                  </a:lnTo>
                  <a:lnTo>
                    <a:pt x="1277" y="2266"/>
                  </a:lnTo>
                  <a:lnTo>
                    <a:pt x="1260" y="2208"/>
                  </a:lnTo>
                  <a:close/>
                  <a:moveTo>
                    <a:pt x="3057" y="1866"/>
                  </a:moveTo>
                  <a:lnTo>
                    <a:pt x="2973" y="2019"/>
                  </a:lnTo>
                  <a:lnTo>
                    <a:pt x="2883" y="2174"/>
                  </a:lnTo>
                  <a:lnTo>
                    <a:pt x="2912" y="2304"/>
                  </a:lnTo>
                  <a:lnTo>
                    <a:pt x="2938" y="2435"/>
                  </a:lnTo>
                  <a:lnTo>
                    <a:pt x="2961" y="2562"/>
                  </a:lnTo>
                  <a:lnTo>
                    <a:pt x="2980" y="2688"/>
                  </a:lnTo>
                  <a:lnTo>
                    <a:pt x="2993" y="2810"/>
                  </a:lnTo>
                  <a:lnTo>
                    <a:pt x="3068" y="2815"/>
                  </a:lnTo>
                  <a:lnTo>
                    <a:pt x="3142" y="2819"/>
                  </a:lnTo>
                  <a:lnTo>
                    <a:pt x="3212" y="2820"/>
                  </a:lnTo>
                  <a:lnTo>
                    <a:pt x="3290" y="2819"/>
                  </a:lnTo>
                  <a:lnTo>
                    <a:pt x="3363" y="2815"/>
                  </a:lnTo>
                  <a:lnTo>
                    <a:pt x="3430" y="2809"/>
                  </a:lnTo>
                  <a:lnTo>
                    <a:pt x="3492" y="2802"/>
                  </a:lnTo>
                  <a:lnTo>
                    <a:pt x="3546" y="2792"/>
                  </a:lnTo>
                  <a:lnTo>
                    <a:pt x="3596" y="2779"/>
                  </a:lnTo>
                  <a:lnTo>
                    <a:pt x="3641" y="2767"/>
                  </a:lnTo>
                  <a:lnTo>
                    <a:pt x="3681" y="2752"/>
                  </a:lnTo>
                  <a:lnTo>
                    <a:pt x="3716" y="2735"/>
                  </a:lnTo>
                  <a:lnTo>
                    <a:pt x="3746" y="2719"/>
                  </a:lnTo>
                  <a:lnTo>
                    <a:pt x="3771" y="2702"/>
                  </a:lnTo>
                  <a:lnTo>
                    <a:pt x="3793" y="2684"/>
                  </a:lnTo>
                  <a:lnTo>
                    <a:pt x="3809" y="2666"/>
                  </a:lnTo>
                  <a:lnTo>
                    <a:pt x="3821" y="2647"/>
                  </a:lnTo>
                  <a:lnTo>
                    <a:pt x="3829" y="2628"/>
                  </a:lnTo>
                  <a:lnTo>
                    <a:pt x="3834" y="2607"/>
                  </a:lnTo>
                  <a:lnTo>
                    <a:pt x="3835" y="2585"/>
                  </a:lnTo>
                  <a:lnTo>
                    <a:pt x="3831" y="2559"/>
                  </a:lnTo>
                  <a:lnTo>
                    <a:pt x="3825" y="2529"/>
                  </a:lnTo>
                  <a:lnTo>
                    <a:pt x="3812" y="2498"/>
                  </a:lnTo>
                  <a:lnTo>
                    <a:pt x="3796" y="2464"/>
                  </a:lnTo>
                  <a:lnTo>
                    <a:pt x="3775" y="2429"/>
                  </a:lnTo>
                  <a:lnTo>
                    <a:pt x="3748" y="2390"/>
                  </a:lnTo>
                  <a:lnTo>
                    <a:pt x="3715" y="2351"/>
                  </a:lnTo>
                  <a:lnTo>
                    <a:pt x="3678" y="2308"/>
                  </a:lnTo>
                  <a:lnTo>
                    <a:pt x="3633" y="2263"/>
                  </a:lnTo>
                  <a:lnTo>
                    <a:pt x="3581" y="2217"/>
                  </a:lnTo>
                  <a:lnTo>
                    <a:pt x="3524" y="2169"/>
                  </a:lnTo>
                  <a:lnTo>
                    <a:pt x="3460" y="2119"/>
                  </a:lnTo>
                  <a:lnTo>
                    <a:pt x="3369" y="2054"/>
                  </a:lnTo>
                  <a:lnTo>
                    <a:pt x="3272" y="1990"/>
                  </a:lnTo>
                  <a:lnTo>
                    <a:pt x="3167" y="1927"/>
                  </a:lnTo>
                  <a:lnTo>
                    <a:pt x="3057" y="1866"/>
                  </a:lnTo>
                  <a:close/>
                  <a:moveTo>
                    <a:pt x="2756" y="1718"/>
                  </a:moveTo>
                  <a:lnTo>
                    <a:pt x="2785" y="1811"/>
                  </a:lnTo>
                  <a:lnTo>
                    <a:pt x="2802" y="1867"/>
                  </a:lnTo>
                  <a:lnTo>
                    <a:pt x="2857" y="1765"/>
                  </a:lnTo>
                  <a:lnTo>
                    <a:pt x="2756" y="1718"/>
                  </a:lnTo>
                  <a:close/>
                  <a:moveTo>
                    <a:pt x="1816" y="1392"/>
                  </a:moveTo>
                  <a:lnTo>
                    <a:pt x="1734" y="1496"/>
                  </a:lnTo>
                  <a:lnTo>
                    <a:pt x="1652" y="1603"/>
                  </a:lnTo>
                  <a:lnTo>
                    <a:pt x="1571" y="1716"/>
                  </a:lnTo>
                  <a:lnTo>
                    <a:pt x="1493" y="1830"/>
                  </a:lnTo>
                  <a:lnTo>
                    <a:pt x="1421" y="1941"/>
                  </a:lnTo>
                  <a:lnTo>
                    <a:pt x="1456" y="2070"/>
                  </a:lnTo>
                  <a:lnTo>
                    <a:pt x="1493" y="2200"/>
                  </a:lnTo>
                  <a:lnTo>
                    <a:pt x="1538" y="2339"/>
                  </a:lnTo>
                  <a:lnTo>
                    <a:pt x="1585" y="2474"/>
                  </a:lnTo>
                  <a:lnTo>
                    <a:pt x="1718" y="2524"/>
                  </a:lnTo>
                  <a:lnTo>
                    <a:pt x="1854" y="2571"/>
                  </a:lnTo>
                  <a:lnTo>
                    <a:pt x="1985" y="2612"/>
                  </a:lnTo>
                  <a:lnTo>
                    <a:pt x="2117" y="2650"/>
                  </a:lnTo>
                  <a:lnTo>
                    <a:pt x="2245" y="2684"/>
                  </a:lnTo>
                  <a:lnTo>
                    <a:pt x="2328" y="2581"/>
                  </a:lnTo>
                  <a:lnTo>
                    <a:pt x="2409" y="2473"/>
                  </a:lnTo>
                  <a:lnTo>
                    <a:pt x="2490" y="2360"/>
                  </a:lnTo>
                  <a:lnTo>
                    <a:pt x="2569" y="2247"/>
                  </a:lnTo>
                  <a:lnTo>
                    <a:pt x="2641" y="2135"/>
                  </a:lnTo>
                  <a:lnTo>
                    <a:pt x="2606" y="2007"/>
                  </a:lnTo>
                  <a:lnTo>
                    <a:pt x="2569" y="1876"/>
                  </a:lnTo>
                  <a:lnTo>
                    <a:pt x="2525" y="1738"/>
                  </a:lnTo>
                  <a:lnTo>
                    <a:pt x="2479" y="1603"/>
                  </a:lnTo>
                  <a:lnTo>
                    <a:pt x="2344" y="1553"/>
                  </a:lnTo>
                  <a:lnTo>
                    <a:pt x="2206" y="1506"/>
                  </a:lnTo>
                  <a:lnTo>
                    <a:pt x="2075" y="1465"/>
                  </a:lnTo>
                  <a:lnTo>
                    <a:pt x="1945" y="1427"/>
                  </a:lnTo>
                  <a:lnTo>
                    <a:pt x="1816" y="1392"/>
                  </a:lnTo>
                  <a:close/>
                  <a:moveTo>
                    <a:pt x="1299" y="1290"/>
                  </a:moveTo>
                  <a:lnTo>
                    <a:pt x="1314" y="1404"/>
                  </a:lnTo>
                  <a:lnTo>
                    <a:pt x="1331" y="1518"/>
                  </a:lnTo>
                  <a:lnTo>
                    <a:pt x="1352" y="1635"/>
                  </a:lnTo>
                  <a:lnTo>
                    <a:pt x="1386" y="1587"/>
                  </a:lnTo>
                  <a:lnTo>
                    <a:pt x="1478" y="1460"/>
                  </a:lnTo>
                  <a:lnTo>
                    <a:pt x="1571" y="1338"/>
                  </a:lnTo>
                  <a:lnTo>
                    <a:pt x="1433" y="1311"/>
                  </a:lnTo>
                  <a:lnTo>
                    <a:pt x="1299" y="1290"/>
                  </a:lnTo>
                  <a:close/>
                  <a:moveTo>
                    <a:pt x="849" y="1257"/>
                  </a:moveTo>
                  <a:lnTo>
                    <a:pt x="770" y="1258"/>
                  </a:lnTo>
                  <a:lnTo>
                    <a:pt x="698" y="1262"/>
                  </a:lnTo>
                  <a:lnTo>
                    <a:pt x="630" y="1268"/>
                  </a:lnTo>
                  <a:lnTo>
                    <a:pt x="569" y="1275"/>
                  </a:lnTo>
                  <a:lnTo>
                    <a:pt x="514" y="1285"/>
                  </a:lnTo>
                  <a:lnTo>
                    <a:pt x="464" y="1298"/>
                  </a:lnTo>
                  <a:lnTo>
                    <a:pt x="419" y="1310"/>
                  </a:lnTo>
                  <a:lnTo>
                    <a:pt x="379" y="1325"/>
                  </a:lnTo>
                  <a:lnTo>
                    <a:pt x="344" y="1340"/>
                  </a:lnTo>
                  <a:lnTo>
                    <a:pt x="314" y="1358"/>
                  </a:lnTo>
                  <a:lnTo>
                    <a:pt x="289" y="1375"/>
                  </a:lnTo>
                  <a:lnTo>
                    <a:pt x="270" y="1392"/>
                  </a:lnTo>
                  <a:lnTo>
                    <a:pt x="252" y="1411"/>
                  </a:lnTo>
                  <a:lnTo>
                    <a:pt x="241" y="1430"/>
                  </a:lnTo>
                  <a:lnTo>
                    <a:pt x="232" y="1449"/>
                  </a:lnTo>
                  <a:lnTo>
                    <a:pt x="227" y="1473"/>
                  </a:lnTo>
                  <a:lnTo>
                    <a:pt x="227" y="1501"/>
                  </a:lnTo>
                  <a:lnTo>
                    <a:pt x="232" y="1532"/>
                  </a:lnTo>
                  <a:lnTo>
                    <a:pt x="242" y="1564"/>
                  </a:lnTo>
                  <a:lnTo>
                    <a:pt x="257" y="1599"/>
                  </a:lnTo>
                  <a:lnTo>
                    <a:pt x="286" y="1647"/>
                  </a:lnTo>
                  <a:lnTo>
                    <a:pt x="321" y="1696"/>
                  </a:lnTo>
                  <a:lnTo>
                    <a:pt x="362" y="1746"/>
                  </a:lnTo>
                  <a:lnTo>
                    <a:pt x="411" y="1797"/>
                  </a:lnTo>
                  <a:lnTo>
                    <a:pt x="466" y="1848"/>
                  </a:lnTo>
                  <a:lnTo>
                    <a:pt x="527" y="1901"/>
                  </a:lnTo>
                  <a:lnTo>
                    <a:pt x="593" y="1953"/>
                  </a:lnTo>
                  <a:lnTo>
                    <a:pt x="665" y="2005"/>
                  </a:lnTo>
                  <a:lnTo>
                    <a:pt x="743" y="2057"/>
                  </a:lnTo>
                  <a:lnTo>
                    <a:pt x="825" y="2109"/>
                  </a:lnTo>
                  <a:lnTo>
                    <a:pt x="913" y="2160"/>
                  </a:lnTo>
                  <a:lnTo>
                    <a:pt x="1004" y="2211"/>
                  </a:lnTo>
                  <a:lnTo>
                    <a:pt x="1089" y="2057"/>
                  </a:lnTo>
                  <a:lnTo>
                    <a:pt x="1179" y="1902"/>
                  </a:lnTo>
                  <a:lnTo>
                    <a:pt x="1150" y="1771"/>
                  </a:lnTo>
                  <a:lnTo>
                    <a:pt x="1124" y="1642"/>
                  </a:lnTo>
                  <a:lnTo>
                    <a:pt x="1101" y="1513"/>
                  </a:lnTo>
                  <a:lnTo>
                    <a:pt x="1084" y="1389"/>
                  </a:lnTo>
                  <a:lnTo>
                    <a:pt x="1069" y="1267"/>
                  </a:lnTo>
                  <a:lnTo>
                    <a:pt x="994" y="1262"/>
                  </a:lnTo>
                  <a:lnTo>
                    <a:pt x="920" y="1258"/>
                  </a:lnTo>
                  <a:lnTo>
                    <a:pt x="849" y="1257"/>
                  </a:lnTo>
                  <a:close/>
                  <a:moveTo>
                    <a:pt x="2201" y="970"/>
                  </a:moveTo>
                  <a:lnTo>
                    <a:pt x="2128" y="1044"/>
                  </a:lnTo>
                  <a:lnTo>
                    <a:pt x="2054" y="1121"/>
                  </a:lnTo>
                  <a:lnTo>
                    <a:pt x="1979" y="1202"/>
                  </a:lnTo>
                  <a:lnTo>
                    <a:pt x="2128" y="1245"/>
                  </a:lnTo>
                  <a:lnTo>
                    <a:pt x="2278" y="1292"/>
                  </a:lnTo>
                  <a:lnTo>
                    <a:pt x="2369" y="1323"/>
                  </a:lnTo>
                  <a:lnTo>
                    <a:pt x="2314" y="1199"/>
                  </a:lnTo>
                  <a:lnTo>
                    <a:pt x="2259" y="1082"/>
                  </a:lnTo>
                  <a:lnTo>
                    <a:pt x="2201" y="970"/>
                  </a:lnTo>
                  <a:close/>
                  <a:moveTo>
                    <a:pt x="3026" y="467"/>
                  </a:moveTo>
                  <a:lnTo>
                    <a:pt x="2987" y="469"/>
                  </a:lnTo>
                  <a:lnTo>
                    <a:pt x="2946" y="477"/>
                  </a:lnTo>
                  <a:lnTo>
                    <a:pt x="2900" y="489"/>
                  </a:lnTo>
                  <a:lnTo>
                    <a:pt x="2852" y="507"/>
                  </a:lnTo>
                  <a:lnTo>
                    <a:pt x="2801" y="529"/>
                  </a:lnTo>
                  <a:lnTo>
                    <a:pt x="2747" y="555"/>
                  </a:lnTo>
                  <a:lnTo>
                    <a:pt x="2690" y="586"/>
                  </a:lnTo>
                  <a:lnTo>
                    <a:pt x="2631" y="624"/>
                  </a:lnTo>
                  <a:lnTo>
                    <a:pt x="2570" y="665"/>
                  </a:lnTo>
                  <a:lnTo>
                    <a:pt x="2506" y="710"/>
                  </a:lnTo>
                  <a:lnTo>
                    <a:pt x="2441" y="761"/>
                  </a:lnTo>
                  <a:lnTo>
                    <a:pt x="2374" y="816"/>
                  </a:lnTo>
                  <a:lnTo>
                    <a:pt x="2435" y="932"/>
                  </a:lnTo>
                  <a:lnTo>
                    <a:pt x="2494" y="1051"/>
                  </a:lnTo>
                  <a:lnTo>
                    <a:pt x="2550" y="1174"/>
                  </a:lnTo>
                  <a:lnTo>
                    <a:pt x="2604" y="1300"/>
                  </a:lnTo>
                  <a:lnTo>
                    <a:pt x="2655" y="1430"/>
                  </a:lnTo>
                  <a:lnTo>
                    <a:pt x="2808" y="1495"/>
                  </a:lnTo>
                  <a:lnTo>
                    <a:pt x="2958" y="1563"/>
                  </a:lnTo>
                  <a:lnTo>
                    <a:pt x="2999" y="1470"/>
                  </a:lnTo>
                  <a:lnTo>
                    <a:pt x="3037" y="1380"/>
                  </a:lnTo>
                  <a:lnTo>
                    <a:pt x="3071" y="1293"/>
                  </a:lnTo>
                  <a:lnTo>
                    <a:pt x="3099" y="1211"/>
                  </a:lnTo>
                  <a:lnTo>
                    <a:pt x="3126" y="1131"/>
                  </a:lnTo>
                  <a:lnTo>
                    <a:pt x="3147" y="1055"/>
                  </a:lnTo>
                  <a:lnTo>
                    <a:pt x="3164" y="983"/>
                  </a:lnTo>
                  <a:lnTo>
                    <a:pt x="3178" y="914"/>
                  </a:lnTo>
                  <a:lnTo>
                    <a:pt x="3187" y="851"/>
                  </a:lnTo>
                  <a:lnTo>
                    <a:pt x="3193" y="791"/>
                  </a:lnTo>
                  <a:lnTo>
                    <a:pt x="3196" y="736"/>
                  </a:lnTo>
                  <a:lnTo>
                    <a:pt x="3196" y="686"/>
                  </a:lnTo>
                  <a:lnTo>
                    <a:pt x="3191" y="640"/>
                  </a:lnTo>
                  <a:lnTo>
                    <a:pt x="3183" y="600"/>
                  </a:lnTo>
                  <a:lnTo>
                    <a:pt x="3172" y="565"/>
                  </a:lnTo>
                  <a:lnTo>
                    <a:pt x="3157" y="535"/>
                  </a:lnTo>
                  <a:lnTo>
                    <a:pt x="3139" y="510"/>
                  </a:lnTo>
                  <a:lnTo>
                    <a:pt x="3118" y="492"/>
                  </a:lnTo>
                  <a:lnTo>
                    <a:pt x="3099" y="481"/>
                  </a:lnTo>
                  <a:lnTo>
                    <a:pt x="3077" y="473"/>
                  </a:lnTo>
                  <a:lnTo>
                    <a:pt x="3053" y="468"/>
                  </a:lnTo>
                  <a:lnTo>
                    <a:pt x="3026" y="467"/>
                  </a:lnTo>
                  <a:close/>
                  <a:moveTo>
                    <a:pt x="1518" y="225"/>
                  </a:moveTo>
                  <a:lnTo>
                    <a:pt x="1500" y="226"/>
                  </a:lnTo>
                  <a:lnTo>
                    <a:pt x="1482" y="231"/>
                  </a:lnTo>
                  <a:lnTo>
                    <a:pt x="1462" y="239"/>
                  </a:lnTo>
                  <a:lnTo>
                    <a:pt x="1442" y="251"/>
                  </a:lnTo>
                  <a:lnTo>
                    <a:pt x="1422" y="269"/>
                  </a:lnTo>
                  <a:lnTo>
                    <a:pt x="1403" y="291"/>
                  </a:lnTo>
                  <a:lnTo>
                    <a:pt x="1385" y="319"/>
                  </a:lnTo>
                  <a:lnTo>
                    <a:pt x="1366" y="352"/>
                  </a:lnTo>
                  <a:lnTo>
                    <a:pt x="1349" y="390"/>
                  </a:lnTo>
                  <a:lnTo>
                    <a:pt x="1334" y="433"/>
                  </a:lnTo>
                  <a:lnTo>
                    <a:pt x="1319" y="483"/>
                  </a:lnTo>
                  <a:lnTo>
                    <a:pt x="1306" y="539"/>
                  </a:lnTo>
                  <a:lnTo>
                    <a:pt x="1295" y="601"/>
                  </a:lnTo>
                  <a:lnTo>
                    <a:pt x="1286" y="669"/>
                  </a:lnTo>
                  <a:lnTo>
                    <a:pt x="1280" y="743"/>
                  </a:lnTo>
                  <a:lnTo>
                    <a:pt x="1276" y="826"/>
                  </a:lnTo>
                  <a:lnTo>
                    <a:pt x="1275" y="902"/>
                  </a:lnTo>
                  <a:lnTo>
                    <a:pt x="1276" y="980"/>
                  </a:lnTo>
                  <a:lnTo>
                    <a:pt x="1279" y="1060"/>
                  </a:lnTo>
                  <a:lnTo>
                    <a:pt x="1390" y="1076"/>
                  </a:lnTo>
                  <a:lnTo>
                    <a:pt x="1501" y="1095"/>
                  </a:lnTo>
                  <a:lnTo>
                    <a:pt x="1616" y="1116"/>
                  </a:lnTo>
                  <a:lnTo>
                    <a:pt x="1732" y="1141"/>
                  </a:lnTo>
                  <a:lnTo>
                    <a:pt x="1821" y="1040"/>
                  </a:lnTo>
                  <a:lnTo>
                    <a:pt x="1909" y="944"/>
                  </a:lnTo>
                  <a:lnTo>
                    <a:pt x="1998" y="853"/>
                  </a:lnTo>
                  <a:lnTo>
                    <a:pt x="2087" y="767"/>
                  </a:lnTo>
                  <a:lnTo>
                    <a:pt x="2038" y="691"/>
                  </a:lnTo>
                  <a:lnTo>
                    <a:pt x="1989" y="620"/>
                  </a:lnTo>
                  <a:lnTo>
                    <a:pt x="1940" y="554"/>
                  </a:lnTo>
                  <a:lnTo>
                    <a:pt x="1893" y="494"/>
                  </a:lnTo>
                  <a:lnTo>
                    <a:pt x="1847" y="439"/>
                  </a:lnTo>
                  <a:lnTo>
                    <a:pt x="1801" y="391"/>
                  </a:lnTo>
                  <a:lnTo>
                    <a:pt x="1756" y="347"/>
                  </a:lnTo>
                  <a:lnTo>
                    <a:pt x="1712" y="311"/>
                  </a:lnTo>
                  <a:lnTo>
                    <a:pt x="1669" y="281"/>
                  </a:lnTo>
                  <a:lnTo>
                    <a:pt x="1628" y="256"/>
                  </a:lnTo>
                  <a:lnTo>
                    <a:pt x="1590" y="240"/>
                  </a:lnTo>
                  <a:lnTo>
                    <a:pt x="1553" y="229"/>
                  </a:lnTo>
                  <a:lnTo>
                    <a:pt x="1518" y="225"/>
                  </a:lnTo>
                  <a:close/>
                  <a:moveTo>
                    <a:pt x="1518" y="0"/>
                  </a:moveTo>
                  <a:lnTo>
                    <a:pt x="1576" y="5"/>
                  </a:lnTo>
                  <a:lnTo>
                    <a:pt x="1633" y="17"/>
                  </a:lnTo>
                  <a:lnTo>
                    <a:pt x="1691" y="38"/>
                  </a:lnTo>
                  <a:lnTo>
                    <a:pt x="1748" y="67"/>
                  </a:lnTo>
                  <a:lnTo>
                    <a:pt x="1807" y="103"/>
                  </a:lnTo>
                  <a:lnTo>
                    <a:pt x="1864" y="147"/>
                  </a:lnTo>
                  <a:lnTo>
                    <a:pt x="1922" y="196"/>
                  </a:lnTo>
                  <a:lnTo>
                    <a:pt x="1979" y="253"/>
                  </a:lnTo>
                  <a:lnTo>
                    <a:pt x="2037" y="315"/>
                  </a:lnTo>
                  <a:lnTo>
                    <a:pt x="2093" y="383"/>
                  </a:lnTo>
                  <a:lnTo>
                    <a:pt x="2148" y="456"/>
                  </a:lnTo>
                  <a:lnTo>
                    <a:pt x="2203" y="534"/>
                  </a:lnTo>
                  <a:lnTo>
                    <a:pt x="2258" y="616"/>
                  </a:lnTo>
                  <a:lnTo>
                    <a:pt x="2335" y="554"/>
                  </a:lnTo>
                  <a:lnTo>
                    <a:pt x="2413" y="497"/>
                  </a:lnTo>
                  <a:lnTo>
                    <a:pt x="2489" y="446"/>
                  </a:lnTo>
                  <a:lnTo>
                    <a:pt x="2562" y="398"/>
                  </a:lnTo>
                  <a:lnTo>
                    <a:pt x="2636" y="358"/>
                  </a:lnTo>
                  <a:lnTo>
                    <a:pt x="2706" y="324"/>
                  </a:lnTo>
                  <a:lnTo>
                    <a:pt x="2775" y="294"/>
                  </a:lnTo>
                  <a:lnTo>
                    <a:pt x="2842" y="271"/>
                  </a:lnTo>
                  <a:lnTo>
                    <a:pt x="2906" y="255"/>
                  </a:lnTo>
                  <a:lnTo>
                    <a:pt x="2967" y="245"/>
                  </a:lnTo>
                  <a:lnTo>
                    <a:pt x="3026" y="241"/>
                  </a:lnTo>
                  <a:lnTo>
                    <a:pt x="3076" y="244"/>
                  </a:lnTo>
                  <a:lnTo>
                    <a:pt x="3123" y="253"/>
                  </a:lnTo>
                  <a:lnTo>
                    <a:pt x="3168" y="265"/>
                  </a:lnTo>
                  <a:lnTo>
                    <a:pt x="3209" y="284"/>
                  </a:lnTo>
                  <a:lnTo>
                    <a:pt x="3248" y="307"/>
                  </a:lnTo>
                  <a:lnTo>
                    <a:pt x="3285" y="337"/>
                  </a:lnTo>
                  <a:lnTo>
                    <a:pt x="3317" y="371"/>
                  </a:lnTo>
                  <a:lnTo>
                    <a:pt x="3344" y="408"/>
                  </a:lnTo>
                  <a:lnTo>
                    <a:pt x="3368" y="451"/>
                  </a:lnTo>
                  <a:lnTo>
                    <a:pt x="3387" y="495"/>
                  </a:lnTo>
                  <a:lnTo>
                    <a:pt x="3402" y="545"/>
                  </a:lnTo>
                  <a:lnTo>
                    <a:pt x="3412" y="596"/>
                  </a:lnTo>
                  <a:lnTo>
                    <a:pt x="3418" y="652"/>
                  </a:lnTo>
                  <a:lnTo>
                    <a:pt x="3422" y="711"/>
                  </a:lnTo>
                  <a:lnTo>
                    <a:pt x="3420" y="772"/>
                  </a:lnTo>
                  <a:lnTo>
                    <a:pt x="3415" y="836"/>
                  </a:lnTo>
                  <a:lnTo>
                    <a:pt x="3408" y="903"/>
                  </a:lnTo>
                  <a:lnTo>
                    <a:pt x="3395" y="971"/>
                  </a:lnTo>
                  <a:lnTo>
                    <a:pt x="3380" y="1042"/>
                  </a:lnTo>
                  <a:lnTo>
                    <a:pt x="3363" y="1115"/>
                  </a:lnTo>
                  <a:lnTo>
                    <a:pt x="3342" y="1189"/>
                  </a:lnTo>
                  <a:lnTo>
                    <a:pt x="3318" y="1265"/>
                  </a:lnTo>
                  <a:lnTo>
                    <a:pt x="3290" y="1343"/>
                  </a:lnTo>
                  <a:lnTo>
                    <a:pt x="3262" y="1421"/>
                  </a:lnTo>
                  <a:lnTo>
                    <a:pt x="3229" y="1502"/>
                  </a:lnTo>
                  <a:lnTo>
                    <a:pt x="3194" y="1582"/>
                  </a:lnTo>
                  <a:lnTo>
                    <a:pt x="3158" y="1664"/>
                  </a:lnTo>
                  <a:lnTo>
                    <a:pt x="3277" y="1730"/>
                  </a:lnTo>
                  <a:lnTo>
                    <a:pt x="3390" y="1799"/>
                  </a:lnTo>
                  <a:lnTo>
                    <a:pt x="3497" y="1867"/>
                  </a:lnTo>
                  <a:lnTo>
                    <a:pt x="3595" y="1938"/>
                  </a:lnTo>
                  <a:lnTo>
                    <a:pt x="3676" y="2002"/>
                  </a:lnTo>
                  <a:lnTo>
                    <a:pt x="3750" y="2064"/>
                  </a:lnTo>
                  <a:lnTo>
                    <a:pt x="3815" y="2126"/>
                  </a:lnTo>
                  <a:lnTo>
                    <a:pt x="3874" y="2187"/>
                  </a:lnTo>
                  <a:lnTo>
                    <a:pt x="3924" y="2248"/>
                  </a:lnTo>
                  <a:lnTo>
                    <a:pt x="3966" y="2308"/>
                  </a:lnTo>
                  <a:lnTo>
                    <a:pt x="4001" y="2367"/>
                  </a:lnTo>
                  <a:lnTo>
                    <a:pt x="4029" y="2425"/>
                  </a:lnTo>
                  <a:lnTo>
                    <a:pt x="4047" y="2483"/>
                  </a:lnTo>
                  <a:lnTo>
                    <a:pt x="4059" y="2539"/>
                  </a:lnTo>
                  <a:lnTo>
                    <a:pt x="4061" y="2593"/>
                  </a:lnTo>
                  <a:lnTo>
                    <a:pt x="4057" y="2647"/>
                  </a:lnTo>
                  <a:lnTo>
                    <a:pt x="4044" y="2699"/>
                  </a:lnTo>
                  <a:lnTo>
                    <a:pt x="4025" y="2745"/>
                  </a:lnTo>
                  <a:lnTo>
                    <a:pt x="3999" y="2789"/>
                  </a:lnTo>
                  <a:lnTo>
                    <a:pt x="3966" y="2830"/>
                  </a:lnTo>
                  <a:lnTo>
                    <a:pt x="3929" y="2868"/>
                  </a:lnTo>
                  <a:lnTo>
                    <a:pt x="3884" y="2900"/>
                  </a:lnTo>
                  <a:lnTo>
                    <a:pt x="3832" y="2931"/>
                  </a:lnTo>
                  <a:lnTo>
                    <a:pt x="3776" y="2957"/>
                  </a:lnTo>
                  <a:lnTo>
                    <a:pt x="3713" y="2981"/>
                  </a:lnTo>
                  <a:lnTo>
                    <a:pt x="3644" y="3001"/>
                  </a:lnTo>
                  <a:lnTo>
                    <a:pt x="3569" y="3017"/>
                  </a:lnTo>
                  <a:lnTo>
                    <a:pt x="3489" y="3030"/>
                  </a:lnTo>
                  <a:lnTo>
                    <a:pt x="3402" y="3038"/>
                  </a:lnTo>
                  <a:lnTo>
                    <a:pt x="3310" y="3044"/>
                  </a:lnTo>
                  <a:lnTo>
                    <a:pt x="3212" y="3046"/>
                  </a:lnTo>
                  <a:lnTo>
                    <a:pt x="3113" y="3043"/>
                  </a:lnTo>
                  <a:lnTo>
                    <a:pt x="3011" y="3038"/>
                  </a:lnTo>
                  <a:lnTo>
                    <a:pt x="3013" y="3150"/>
                  </a:lnTo>
                  <a:lnTo>
                    <a:pt x="3012" y="3257"/>
                  </a:lnTo>
                  <a:lnTo>
                    <a:pt x="3008" y="3353"/>
                  </a:lnTo>
                  <a:lnTo>
                    <a:pt x="2999" y="3443"/>
                  </a:lnTo>
                  <a:lnTo>
                    <a:pt x="2988" y="3527"/>
                  </a:lnTo>
                  <a:lnTo>
                    <a:pt x="2973" y="3605"/>
                  </a:lnTo>
                  <a:lnTo>
                    <a:pt x="2955" y="3677"/>
                  </a:lnTo>
                  <a:lnTo>
                    <a:pt x="2933" y="3745"/>
                  </a:lnTo>
                  <a:lnTo>
                    <a:pt x="2908" y="3806"/>
                  </a:lnTo>
                  <a:lnTo>
                    <a:pt x="2881" y="3860"/>
                  </a:lnTo>
                  <a:lnTo>
                    <a:pt x="2850" y="3909"/>
                  </a:lnTo>
                  <a:lnTo>
                    <a:pt x="2815" y="3953"/>
                  </a:lnTo>
                  <a:lnTo>
                    <a:pt x="2777" y="3989"/>
                  </a:lnTo>
                  <a:lnTo>
                    <a:pt x="2736" y="4019"/>
                  </a:lnTo>
                  <a:lnTo>
                    <a:pt x="2692" y="4044"/>
                  </a:lnTo>
                  <a:lnTo>
                    <a:pt x="2646" y="4061"/>
                  </a:lnTo>
                  <a:lnTo>
                    <a:pt x="2596" y="4072"/>
                  </a:lnTo>
                  <a:lnTo>
                    <a:pt x="2544" y="4076"/>
                  </a:lnTo>
                  <a:lnTo>
                    <a:pt x="2485" y="4071"/>
                  </a:lnTo>
                  <a:lnTo>
                    <a:pt x="2426" y="4059"/>
                  </a:lnTo>
                  <a:lnTo>
                    <a:pt x="2368" y="4037"/>
                  </a:lnTo>
                  <a:lnTo>
                    <a:pt x="2309" y="4009"/>
                  </a:lnTo>
                  <a:lnTo>
                    <a:pt x="2250" y="3973"/>
                  </a:lnTo>
                  <a:lnTo>
                    <a:pt x="2191" y="3929"/>
                  </a:lnTo>
                  <a:lnTo>
                    <a:pt x="2134" y="3879"/>
                  </a:lnTo>
                  <a:lnTo>
                    <a:pt x="2077" y="3823"/>
                  </a:lnTo>
                  <a:lnTo>
                    <a:pt x="2020" y="3761"/>
                  </a:lnTo>
                  <a:lnTo>
                    <a:pt x="1964" y="3694"/>
                  </a:lnTo>
                  <a:lnTo>
                    <a:pt x="1909" y="3621"/>
                  </a:lnTo>
                  <a:lnTo>
                    <a:pt x="1856" y="3543"/>
                  </a:lnTo>
                  <a:lnTo>
                    <a:pt x="1802" y="3462"/>
                  </a:lnTo>
                  <a:lnTo>
                    <a:pt x="1724" y="3524"/>
                  </a:lnTo>
                  <a:lnTo>
                    <a:pt x="1647" y="3580"/>
                  </a:lnTo>
                  <a:lnTo>
                    <a:pt x="1572" y="3632"/>
                  </a:lnTo>
                  <a:lnTo>
                    <a:pt x="1497" y="3679"/>
                  </a:lnTo>
                  <a:lnTo>
                    <a:pt x="1425" y="3718"/>
                  </a:lnTo>
                  <a:lnTo>
                    <a:pt x="1355" y="3753"/>
                  </a:lnTo>
                  <a:lnTo>
                    <a:pt x="1286" y="3782"/>
                  </a:lnTo>
                  <a:lnTo>
                    <a:pt x="1220" y="3804"/>
                  </a:lnTo>
                  <a:lnTo>
                    <a:pt x="1156" y="3822"/>
                  </a:lnTo>
                  <a:lnTo>
                    <a:pt x="1095" y="3832"/>
                  </a:lnTo>
                  <a:lnTo>
                    <a:pt x="1038" y="3834"/>
                  </a:lnTo>
                  <a:lnTo>
                    <a:pt x="986" y="3832"/>
                  </a:lnTo>
                  <a:lnTo>
                    <a:pt x="939" y="3824"/>
                  </a:lnTo>
                  <a:lnTo>
                    <a:pt x="894" y="3811"/>
                  </a:lnTo>
                  <a:lnTo>
                    <a:pt x="853" y="3792"/>
                  </a:lnTo>
                  <a:lnTo>
                    <a:pt x="814" y="3768"/>
                  </a:lnTo>
                  <a:lnTo>
                    <a:pt x="777" y="3738"/>
                  </a:lnTo>
                  <a:lnTo>
                    <a:pt x="745" y="3705"/>
                  </a:lnTo>
                  <a:lnTo>
                    <a:pt x="718" y="3667"/>
                  </a:lnTo>
                  <a:lnTo>
                    <a:pt x="694" y="3626"/>
                  </a:lnTo>
                  <a:lnTo>
                    <a:pt x="675" y="3580"/>
                  </a:lnTo>
                  <a:lnTo>
                    <a:pt x="660" y="3532"/>
                  </a:lnTo>
                  <a:lnTo>
                    <a:pt x="650" y="3479"/>
                  </a:lnTo>
                  <a:lnTo>
                    <a:pt x="644" y="3424"/>
                  </a:lnTo>
                  <a:lnTo>
                    <a:pt x="640" y="3366"/>
                  </a:lnTo>
                  <a:lnTo>
                    <a:pt x="642" y="3305"/>
                  </a:lnTo>
                  <a:lnTo>
                    <a:pt x="647" y="3240"/>
                  </a:lnTo>
                  <a:lnTo>
                    <a:pt x="654" y="3174"/>
                  </a:lnTo>
                  <a:lnTo>
                    <a:pt x="667" y="3105"/>
                  </a:lnTo>
                  <a:lnTo>
                    <a:pt x="680" y="3034"/>
                  </a:lnTo>
                  <a:lnTo>
                    <a:pt x="699" y="2962"/>
                  </a:lnTo>
                  <a:lnTo>
                    <a:pt x="720" y="2887"/>
                  </a:lnTo>
                  <a:lnTo>
                    <a:pt x="744" y="2811"/>
                  </a:lnTo>
                  <a:lnTo>
                    <a:pt x="770" y="2734"/>
                  </a:lnTo>
                  <a:lnTo>
                    <a:pt x="800" y="2656"/>
                  </a:lnTo>
                  <a:lnTo>
                    <a:pt x="831" y="2576"/>
                  </a:lnTo>
                  <a:lnTo>
                    <a:pt x="866" y="2495"/>
                  </a:lnTo>
                  <a:lnTo>
                    <a:pt x="904" y="2414"/>
                  </a:lnTo>
                  <a:lnTo>
                    <a:pt x="800" y="2357"/>
                  </a:lnTo>
                  <a:lnTo>
                    <a:pt x="703" y="2299"/>
                  </a:lnTo>
                  <a:lnTo>
                    <a:pt x="609" y="2240"/>
                  </a:lnTo>
                  <a:lnTo>
                    <a:pt x="522" y="2181"/>
                  </a:lnTo>
                  <a:lnTo>
                    <a:pt x="441" y="2120"/>
                  </a:lnTo>
                  <a:lnTo>
                    <a:pt x="366" y="2060"/>
                  </a:lnTo>
                  <a:lnTo>
                    <a:pt x="297" y="2000"/>
                  </a:lnTo>
                  <a:lnTo>
                    <a:pt x="235" y="1939"/>
                  </a:lnTo>
                  <a:lnTo>
                    <a:pt x="178" y="1878"/>
                  </a:lnTo>
                  <a:lnTo>
                    <a:pt x="130" y="1819"/>
                  </a:lnTo>
                  <a:lnTo>
                    <a:pt x="88" y="1759"/>
                  </a:lnTo>
                  <a:lnTo>
                    <a:pt x="56" y="1700"/>
                  </a:lnTo>
                  <a:lnTo>
                    <a:pt x="30" y="1643"/>
                  </a:lnTo>
                  <a:lnTo>
                    <a:pt x="12" y="1588"/>
                  </a:lnTo>
                  <a:lnTo>
                    <a:pt x="2" y="1533"/>
                  </a:lnTo>
                  <a:lnTo>
                    <a:pt x="0" y="1480"/>
                  </a:lnTo>
                  <a:lnTo>
                    <a:pt x="5" y="1427"/>
                  </a:lnTo>
                  <a:lnTo>
                    <a:pt x="17" y="1378"/>
                  </a:lnTo>
                  <a:lnTo>
                    <a:pt x="37" y="1330"/>
                  </a:lnTo>
                  <a:lnTo>
                    <a:pt x="62" y="1287"/>
                  </a:lnTo>
                  <a:lnTo>
                    <a:pt x="95" y="1247"/>
                  </a:lnTo>
                  <a:lnTo>
                    <a:pt x="133" y="1209"/>
                  </a:lnTo>
                  <a:lnTo>
                    <a:pt x="177" y="1176"/>
                  </a:lnTo>
                  <a:lnTo>
                    <a:pt x="228" y="1146"/>
                  </a:lnTo>
                  <a:lnTo>
                    <a:pt x="286" y="1120"/>
                  </a:lnTo>
                  <a:lnTo>
                    <a:pt x="348" y="1096"/>
                  </a:lnTo>
                  <a:lnTo>
                    <a:pt x="417" y="1076"/>
                  </a:lnTo>
                  <a:lnTo>
                    <a:pt x="492" y="1060"/>
                  </a:lnTo>
                  <a:lnTo>
                    <a:pt x="573" y="1047"/>
                  </a:lnTo>
                  <a:lnTo>
                    <a:pt x="659" y="1039"/>
                  </a:lnTo>
                  <a:lnTo>
                    <a:pt x="752" y="1032"/>
                  </a:lnTo>
                  <a:lnTo>
                    <a:pt x="849" y="1031"/>
                  </a:lnTo>
                  <a:lnTo>
                    <a:pt x="949" y="1032"/>
                  </a:lnTo>
                  <a:lnTo>
                    <a:pt x="1051" y="1039"/>
                  </a:lnTo>
                  <a:lnTo>
                    <a:pt x="1049" y="927"/>
                  </a:lnTo>
                  <a:lnTo>
                    <a:pt x="1050" y="818"/>
                  </a:lnTo>
                  <a:lnTo>
                    <a:pt x="1055" y="723"/>
                  </a:lnTo>
                  <a:lnTo>
                    <a:pt x="1063" y="634"/>
                  </a:lnTo>
                  <a:lnTo>
                    <a:pt x="1074" y="549"/>
                  </a:lnTo>
                  <a:lnTo>
                    <a:pt x="1089" y="471"/>
                  </a:lnTo>
                  <a:lnTo>
                    <a:pt x="1107" y="398"/>
                  </a:lnTo>
                  <a:lnTo>
                    <a:pt x="1129" y="331"/>
                  </a:lnTo>
                  <a:lnTo>
                    <a:pt x="1154" y="271"/>
                  </a:lnTo>
                  <a:lnTo>
                    <a:pt x="1181" y="215"/>
                  </a:lnTo>
                  <a:lnTo>
                    <a:pt x="1212" y="167"/>
                  </a:lnTo>
                  <a:lnTo>
                    <a:pt x="1247" y="124"/>
                  </a:lnTo>
                  <a:lnTo>
                    <a:pt x="1285" y="87"/>
                  </a:lnTo>
                  <a:lnTo>
                    <a:pt x="1326" y="57"/>
                  </a:lnTo>
                  <a:lnTo>
                    <a:pt x="1370" y="33"/>
                  </a:lnTo>
                  <a:lnTo>
                    <a:pt x="1416" y="15"/>
                  </a:lnTo>
                  <a:lnTo>
                    <a:pt x="1450" y="7"/>
                  </a:lnTo>
                  <a:lnTo>
                    <a:pt x="1483" y="2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081162" y="1580146"/>
            <a:ext cx="533400" cy="1689876"/>
            <a:chOff x="3793734" y="3050161"/>
            <a:chExt cx="533400" cy="1689876"/>
          </a:xfrm>
        </p:grpSpPr>
        <p:sp>
          <p:nvSpPr>
            <p:cNvPr id="125" name="Oval 124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Merge 125"/>
            <p:cNvSpPr/>
            <p:nvPr/>
          </p:nvSpPr>
          <p:spPr>
            <a:xfrm>
              <a:off x="4012087" y="3563399"/>
              <a:ext cx="96694" cy="1145216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793734" y="3050161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8" name="Freeform 127"/>
          <p:cNvSpPr/>
          <p:nvPr/>
        </p:nvSpPr>
        <p:spPr>
          <a:xfrm flipH="1">
            <a:off x="7161305" y="1677883"/>
            <a:ext cx="374554" cy="303013"/>
          </a:xfrm>
          <a:custGeom>
            <a:avLst/>
            <a:gdLst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511175 w 2073275"/>
              <a:gd name="connsiteY11" fmla="*/ 304844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9850 w 2073275"/>
              <a:gd name="connsiteY19" fmla="*/ 530269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65325 w 2073275"/>
              <a:gd name="connsiteY26" fmla="*/ 153356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  <a:gd name="connsiteX0" fmla="*/ 0 w 2073275"/>
              <a:gd name="connsiteY0" fmla="*/ 1746294 h 1746294"/>
              <a:gd name="connsiteX1" fmla="*/ 101600 w 2073275"/>
              <a:gd name="connsiteY1" fmla="*/ 1549444 h 1746294"/>
              <a:gd name="connsiteX2" fmla="*/ 244475 w 2073275"/>
              <a:gd name="connsiteY2" fmla="*/ 1466894 h 1746294"/>
              <a:gd name="connsiteX3" fmla="*/ 403225 w 2073275"/>
              <a:gd name="connsiteY3" fmla="*/ 1377994 h 1746294"/>
              <a:gd name="connsiteX4" fmla="*/ 622300 w 2073275"/>
              <a:gd name="connsiteY4" fmla="*/ 1212894 h 1746294"/>
              <a:gd name="connsiteX5" fmla="*/ 692150 w 2073275"/>
              <a:gd name="connsiteY5" fmla="*/ 1127169 h 1746294"/>
              <a:gd name="connsiteX6" fmla="*/ 704850 w 2073275"/>
              <a:gd name="connsiteY6" fmla="*/ 1006519 h 1746294"/>
              <a:gd name="connsiteX7" fmla="*/ 679450 w 2073275"/>
              <a:gd name="connsiteY7" fmla="*/ 946194 h 1746294"/>
              <a:gd name="connsiteX8" fmla="*/ 606425 w 2073275"/>
              <a:gd name="connsiteY8" fmla="*/ 904919 h 1746294"/>
              <a:gd name="connsiteX9" fmla="*/ 527050 w 2073275"/>
              <a:gd name="connsiteY9" fmla="*/ 816019 h 1746294"/>
              <a:gd name="connsiteX10" fmla="*/ 517525 w 2073275"/>
              <a:gd name="connsiteY10" fmla="*/ 679494 h 1746294"/>
              <a:gd name="connsiteX11" fmla="*/ 498475 w 2073275"/>
              <a:gd name="connsiteY11" fmla="*/ 320719 h 1746294"/>
              <a:gd name="connsiteX12" fmla="*/ 511175 w 2073275"/>
              <a:gd name="connsiteY12" fmla="*/ 244519 h 1746294"/>
              <a:gd name="connsiteX13" fmla="*/ 600075 w 2073275"/>
              <a:gd name="connsiteY13" fmla="*/ 123869 h 1746294"/>
              <a:gd name="connsiteX14" fmla="*/ 771525 w 2073275"/>
              <a:gd name="connsiteY14" fmla="*/ 12744 h 1746294"/>
              <a:gd name="connsiteX15" fmla="*/ 993775 w 2073275"/>
              <a:gd name="connsiteY15" fmla="*/ 15919 h 1746294"/>
              <a:gd name="connsiteX16" fmla="*/ 1209675 w 2073275"/>
              <a:gd name="connsiteY16" fmla="*/ 133394 h 1746294"/>
              <a:gd name="connsiteX17" fmla="*/ 1301750 w 2073275"/>
              <a:gd name="connsiteY17" fmla="*/ 276269 h 1746294"/>
              <a:gd name="connsiteX18" fmla="*/ 1289050 w 2073275"/>
              <a:gd name="connsiteY18" fmla="*/ 517569 h 1746294"/>
              <a:gd name="connsiteX19" fmla="*/ 1336675 w 2073275"/>
              <a:gd name="connsiteY19" fmla="*/ 552494 h 1746294"/>
              <a:gd name="connsiteX20" fmla="*/ 1301750 w 2073275"/>
              <a:gd name="connsiteY20" fmla="*/ 682669 h 1746294"/>
              <a:gd name="connsiteX21" fmla="*/ 1222375 w 2073275"/>
              <a:gd name="connsiteY21" fmla="*/ 822369 h 1746294"/>
              <a:gd name="connsiteX22" fmla="*/ 1196975 w 2073275"/>
              <a:gd name="connsiteY22" fmla="*/ 895394 h 1746294"/>
              <a:gd name="connsiteX23" fmla="*/ 1250950 w 2073275"/>
              <a:gd name="connsiteY23" fmla="*/ 1050969 h 1746294"/>
              <a:gd name="connsiteX24" fmla="*/ 1549400 w 2073275"/>
              <a:gd name="connsiteY24" fmla="*/ 1193844 h 1746294"/>
              <a:gd name="connsiteX25" fmla="*/ 1930400 w 2073275"/>
              <a:gd name="connsiteY25" fmla="*/ 1406569 h 1746294"/>
              <a:gd name="connsiteX26" fmla="*/ 1987550 w 2073275"/>
              <a:gd name="connsiteY26" fmla="*/ 1527219 h 1746294"/>
              <a:gd name="connsiteX27" fmla="*/ 2073275 w 2073275"/>
              <a:gd name="connsiteY27" fmla="*/ 1739944 h 1746294"/>
              <a:gd name="connsiteX28" fmla="*/ 0 w 2073275"/>
              <a:gd name="connsiteY28" fmla="*/ 1746294 h 174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73275" h="1746294">
                <a:moveTo>
                  <a:pt x="0" y="1746294"/>
                </a:moveTo>
                <a:cubicBezTo>
                  <a:pt x="30427" y="1671152"/>
                  <a:pt x="60854" y="1596011"/>
                  <a:pt x="101600" y="1549444"/>
                </a:cubicBezTo>
                <a:cubicBezTo>
                  <a:pt x="142346" y="1502877"/>
                  <a:pt x="244475" y="1466894"/>
                  <a:pt x="244475" y="1466894"/>
                </a:cubicBezTo>
                <a:cubicBezTo>
                  <a:pt x="294746" y="1438319"/>
                  <a:pt x="340254" y="1420327"/>
                  <a:pt x="403225" y="1377994"/>
                </a:cubicBezTo>
                <a:cubicBezTo>
                  <a:pt x="466196" y="1335661"/>
                  <a:pt x="574146" y="1254698"/>
                  <a:pt x="622300" y="1212894"/>
                </a:cubicBezTo>
                <a:cubicBezTo>
                  <a:pt x="670454" y="1171090"/>
                  <a:pt x="678392" y="1161565"/>
                  <a:pt x="692150" y="1127169"/>
                </a:cubicBezTo>
                <a:cubicBezTo>
                  <a:pt x="705908" y="1092773"/>
                  <a:pt x="706967" y="1036681"/>
                  <a:pt x="704850" y="1006519"/>
                </a:cubicBezTo>
                <a:cubicBezTo>
                  <a:pt x="702733" y="976357"/>
                  <a:pt x="695854" y="963127"/>
                  <a:pt x="679450" y="946194"/>
                </a:cubicBezTo>
                <a:cubicBezTo>
                  <a:pt x="663046" y="929261"/>
                  <a:pt x="631825" y="926615"/>
                  <a:pt x="606425" y="904919"/>
                </a:cubicBezTo>
                <a:cubicBezTo>
                  <a:pt x="581025" y="883223"/>
                  <a:pt x="541867" y="853590"/>
                  <a:pt x="527050" y="816019"/>
                </a:cubicBezTo>
                <a:cubicBezTo>
                  <a:pt x="512233" y="778448"/>
                  <a:pt x="522287" y="762044"/>
                  <a:pt x="517525" y="679494"/>
                </a:cubicBezTo>
                <a:cubicBezTo>
                  <a:pt x="512763" y="596944"/>
                  <a:pt x="499533" y="393215"/>
                  <a:pt x="498475" y="320719"/>
                </a:cubicBezTo>
                <a:cubicBezTo>
                  <a:pt x="497417" y="248223"/>
                  <a:pt x="494242" y="277327"/>
                  <a:pt x="511175" y="244519"/>
                </a:cubicBezTo>
                <a:cubicBezTo>
                  <a:pt x="528108" y="211711"/>
                  <a:pt x="556683" y="162498"/>
                  <a:pt x="600075" y="123869"/>
                </a:cubicBezTo>
                <a:cubicBezTo>
                  <a:pt x="643467" y="85240"/>
                  <a:pt x="705908" y="30736"/>
                  <a:pt x="771525" y="12744"/>
                </a:cubicBezTo>
                <a:cubicBezTo>
                  <a:pt x="837142" y="-5248"/>
                  <a:pt x="920750" y="-4189"/>
                  <a:pt x="993775" y="15919"/>
                </a:cubicBezTo>
                <a:cubicBezTo>
                  <a:pt x="1066800" y="36027"/>
                  <a:pt x="1158346" y="90002"/>
                  <a:pt x="1209675" y="133394"/>
                </a:cubicBezTo>
                <a:cubicBezTo>
                  <a:pt x="1261004" y="176786"/>
                  <a:pt x="1288521" y="212240"/>
                  <a:pt x="1301750" y="276269"/>
                </a:cubicBezTo>
                <a:cubicBezTo>
                  <a:pt x="1314979" y="340298"/>
                  <a:pt x="1281642" y="473648"/>
                  <a:pt x="1289050" y="517569"/>
                </a:cubicBezTo>
                <a:cubicBezTo>
                  <a:pt x="1305983" y="521802"/>
                  <a:pt x="1334558" y="524977"/>
                  <a:pt x="1336675" y="552494"/>
                </a:cubicBezTo>
                <a:cubicBezTo>
                  <a:pt x="1338792" y="580011"/>
                  <a:pt x="1320800" y="637690"/>
                  <a:pt x="1301750" y="682669"/>
                </a:cubicBezTo>
                <a:cubicBezTo>
                  <a:pt x="1282700" y="727648"/>
                  <a:pt x="1239837" y="786915"/>
                  <a:pt x="1222375" y="822369"/>
                </a:cubicBezTo>
                <a:cubicBezTo>
                  <a:pt x="1204913" y="857823"/>
                  <a:pt x="1192213" y="857294"/>
                  <a:pt x="1196975" y="895394"/>
                </a:cubicBezTo>
                <a:cubicBezTo>
                  <a:pt x="1201738" y="933494"/>
                  <a:pt x="1192213" y="1001227"/>
                  <a:pt x="1250950" y="1050969"/>
                </a:cubicBezTo>
                <a:cubicBezTo>
                  <a:pt x="1309687" y="1100711"/>
                  <a:pt x="1436158" y="1134577"/>
                  <a:pt x="1549400" y="1193844"/>
                </a:cubicBezTo>
                <a:cubicBezTo>
                  <a:pt x="1662642" y="1253111"/>
                  <a:pt x="1866371" y="1353652"/>
                  <a:pt x="1930400" y="1406569"/>
                </a:cubicBezTo>
                <a:cubicBezTo>
                  <a:pt x="1942042" y="1448902"/>
                  <a:pt x="1963738" y="1471657"/>
                  <a:pt x="1987550" y="1527219"/>
                </a:cubicBezTo>
                <a:cubicBezTo>
                  <a:pt x="2011362" y="1582781"/>
                  <a:pt x="2054754" y="1706077"/>
                  <a:pt x="2073275" y="1739944"/>
                </a:cubicBezTo>
                <a:lnTo>
                  <a:pt x="0" y="1746294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144999" y="1745715"/>
            <a:ext cx="533400" cy="1716626"/>
            <a:chOff x="3793734" y="3023411"/>
            <a:chExt cx="533400" cy="1716626"/>
          </a:xfrm>
        </p:grpSpPr>
        <p:sp>
          <p:nvSpPr>
            <p:cNvPr id="130" name="Oval 129"/>
            <p:cNvSpPr/>
            <p:nvPr/>
          </p:nvSpPr>
          <p:spPr>
            <a:xfrm>
              <a:off x="3905691" y="4668231"/>
              <a:ext cx="323627" cy="718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Merge 130"/>
            <p:cNvSpPr/>
            <p:nvPr/>
          </p:nvSpPr>
          <p:spPr>
            <a:xfrm>
              <a:off x="4012087" y="3537251"/>
              <a:ext cx="96694" cy="1171363"/>
            </a:xfrm>
            <a:prstGeom prst="flowChartMerg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3793734" y="3023411"/>
              <a:ext cx="533400" cy="533400"/>
            </a:xfrm>
            <a:prstGeom prst="ellipse">
              <a:avLst/>
            </a:prstGeom>
            <a:pattFill prst="dkUpDiag">
              <a:fgClr>
                <a:srgbClr val="BB9236"/>
              </a:fgClr>
              <a:bgClr>
                <a:srgbClr val="D3B267"/>
              </a:bgClr>
            </a:pattFill>
            <a:ln w="12700">
              <a:solidFill>
                <a:srgbClr val="BB9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278630" y="1785410"/>
            <a:ext cx="263908" cy="397658"/>
            <a:chOff x="4565082" y="-2882901"/>
            <a:chExt cx="933450" cy="1406526"/>
          </a:xfrm>
        </p:grpSpPr>
        <p:sp>
          <p:nvSpPr>
            <p:cNvPr id="134" name="Freeform 85"/>
            <p:cNvSpPr>
              <a:spLocks noEditPoints="1"/>
            </p:cNvSpPr>
            <p:nvPr/>
          </p:nvSpPr>
          <p:spPr bwMode="auto">
            <a:xfrm>
              <a:off x="4688907" y="-2882901"/>
              <a:ext cx="684213" cy="638175"/>
            </a:xfrm>
            <a:custGeom>
              <a:avLst/>
              <a:gdLst>
                <a:gd name="T0" fmla="*/ 431 w 431"/>
                <a:gd name="T1" fmla="*/ 379 h 402"/>
                <a:gd name="T2" fmla="*/ 428 w 431"/>
                <a:gd name="T3" fmla="*/ 374 h 402"/>
                <a:gd name="T4" fmla="*/ 421 w 431"/>
                <a:gd name="T5" fmla="*/ 369 h 402"/>
                <a:gd name="T6" fmla="*/ 411 w 431"/>
                <a:gd name="T7" fmla="*/ 363 h 402"/>
                <a:gd name="T8" fmla="*/ 404 w 431"/>
                <a:gd name="T9" fmla="*/ 355 h 402"/>
                <a:gd name="T10" fmla="*/ 393 w 431"/>
                <a:gd name="T11" fmla="*/ 318 h 402"/>
                <a:gd name="T12" fmla="*/ 360 w 431"/>
                <a:gd name="T13" fmla="*/ 262 h 402"/>
                <a:gd name="T14" fmla="*/ 301 w 431"/>
                <a:gd name="T15" fmla="*/ 217 h 402"/>
                <a:gd name="T16" fmla="*/ 264 w 431"/>
                <a:gd name="T17" fmla="*/ 192 h 402"/>
                <a:gd name="T18" fmla="*/ 260 w 431"/>
                <a:gd name="T19" fmla="*/ 184 h 402"/>
                <a:gd name="T20" fmla="*/ 253 w 431"/>
                <a:gd name="T21" fmla="*/ 178 h 402"/>
                <a:gd name="T22" fmla="*/ 257 w 431"/>
                <a:gd name="T23" fmla="*/ 126 h 402"/>
                <a:gd name="T24" fmla="*/ 264 w 431"/>
                <a:gd name="T25" fmla="*/ 119 h 402"/>
                <a:gd name="T26" fmla="*/ 262 w 431"/>
                <a:gd name="T27" fmla="*/ 108 h 402"/>
                <a:gd name="T28" fmla="*/ 255 w 431"/>
                <a:gd name="T29" fmla="*/ 100 h 402"/>
                <a:gd name="T30" fmla="*/ 245 w 431"/>
                <a:gd name="T31" fmla="*/ 100 h 402"/>
                <a:gd name="T32" fmla="*/ 236 w 431"/>
                <a:gd name="T33" fmla="*/ 84 h 402"/>
                <a:gd name="T34" fmla="*/ 227 w 431"/>
                <a:gd name="T35" fmla="*/ 65 h 402"/>
                <a:gd name="T36" fmla="*/ 229 w 431"/>
                <a:gd name="T37" fmla="*/ 40 h 402"/>
                <a:gd name="T38" fmla="*/ 231 w 431"/>
                <a:gd name="T39" fmla="*/ 19 h 402"/>
                <a:gd name="T40" fmla="*/ 224 w 431"/>
                <a:gd name="T41" fmla="*/ 5 h 402"/>
                <a:gd name="T42" fmla="*/ 215 w 431"/>
                <a:gd name="T43" fmla="*/ 0 h 402"/>
                <a:gd name="T44" fmla="*/ 206 w 431"/>
                <a:gd name="T45" fmla="*/ 5 h 402"/>
                <a:gd name="T46" fmla="*/ 201 w 431"/>
                <a:gd name="T47" fmla="*/ 19 h 402"/>
                <a:gd name="T48" fmla="*/ 201 w 431"/>
                <a:gd name="T49" fmla="*/ 39 h 402"/>
                <a:gd name="T50" fmla="*/ 205 w 431"/>
                <a:gd name="T51" fmla="*/ 65 h 402"/>
                <a:gd name="T52" fmla="*/ 194 w 431"/>
                <a:gd name="T53" fmla="*/ 84 h 402"/>
                <a:gd name="T54" fmla="*/ 185 w 431"/>
                <a:gd name="T55" fmla="*/ 100 h 402"/>
                <a:gd name="T56" fmla="*/ 177 w 431"/>
                <a:gd name="T57" fmla="*/ 100 h 402"/>
                <a:gd name="T58" fmla="*/ 168 w 431"/>
                <a:gd name="T59" fmla="*/ 108 h 402"/>
                <a:gd name="T60" fmla="*/ 168 w 431"/>
                <a:gd name="T61" fmla="*/ 119 h 402"/>
                <a:gd name="T62" fmla="*/ 173 w 431"/>
                <a:gd name="T63" fmla="*/ 126 h 402"/>
                <a:gd name="T64" fmla="*/ 178 w 431"/>
                <a:gd name="T65" fmla="*/ 178 h 402"/>
                <a:gd name="T66" fmla="*/ 171 w 431"/>
                <a:gd name="T67" fmla="*/ 184 h 402"/>
                <a:gd name="T68" fmla="*/ 168 w 431"/>
                <a:gd name="T69" fmla="*/ 192 h 402"/>
                <a:gd name="T70" fmla="*/ 130 w 431"/>
                <a:gd name="T71" fmla="*/ 217 h 402"/>
                <a:gd name="T72" fmla="*/ 72 w 431"/>
                <a:gd name="T73" fmla="*/ 262 h 402"/>
                <a:gd name="T74" fmla="*/ 39 w 431"/>
                <a:gd name="T75" fmla="*/ 318 h 402"/>
                <a:gd name="T76" fmla="*/ 28 w 431"/>
                <a:gd name="T77" fmla="*/ 355 h 402"/>
                <a:gd name="T78" fmla="*/ 20 w 431"/>
                <a:gd name="T79" fmla="*/ 363 h 402"/>
                <a:gd name="T80" fmla="*/ 11 w 431"/>
                <a:gd name="T81" fmla="*/ 369 h 402"/>
                <a:gd name="T82" fmla="*/ 4 w 431"/>
                <a:gd name="T83" fmla="*/ 374 h 402"/>
                <a:gd name="T84" fmla="*/ 0 w 431"/>
                <a:gd name="T85" fmla="*/ 379 h 402"/>
                <a:gd name="T86" fmla="*/ 0 w 431"/>
                <a:gd name="T87" fmla="*/ 402 h 402"/>
                <a:gd name="T88" fmla="*/ 431 w 431"/>
                <a:gd name="T89" fmla="*/ 381 h 402"/>
                <a:gd name="T90" fmla="*/ 206 w 431"/>
                <a:gd name="T91" fmla="*/ 178 h 402"/>
                <a:gd name="T92" fmla="*/ 224 w 431"/>
                <a:gd name="T93" fmla="*/ 12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1" h="402">
                  <a:moveTo>
                    <a:pt x="431" y="381"/>
                  </a:moveTo>
                  <a:lnTo>
                    <a:pt x="431" y="379"/>
                  </a:lnTo>
                  <a:lnTo>
                    <a:pt x="430" y="376"/>
                  </a:lnTo>
                  <a:lnTo>
                    <a:pt x="428" y="374"/>
                  </a:lnTo>
                  <a:lnTo>
                    <a:pt x="424" y="370"/>
                  </a:lnTo>
                  <a:lnTo>
                    <a:pt x="421" y="369"/>
                  </a:lnTo>
                  <a:lnTo>
                    <a:pt x="416" y="367"/>
                  </a:lnTo>
                  <a:lnTo>
                    <a:pt x="411" y="363"/>
                  </a:lnTo>
                  <a:lnTo>
                    <a:pt x="407" y="360"/>
                  </a:lnTo>
                  <a:lnTo>
                    <a:pt x="404" y="355"/>
                  </a:lnTo>
                  <a:lnTo>
                    <a:pt x="402" y="348"/>
                  </a:lnTo>
                  <a:lnTo>
                    <a:pt x="393" y="318"/>
                  </a:lnTo>
                  <a:lnTo>
                    <a:pt x="379" y="288"/>
                  </a:lnTo>
                  <a:lnTo>
                    <a:pt x="360" y="262"/>
                  </a:lnTo>
                  <a:lnTo>
                    <a:pt x="335" y="239"/>
                  </a:lnTo>
                  <a:lnTo>
                    <a:pt x="301" y="217"/>
                  </a:lnTo>
                  <a:lnTo>
                    <a:pt x="264" y="203"/>
                  </a:lnTo>
                  <a:lnTo>
                    <a:pt x="264" y="192"/>
                  </a:lnTo>
                  <a:lnTo>
                    <a:pt x="264" y="187"/>
                  </a:lnTo>
                  <a:lnTo>
                    <a:pt x="260" y="184"/>
                  </a:lnTo>
                  <a:lnTo>
                    <a:pt x="257" y="180"/>
                  </a:lnTo>
                  <a:lnTo>
                    <a:pt x="253" y="178"/>
                  </a:lnTo>
                  <a:lnTo>
                    <a:pt x="253" y="128"/>
                  </a:lnTo>
                  <a:lnTo>
                    <a:pt x="257" y="126"/>
                  </a:lnTo>
                  <a:lnTo>
                    <a:pt x="260" y="122"/>
                  </a:lnTo>
                  <a:lnTo>
                    <a:pt x="264" y="119"/>
                  </a:lnTo>
                  <a:lnTo>
                    <a:pt x="264" y="114"/>
                  </a:lnTo>
                  <a:lnTo>
                    <a:pt x="262" y="108"/>
                  </a:lnTo>
                  <a:lnTo>
                    <a:pt x="260" y="103"/>
                  </a:lnTo>
                  <a:lnTo>
                    <a:pt x="255" y="100"/>
                  </a:lnTo>
                  <a:lnTo>
                    <a:pt x="250" y="100"/>
                  </a:lnTo>
                  <a:lnTo>
                    <a:pt x="245" y="100"/>
                  </a:lnTo>
                  <a:lnTo>
                    <a:pt x="243" y="91"/>
                  </a:lnTo>
                  <a:lnTo>
                    <a:pt x="236" y="84"/>
                  </a:lnTo>
                  <a:lnTo>
                    <a:pt x="231" y="75"/>
                  </a:lnTo>
                  <a:lnTo>
                    <a:pt x="227" y="65"/>
                  </a:lnTo>
                  <a:lnTo>
                    <a:pt x="227" y="53"/>
                  </a:lnTo>
                  <a:lnTo>
                    <a:pt x="229" y="40"/>
                  </a:lnTo>
                  <a:lnTo>
                    <a:pt x="231" y="26"/>
                  </a:lnTo>
                  <a:lnTo>
                    <a:pt x="231" y="19"/>
                  </a:lnTo>
                  <a:lnTo>
                    <a:pt x="227" y="11"/>
                  </a:lnTo>
                  <a:lnTo>
                    <a:pt x="224" y="5"/>
                  </a:lnTo>
                  <a:lnTo>
                    <a:pt x="220" y="2"/>
                  </a:lnTo>
                  <a:lnTo>
                    <a:pt x="215" y="0"/>
                  </a:lnTo>
                  <a:lnTo>
                    <a:pt x="212" y="2"/>
                  </a:lnTo>
                  <a:lnTo>
                    <a:pt x="206" y="5"/>
                  </a:lnTo>
                  <a:lnTo>
                    <a:pt x="203" y="11"/>
                  </a:lnTo>
                  <a:lnTo>
                    <a:pt x="201" y="19"/>
                  </a:lnTo>
                  <a:lnTo>
                    <a:pt x="201" y="26"/>
                  </a:lnTo>
                  <a:lnTo>
                    <a:pt x="201" y="39"/>
                  </a:lnTo>
                  <a:lnTo>
                    <a:pt x="205" y="53"/>
                  </a:lnTo>
                  <a:lnTo>
                    <a:pt x="205" y="65"/>
                  </a:lnTo>
                  <a:lnTo>
                    <a:pt x="201" y="75"/>
                  </a:lnTo>
                  <a:lnTo>
                    <a:pt x="194" y="84"/>
                  </a:lnTo>
                  <a:lnTo>
                    <a:pt x="189" y="91"/>
                  </a:lnTo>
                  <a:lnTo>
                    <a:pt x="185" y="100"/>
                  </a:lnTo>
                  <a:lnTo>
                    <a:pt x="182" y="100"/>
                  </a:lnTo>
                  <a:lnTo>
                    <a:pt x="177" y="100"/>
                  </a:lnTo>
                  <a:lnTo>
                    <a:pt x="171" y="103"/>
                  </a:lnTo>
                  <a:lnTo>
                    <a:pt x="168" y="108"/>
                  </a:lnTo>
                  <a:lnTo>
                    <a:pt x="168" y="114"/>
                  </a:lnTo>
                  <a:lnTo>
                    <a:pt x="168" y="119"/>
                  </a:lnTo>
                  <a:lnTo>
                    <a:pt x="171" y="122"/>
                  </a:lnTo>
                  <a:lnTo>
                    <a:pt x="173" y="126"/>
                  </a:lnTo>
                  <a:lnTo>
                    <a:pt x="178" y="128"/>
                  </a:lnTo>
                  <a:lnTo>
                    <a:pt x="178" y="178"/>
                  </a:lnTo>
                  <a:lnTo>
                    <a:pt x="173" y="180"/>
                  </a:lnTo>
                  <a:lnTo>
                    <a:pt x="171" y="184"/>
                  </a:lnTo>
                  <a:lnTo>
                    <a:pt x="168" y="187"/>
                  </a:lnTo>
                  <a:lnTo>
                    <a:pt x="168" y="192"/>
                  </a:lnTo>
                  <a:lnTo>
                    <a:pt x="168" y="203"/>
                  </a:lnTo>
                  <a:lnTo>
                    <a:pt x="130" y="217"/>
                  </a:lnTo>
                  <a:lnTo>
                    <a:pt x="96" y="239"/>
                  </a:lnTo>
                  <a:lnTo>
                    <a:pt x="72" y="262"/>
                  </a:lnTo>
                  <a:lnTo>
                    <a:pt x="53" y="288"/>
                  </a:lnTo>
                  <a:lnTo>
                    <a:pt x="39" y="318"/>
                  </a:lnTo>
                  <a:lnTo>
                    <a:pt x="30" y="348"/>
                  </a:lnTo>
                  <a:lnTo>
                    <a:pt x="28" y="355"/>
                  </a:lnTo>
                  <a:lnTo>
                    <a:pt x="25" y="360"/>
                  </a:lnTo>
                  <a:lnTo>
                    <a:pt x="20" y="363"/>
                  </a:lnTo>
                  <a:lnTo>
                    <a:pt x="16" y="367"/>
                  </a:lnTo>
                  <a:lnTo>
                    <a:pt x="11" y="369"/>
                  </a:lnTo>
                  <a:lnTo>
                    <a:pt x="7" y="370"/>
                  </a:lnTo>
                  <a:lnTo>
                    <a:pt x="4" y="374"/>
                  </a:lnTo>
                  <a:lnTo>
                    <a:pt x="2" y="376"/>
                  </a:lnTo>
                  <a:lnTo>
                    <a:pt x="0" y="379"/>
                  </a:lnTo>
                  <a:lnTo>
                    <a:pt x="0" y="381"/>
                  </a:lnTo>
                  <a:lnTo>
                    <a:pt x="0" y="402"/>
                  </a:lnTo>
                  <a:lnTo>
                    <a:pt x="431" y="402"/>
                  </a:lnTo>
                  <a:lnTo>
                    <a:pt x="431" y="381"/>
                  </a:lnTo>
                  <a:close/>
                  <a:moveTo>
                    <a:pt x="224" y="178"/>
                  </a:moveTo>
                  <a:lnTo>
                    <a:pt x="206" y="178"/>
                  </a:lnTo>
                  <a:lnTo>
                    <a:pt x="206" y="128"/>
                  </a:lnTo>
                  <a:lnTo>
                    <a:pt x="224" y="128"/>
                  </a:lnTo>
                  <a:lnTo>
                    <a:pt x="224" y="178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6"/>
            <p:cNvSpPr>
              <a:spLocks/>
            </p:cNvSpPr>
            <p:nvPr/>
          </p:nvSpPr>
          <p:spPr bwMode="auto">
            <a:xfrm>
              <a:off x="4636520" y="-2195513"/>
              <a:ext cx="790575" cy="233363"/>
            </a:xfrm>
            <a:custGeom>
              <a:avLst/>
              <a:gdLst>
                <a:gd name="T0" fmla="*/ 12 w 498"/>
                <a:gd name="T1" fmla="*/ 147 h 147"/>
                <a:gd name="T2" fmla="*/ 77 w 498"/>
                <a:gd name="T3" fmla="*/ 74 h 147"/>
                <a:gd name="T4" fmla="*/ 80 w 498"/>
                <a:gd name="T5" fmla="*/ 61 h 147"/>
                <a:gd name="T6" fmla="*/ 93 w 498"/>
                <a:gd name="T7" fmla="*/ 53 h 147"/>
                <a:gd name="T8" fmla="*/ 107 w 498"/>
                <a:gd name="T9" fmla="*/ 53 h 147"/>
                <a:gd name="T10" fmla="*/ 119 w 498"/>
                <a:gd name="T11" fmla="*/ 61 h 147"/>
                <a:gd name="T12" fmla="*/ 122 w 498"/>
                <a:gd name="T13" fmla="*/ 74 h 147"/>
                <a:gd name="T14" fmla="*/ 176 w 498"/>
                <a:gd name="T15" fmla="*/ 147 h 147"/>
                <a:gd name="T16" fmla="*/ 176 w 498"/>
                <a:gd name="T17" fmla="*/ 67 h 147"/>
                <a:gd name="T18" fmla="*/ 185 w 498"/>
                <a:gd name="T19" fmla="*/ 56 h 147"/>
                <a:gd name="T20" fmla="*/ 199 w 498"/>
                <a:gd name="T21" fmla="*/ 51 h 147"/>
                <a:gd name="T22" fmla="*/ 213 w 498"/>
                <a:gd name="T23" fmla="*/ 56 h 147"/>
                <a:gd name="T24" fmla="*/ 222 w 498"/>
                <a:gd name="T25" fmla="*/ 67 h 147"/>
                <a:gd name="T26" fmla="*/ 222 w 498"/>
                <a:gd name="T27" fmla="*/ 147 h 147"/>
                <a:gd name="T28" fmla="*/ 276 w 498"/>
                <a:gd name="T29" fmla="*/ 74 h 147"/>
                <a:gd name="T30" fmla="*/ 279 w 498"/>
                <a:gd name="T31" fmla="*/ 61 h 147"/>
                <a:gd name="T32" fmla="*/ 292 w 498"/>
                <a:gd name="T33" fmla="*/ 53 h 147"/>
                <a:gd name="T34" fmla="*/ 306 w 498"/>
                <a:gd name="T35" fmla="*/ 53 h 147"/>
                <a:gd name="T36" fmla="*/ 318 w 498"/>
                <a:gd name="T37" fmla="*/ 61 h 147"/>
                <a:gd name="T38" fmla="*/ 321 w 498"/>
                <a:gd name="T39" fmla="*/ 74 h 147"/>
                <a:gd name="T40" fmla="*/ 374 w 498"/>
                <a:gd name="T41" fmla="*/ 147 h 147"/>
                <a:gd name="T42" fmla="*/ 375 w 498"/>
                <a:gd name="T43" fmla="*/ 67 h 147"/>
                <a:gd name="T44" fmla="*/ 384 w 498"/>
                <a:gd name="T45" fmla="*/ 56 h 147"/>
                <a:gd name="T46" fmla="*/ 398 w 498"/>
                <a:gd name="T47" fmla="*/ 51 h 147"/>
                <a:gd name="T48" fmla="*/ 412 w 498"/>
                <a:gd name="T49" fmla="*/ 56 h 147"/>
                <a:gd name="T50" fmla="*/ 419 w 498"/>
                <a:gd name="T51" fmla="*/ 67 h 147"/>
                <a:gd name="T52" fmla="*/ 421 w 498"/>
                <a:gd name="T53" fmla="*/ 147 h 147"/>
                <a:gd name="T54" fmla="*/ 485 w 498"/>
                <a:gd name="T55" fmla="*/ 42 h 147"/>
                <a:gd name="T56" fmla="*/ 494 w 498"/>
                <a:gd name="T57" fmla="*/ 33 h 147"/>
                <a:gd name="T58" fmla="*/ 498 w 498"/>
                <a:gd name="T59" fmla="*/ 21 h 147"/>
                <a:gd name="T60" fmla="*/ 494 w 498"/>
                <a:gd name="T61" fmla="*/ 9 h 147"/>
                <a:gd name="T62" fmla="*/ 484 w 498"/>
                <a:gd name="T63" fmla="*/ 2 h 147"/>
                <a:gd name="T64" fmla="*/ 21 w 498"/>
                <a:gd name="T65" fmla="*/ 0 h 147"/>
                <a:gd name="T66" fmla="*/ 9 w 498"/>
                <a:gd name="T67" fmla="*/ 5 h 147"/>
                <a:gd name="T68" fmla="*/ 0 w 498"/>
                <a:gd name="T69" fmla="*/ 16 h 147"/>
                <a:gd name="T70" fmla="*/ 0 w 498"/>
                <a:gd name="T71" fmla="*/ 28 h 147"/>
                <a:gd name="T72" fmla="*/ 7 w 498"/>
                <a:gd name="T73" fmla="*/ 3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8" h="147">
                  <a:moveTo>
                    <a:pt x="12" y="42"/>
                  </a:moveTo>
                  <a:lnTo>
                    <a:pt x="12" y="147"/>
                  </a:lnTo>
                  <a:lnTo>
                    <a:pt x="77" y="147"/>
                  </a:lnTo>
                  <a:lnTo>
                    <a:pt x="77" y="74"/>
                  </a:lnTo>
                  <a:lnTo>
                    <a:pt x="77" y="67"/>
                  </a:lnTo>
                  <a:lnTo>
                    <a:pt x="80" y="61"/>
                  </a:lnTo>
                  <a:lnTo>
                    <a:pt x="86" y="56"/>
                  </a:lnTo>
                  <a:lnTo>
                    <a:pt x="93" y="53"/>
                  </a:lnTo>
                  <a:lnTo>
                    <a:pt x="100" y="51"/>
                  </a:lnTo>
                  <a:lnTo>
                    <a:pt x="107" y="53"/>
                  </a:lnTo>
                  <a:lnTo>
                    <a:pt x="114" y="56"/>
                  </a:lnTo>
                  <a:lnTo>
                    <a:pt x="119" y="61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2" y="147"/>
                  </a:lnTo>
                  <a:lnTo>
                    <a:pt x="176" y="147"/>
                  </a:lnTo>
                  <a:lnTo>
                    <a:pt x="176" y="74"/>
                  </a:lnTo>
                  <a:lnTo>
                    <a:pt x="176" y="67"/>
                  </a:lnTo>
                  <a:lnTo>
                    <a:pt x="180" y="61"/>
                  </a:lnTo>
                  <a:lnTo>
                    <a:pt x="185" y="56"/>
                  </a:lnTo>
                  <a:lnTo>
                    <a:pt x="192" y="53"/>
                  </a:lnTo>
                  <a:lnTo>
                    <a:pt x="199" y="51"/>
                  </a:lnTo>
                  <a:lnTo>
                    <a:pt x="206" y="53"/>
                  </a:lnTo>
                  <a:lnTo>
                    <a:pt x="213" y="56"/>
                  </a:lnTo>
                  <a:lnTo>
                    <a:pt x="218" y="61"/>
                  </a:lnTo>
                  <a:lnTo>
                    <a:pt x="222" y="67"/>
                  </a:lnTo>
                  <a:lnTo>
                    <a:pt x="222" y="74"/>
                  </a:lnTo>
                  <a:lnTo>
                    <a:pt x="222" y="147"/>
                  </a:lnTo>
                  <a:lnTo>
                    <a:pt x="276" y="147"/>
                  </a:lnTo>
                  <a:lnTo>
                    <a:pt x="276" y="74"/>
                  </a:lnTo>
                  <a:lnTo>
                    <a:pt x="276" y="67"/>
                  </a:lnTo>
                  <a:lnTo>
                    <a:pt x="279" y="61"/>
                  </a:lnTo>
                  <a:lnTo>
                    <a:pt x="285" y="56"/>
                  </a:lnTo>
                  <a:lnTo>
                    <a:pt x="292" y="53"/>
                  </a:lnTo>
                  <a:lnTo>
                    <a:pt x="299" y="51"/>
                  </a:lnTo>
                  <a:lnTo>
                    <a:pt x="306" y="53"/>
                  </a:lnTo>
                  <a:lnTo>
                    <a:pt x="313" y="56"/>
                  </a:lnTo>
                  <a:lnTo>
                    <a:pt x="318" y="61"/>
                  </a:lnTo>
                  <a:lnTo>
                    <a:pt x="320" y="67"/>
                  </a:lnTo>
                  <a:lnTo>
                    <a:pt x="321" y="74"/>
                  </a:lnTo>
                  <a:lnTo>
                    <a:pt x="321" y="147"/>
                  </a:lnTo>
                  <a:lnTo>
                    <a:pt x="374" y="147"/>
                  </a:lnTo>
                  <a:lnTo>
                    <a:pt x="374" y="74"/>
                  </a:lnTo>
                  <a:lnTo>
                    <a:pt x="375" y="67"/>
                  </a:lnTo>
                  <a:lnTo>
                    <a:pt x="379" y="61"/>
                  </a:lnTo>
                  <a:lnTo>
                    <a:pt x="384" y="56"/>
                  </a:lnTo>
                  <a:lnTo>
                    <a:pt x="391" y="53"/>
                  </a:lnTo>
                  <a:lnTo>
                    <a:pt x="398" y="51"/>
                  </a:lnTo>
                  <a:lnTo>
                    <a:pt x="405" y="53"/>
                  </a:lnTo>
                  <a:lnTo>
                    <a:pt x="412" y="56"/>
                  </a:lnTo>
                  <a:lnTo>
                    <a:pt x="416" y="61"/>
                  </a:lnTo>
                  <a:lnTo>
                    <a:pt x="419" y="67"/>
                  </a:lnTo>
                  <a:lnTo>
                    <a:pt x="421" y="74"/>
                  </a:lnTo>
                  <a:lnTo>
                    <a:pt x="421" y="147"/>
                  </a:lnTo>
                  <a:lnTo>
                    <a:pt x="485" y="147"/>
                  </a:lnTo>
                  <a:lnTo>
                    <a:pt x="485" y="42"/>
                  </a:lnTo>
                  <a:lnTo>
                    <a:pt x="491" y="39"/>
                  </a:lnTo>
                  <a:lnTo>
                    <a:pt x="494" y="33"/>
                  </a:lnTo>
                  <a:lnTo>
                    <a:pt x="498" y="28"/>
                  </a:lnTo>
                  <a:lnTo>
                    <a:pt x="498" y="21"/>
                  </a:lnTo>
                  <a:lnTo>
                    <a:pt x="498" y="16"/>
                  </a:lnTo>
                  <a:lnTo>
                    <a:pt x="494" y="9"/>
                  </a:lnTo>
                  <a:lnTo>
                    <a:pt x="489" y="5"/>
                  </a:lnTo>
                  <a:lnTo>
                    <a:pt x="484" y="2"/>
                  </a:lnTo>
                  <a:lnTo>
                    <a:pt x="477" y="0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7" y="39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7"/>
            <p:cNvSpPr>
              <a:spLocks noEditPoints="1"/>
            </p:cNvSpPr>
            <p:nvPr/>
          </p:nvSpPr>
          <p:spPr bwMode="auto">
            <a:xfrm>
              <a:off x="4565082" y="-1912938"/>
              <a:ext cx="933450" cy="436563"/>
            </a:xfrm>
            <a:custGeom>
              <a:avLst/>
              <a:gdLst>
                <a:gd name="T0" fmla="*/ 574 w 588"/>
                <a:gd name="T1" fmla="*/ 41 h 275"/>
                <a:gd name="T2" fmla="*/ 583 w 588"/>
                <a:gd name="T3" fmla="*/ 34 h 275"/>
                <a:gd name="T4" fmla="*/ 588 w 588"/>
                <a:gd name="T5" fmla="*/ 21 h 275"/>
                <a:gd name="T6" fmla="*/ 583 w 588"/>
                <a:gd name="T7" fmla="*/ 9 h 275"/>
                <a:gd name="T8" fmla="*/ 572 w 588"/>
                <a:gd name="T9" fmla="*/ 0 h 275"/>
                <a:gd name="T10" fmla="*/ 21 w 588"/>
                <a:gd name="T11" fmla="*/ 0 h 275"/>
                <a:gd name="T12" fmla="*/ 9 w 588"/>
                <a:gd name="T13" fmla="*/ 4 h 275"/>
                <a:gd name="T14" fmla="*/ 2 w 588"/>
                <a:gd name="T15" fmla="*/ 14 h 275"/>
                <a:gd name="T16" fmla="*/ 2 w 588"/>
                <a:gd name="T17" fmla="*/ 28 h 275"/>
                <a:gd name="T18" fmla="*/ 9 w 588"/>
                <a:gd name="T19" fmla="*/ 39 h 275"/>
                <a:gd name="T20" fmla="*/ 14 w 588"/>
                <a:gd name="T21" fmla="*/ 234 h 275"/>
                <a:gd name="T22" fmla="*/ 3 w 588"/>
                <a:gd name="T23" fmla="*/ 241 h 275"/>
                <a:gd name="T24" fmla="*/ 0 w 588"/>
                <a:gd name="T25" fmla="*/ 254 h 275"/>
                <a:gd name="T26" fmla="*/ 3 w 588"/>
                <a:gd name="T27" fmla="*/ 266 h 275"/>
                <a:gd name="T28" fmla="*/ 14 w 588"/>
                <a:gd name="T29" fmla="*/ 275 h 275"/>
                <a:gd name="T30" fmla="*/ 567 w 588"/>
                <a:gd name="T31" fmla="*/ 275 h 275"/>
                <a:gd name="T32" fmla="*/ 579 w 588"/>
                <a:gd name="T33" fmla="*/ 271 h 275"/>
                <a:gd name="T34" fmla="*/ 586 w 588"/>
                <a:gd name="T35" fmla="*/ 261 h 275"/>
                <a:gd name="T36" fmla="*/ 586 w 588"/>
                <a:gd name="T37" fmla="*/ 247 h 275"/>
                <a:gd name="T38" fmla="*/ 579 w 588"/>
                <a:gd name="T39" fmla="*/ 236 h 275"/>
                <a:gd name="T40" fmla="*/ 115 w 588"/>
                <a:gd name="T41" fmla="*/ 233 h 275"/>
                <a:gd name="T42" fmla="*/ 73 w 588"/>
                <a:gd name="T43" fmla="*/ 102 h 275"/>
                <a:gd name="T44" fmla="*/ 77 w 588"/>
                <a:gd name="T45" fmla="*/ 89 h 275"/>
                <a:gd name="T46" fmla="*/ 87 w 588"/>
                <a:gd name="T47" fmla="*/ 82 h 275"/>
                <a:gd name="T48" fmla="*/ 101 w 588"/>
                <a:gd name="T49" fmla="*/ 82 h 275"/>
                <a:gd name="T50" fmla="*/ 112 w 588"/>
                <a:gd name="T51" fmla="*/ 89 h 275"/>
                <a:gd name="T52" fmla="*/ 115 w 588"/>
                <a:gd name="T53" fmla="*/ 102 h 275"/>
                <a:gd name="T54" fmla="*/ 214 w 588"/>
                <a:gd name="T55" fmla="*/ 233 h 275"/>
                <a:gd name="T56" fmla="*/ 173 w 588"/>
                <a:gd name="T57" fmla="*/ 102 h 275"/>
                <a:gd name="T58" fmla="*/ 178 w 588"/>
                <a:gd name="T59" fmla="*/ 89 h 275"/>
                <a:gd name="T60" fmla="*/ 187 w 588"/>
                <a:gd name="T61" fmla="*/ 82 h 275"/>
                <a:gd name="T62" fmla="*/ 201 w 588"/>
                <a:gd name="T63" fmla="*/ 82 h 275"/>
                <a:gd name="T64" fmla="*/ 211 w 588"/>
                <a:gd name="T65" fmla="*/ 89 h 275"/>
                <a:gd name="T66" fmla="*/ 214 w 588"/>
                <a:gd name="T67" fmla="*/ 102 h 275"/>
                <a:gd name="T68" fmla="*/ 314 w 588"/>
                <a:gd name="T69" fmla="*/ 233 h 275"/>
                <a:gd name="T70" fmla="*/ 274 w 588"/>
                <a:gd name="T71" fmla="*/ 102 h 275"/>
                <a:gd name="T72" fmla="*/ 277 w 588"/>
                <a:gd name="T73" fmla="*/ 89 h 275"/>
                <a:gd name="T74" fmla="*/ 288 w 588"/>
                <a:gd name="T75" fmla="*/ 82 h 275"/>
                <a:gd name="T76" fmla="*/ 300 w 588"/>
                <a:gd name="T77" fmla="*/ 82 h 275"/>
                <a:gd name="T78" fmla="*/ 310 w 588"/>
                <a:gd name="T79" fmla="*/ 89 h 275"/>
                <a:gd name="T80" fmla="*/ 314 w 588"/>
                <a:gd name="T81" fmla="*/ 102 h 275"/>
                <a:gd name="T82" fmla="*/ 413 w 588"/>
                <a:gd name="T83" fmla="*/ 233 h 275"/>
                <a:gd name="T84" fmla="*/ 373 w 588"/>
                <a:gd name="T85" fmla="*/ 102 h 275"/>
                <a:gd name="T86" fmla="*/ 377 w 588"/>
                <a:gd name="T87" fmla="*/ 89 h 275"/>
                <a:gd name="T88" fmla="*/ 387 w 588"/>
                <a:gd name="T89" fmla="*/ 82 h 275"/>
                <a:gd name="T90" fmla="*/ 400 w 588"/>
                <a:gd name="T91" fmla="*/ 82 h 275"/>
                <a:gd name="T92" fmla="*/ 410 w 588"/>
                <a:gd name="T93" fmla="*/ 89 h 275"/>
                <a:gd name="T94" fmla="*/ 413 w 588"/>
                <a:gd name="T95" fmla="*/ 102 h 275"/>
                <a:gd name="T96" fmla="*/ 515 w 588"/>
                <a:gd name="T97" fmla="*/ 233 h 275"/>
                <a:gd name="T98" fmla="*/ 473 w 588"/>
                <a:gd name="T99" fmla="*/ 102 h 275"/>
                <a:gd name="T100" fmla="*/ 476 w 588"/>
                <a:gd name="T101" fmla="*/ 89 h 275"/>
                <a:gd name="T102" fmla="*/ 487 w 588"/>
                <a:gd name="T103" fmla="*/ 82 h 275"/>
                <a:gd name="T104" fmla="*/ 501 w 588"/>
                <a:gd name="T105" fmla="*/ 82 h 275"/>
                <a:gd name="T106" fmla="*/ 509 w 588"/>
                <a:gd name="T107" fmla="*/ 89 h 275"/>
                <a:gd name="T108" fmla="*/ 515 w 588"/>
                <a:gd name="T109" fmla="*/ 10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8" h="275">
                  <a:moveTo>
                    <a:pt x="574" y="234"/>
                  </a:moveTo>
                  <a:lnTo>
                    <a:pt x="574" y="41"/>
                  </a:lnTo>
                  <a:lnTo>
                    <a:pt x="579" y="39"/>
                  </a:lnTo>
                  <a:lnTo>
                    <a:pt x="583" y="34"/>
                  </a:lnTo>
                  <a:lnTo>
                    <a:pt x="586" y="28"/>
                  </a:lnTo>
                  <a:lnTo>
                    <a:pt x="588" y="21"/>
                  </a:lnTo>
                  <a:lnTo>
                    <a:pt x="586" y="14"/>
                  </a:lnTo>
                  <a:lnTo>
                    <a:pt x="583" y="9"/>
                  </a:lnTo>
                  <a:lnTo>
                    <a:pt x="579" y="4"/>
                  </a:lnTo>
                  <a:lnTo>
                    <a:pt x="572" y="0"/>
                  </a:lnTo>
                  <a:lnTo>
                    <a:pt x="56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3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3" y="34"/>
                  </a:lnTo>
                  <a:lnTo>
                    <a:pt x="9" y="39"/>
                  </a:lnTo>
                  <a:lnTo>
                    <a:pt x="14" y="41"/>
                  </a:lnTo>
                  <a:lnTo>
                    <a:pt x="14" y="234"/>
                  </a:lnTo>
                  <a:lnTo>
                    <a:pt x="9" y="236"/>
                  </a:lnTo>
                  <a:lnTo>
                    <a:pt x="3" y="241"/>
                  </a:lnTo>
                  <a:lnTo>
                    <a:pt x="2" y="247"/>
                  </a:lnTo>
                  <a:lnTo>
                    <a:pt x="0" y="254"/>
                  </a:lnTo>
                  <a:lnTo>
                    <a:pt x="2" y="261"/>
                  </a:lnTo>
                  <a:lnTo>
                    <a:pt x="3" y="266"/>
                  </a:lnTo>
                  <a:lnTo>
                    <a:pt x="9" y="271"/>
                  </a:lnTo>
                  <a:lnTo>
                    <a:pt x="14" y="275"/>
                  </a:lnTo>
                  <a:lnTo>
                    <a:pt x="21" y="275"/>
                  </a:lnTo>
                  <a:lnTo>
                    <a:pt x="567" y="275"/>
                  </a:lnTo>
                  <a:lnTo>
                    <a:pt x="572" y="275"/>
                  </a:lnTo>
                  <a:lnTo>
                    <a:pt x="579" y="271"/>
                  </a:lnTo>
                  <a:lnTo>
                    <a:pt x="583" y="266"/>
                  </a:lnTo>
                  <a:lnTo>
                    <a:pt x="586" y="261"/>
                  </a:lnTo>
                  <a:lnTo>
                    <a:pt x="588" y="254"/>
                  </a:lnTo>
                  <a:lnTo>
                    <a:pt x="586" y="247"/>
                  </a:lnTo>
                  <a:lnTo>
                    <a:pt x="583" y="241"/>
                  </a:lnTo>
                  <a:lnTo>
                    <a:pt x="579" y="236"/>
                  </a:lnTo>
                  <a:lnTo>
                    <a:pt x="574" y="234"/>
                  </a:lnTo>
                  <a:close/>
                  <a:moveTo>
                    <a:pt x="115" y="233"/>
                  </a:moveTo>
                  <a:lnTo>
                    <a:pt x="73" y="233"/>
                  </a:lnTo>
                  <a:lnTo>
                    <a:pt x="73" y="102"/>
                  </a:lnTo>
                  <a:lnTo>
                    <a:pt x="75" y="96"/>
                  </a:lnTo>
                  <a:lnTo>
                    <a:pt x="77" y="89"/>
                  </a:lnTo>
                  <a:lnTo>
                    <a:pt x="82" y="86"/>
                  </a:lnTo>
                  <a:lnTo>
                    <a:pt x="87" y="82"/>
                  </a:lnTo>
                  <a:lnTo>
                    <a:pt x="94" y="81"/>
                  </a:lnTo>
                  <a:lnTo>
                    <a:pt x="101" y="82"/>
                  </a:lnTo>
                  <a:lnTo>
                    <a:pt x="106" y="86"/>
                  </a:lnTo>
                  <a:lnTo>
                    <a:pt x="112" y="89"/>
                  </a:lnTo>
                  <a:lnTo>
                    <a:pt x="113" y="96"/>
                  </a:lnTo>
                  <a:lnTo>
                    <a:pt x="115" y="102"/>
                  </a:lnTo>
                  <a:lnTo>
                    <a:pt x="115" y="233"/>
                  </a:lnTo>
                  <a:close/>
                  <a:moveTo>
                    <a:pt x="214" y="233"/>
                  </a:moveTo>
                  <a:lnTo>
                    <a:pt x="173" y="233"/>
                  </a:lnTo>
                  <a:lnTo>
                    <a:pt x="173" y="102"/>
                  </a:lnTo>
                  <a:lnTo>
                    <a:pt x="174" y="96"/>
                  </a:lnTo>
                  <a:lnTo>
                    <a:pt x="178" y="89"/>
                  </a:lnTo>
                  <a:lnTo>
                    <a:pt x="181" y="86"/>
                  </a:lnTo>
                  <a:lnTo>
                    <a:pt x="187" y="82"/>
                  </a:lnTo>
                  <a:lnTo>
                    <a:pt x="194" y="81"/>
                  </a:lnTo>
                  <a:lnTo>
                    <a:pt x="201" y="82"/>
                  </a:lnTo>
                  <a:lnTo>
                    <a:pt x="206" y="86"/>
                  </a:lnTo>
                  <a:lnTo>
                    <a:pt x="211" y="89"/>
                  </a:lnTo>
                  <a:lnTo>
                    <a:pt x="213" y="96"/>
                  </a:lnTo>
                  <a:lnTo>
                    <a:pt x="214" y="102"/>
                  </a:lnTo>
                  <a:lnTo>
                    <a:pt x="214" y="233"/>
                  </a:lnTo>
                  <a:close/>
                  <a:moveTo>
                    <a:pt x="314" y="233"/>
                  </a:moveTo>
                  <a:lnTo>
                    <a:pt x="274" y="233"/>
                  </a:lnTo>
                  <a:lnTo>
                    <a:pt x="274" y="102"/>
                  </a:lnTo>
                  <a:lnTo>
                    <a:pt x="274" y="96"/>
                  </a:lnTo>
                  <a:lnTo>
                    <a:pt x="277" y="89"/>
                  </a:lnTo>
                  <a:lnTo>
                    <a:pt x="281" y="86"/>
                  </a:lnTo>
                  <a:lnTo>
                    <a:pt x="288" y="82"/>
                  </a:lnTo>
                  <a:lnTo>
                    <a:pt x="293" y="81"/>
                  </a:lnTo>
                  <a:lnTo>
                    <a:pt x="300" y="82"/>
                  </a:lnTo>
                  <a:lnTo>
                    <a:pt x="305" y="86"/>
                  </a:lnTo>
                  <a:lnTo>
                    <a:pt x="310" y="89"/>
                  </a:lnTo>
                  <a:lnTo>
                    <a:pt x="314" y="96"/>
                  </a:lnTo>
                  <a:lnTo>
                    <a:pt x="314" y="102"/>
                  </a:lnTo>
                  <a:lnTo>
                    <a:pt x="314" y="233"/>
                  </a:lnTo>
                  <a:close/>
                  <a:moveTo>
                    <a:pt x="413" y="233"/>
                  </a:moveTo>
                  <a:lnTo>
                    <a:pt x="373" y="233"/>
                  </a:lnTo>
                  <a:lnTo>
                    <a:pt x="373" y="102"/>
                  </a:lnTo>
                  <a:lnTo>
                    <a:pt x="373" y="96"/>
                  </a:lnTo>
                  <a:lnTo>
                    <a:pt x="377" y="89"/>
                  </a:lnTo>
                  <a:lnTo>
                    <a:pt x="382" y="86"/>
                  </a:lnTo>
                  <a:lnTo>
                    <a:pt x="387" y="82"/>
                  </a:lnTo>
                  <a:lnTo>
                    <a:pt x="394" y="81"/>
                  </a:lnTo>
                  <a:lnTo>
                    <a:pt x="400" y="82"/>
                  </a:lnTo>
                  <a:lnTo>
                    <a:pt x="406" y="86"/>
                  </a:lnTo>
                  <a:lnTo>
                    <a:pt x="410" y="89"/>
                  </a:lnTo>
                  <a:lnTo>
                    <a:pt x="413" y="96"/>
                  </a:lnTo>
                  <a:lnTo>
                    <a:pt x="413" y="102"/>
                  </a:lnTo>
                  <a:lnTo>
                    <a:pt x="413" y="233"/>
                  </a:lnTo>
                  <a:close/>
                  <a:moveTo>
                    <a:pt x="515" y="233"/>
                  </a:moveTo>
                  <a:lnTo>
                    <a:pt x="473" y="233"/>
                  </a:lnTo>
                  <a:lnTo>
                    <a:pt x="473" y="102"/>
                  </a:lnTo>
                  <a:lnTo>
                    <a:pt x="475" y="96"/>
                  </a:lnTo>
                  <a:lnTo>
                    <a:pt x="476" y="89"/>
                  </a:lnTo>
                  <a:lnTo>
                    <a:pt x="482" y="86"/>
                  </a:lnTo>
                  <a:lnTo>
                    <a:pt x="487" y="82"/>
                  </a:lnTo>
                  <a:lnTo>
                    <a:pt x="494" y="81"/>
                  </a:lnTo>
                  <a:lnTo>
                    <a:pt x="501" y="82"/>
                  </a:lnTo>
                  <a:lnTo>
                    <a:pt x="506" y="86"/>
                  </a:lnTo>
                  <a:lnTo>
                    <a:pt x="509" y="89"/>
                  </a:lnTo>
                  <a:lnTo>
                    <a:pt x="513" y="96"/>
                  </a:lnTo>
                  <a:lnTo>
                    <a:pt x="515" y="102"/>
                  </a:lnTo>
                  <a:lnTo>
                    <a:pt x="515" y="233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6324600" y="2524125"/>
            <a:ext cx="263908" cy="397658"/>
            <a:chOff x="4565082" y="-2882901"/>
            <a:chExt cx="933450" cy="1406526"/>
          </a:xfrm>
        </p:grpSpPr>
        <p:sp>
          <p:nvSpPr>
            <p:cNvPr id="138" name="Freeform 85"/>
            <p:cNvSpPr>
              <a:spLocks noEditPoints="1"/>
            </p:cNvSpPr>
            <p:nvPr/>
          </p:nvSpPr>
          <p:spPr bwMode="auto">
            <a:xfrm>
              <a:off x="4688907" y="-2882901"/>
              <a:ext cx="684213" cy="638175"/>
            </a:xfrm>
            <a:custGeom>
              <a:avLst/>
              <a:gdLst>
                <a:gd name="T0" fmla="*/ 431 w 431"/>
                <a:gd name="T1" fmla="*/ 379 h 402"/>
                <a:gd name="T2" fmla="*/ 428 w 431"/>
                <a:gd name="T3" fmla="*/ 374 h 402"/>
                <a:gd name="T4" fmla="*/ 421 w 431"/>
                <a:gd name="T5" fmla="*/ 369 h 402"/>
                <a:gd name="T6" fmla="*/ 411 w 431"/>
                <a:gd name="T7" fmla="*/ 363 h 402"/>
                <a:gd name="T8" fmla="*/ 404 w 431"/>
                <a:gd name="T9" fmla="*/ 355 h 402"/>
                <a:gd name="T10" fmla="*/ 393 w 431"/>
                <a:gd name="T11" fmla="*/ 318 h 402"/>
                <a:gd name="T12" fmla="*/ 360 w 431"/>
                <a:gd name="T13" fmla="*/ 262 h 402"/>
                <a:gd name="T14" fmla="*/ 301 w 431"/>
                <a:gd name="T15" fmla="*/ 217 h 402"/>
                <a:gd name="T16" fmla="*/ 264 w 431"/>
                <a:gd name="T17" fmla="*/ 192 h 402"/>
                <a:gd name="T18" fmla="*/ 260 w 431"/>
                <a:gd name="T19" fmla="*/ 184 h 402"/>
                <a:gd name="T20" fmla="*/ 253 w 431"/>
                <a:gd name="T21" fmla="*/ 178 h 402"/>
                <a:gd name="T22" fmla="*/ 257 w 431"/>
                <a:gd name="T23" fmla="*/ 126 h 402"/>
                <a:gd name="T24" fmla="*/ 264 w 431"/>
                <a:gd name="T25" fmla="*/ 119 h 402"/>
                <a:gd name="T26" fmla="*/ 262 w 431"/>
                <a:gd name="T27" fmla="*/ 108 h 402"/>
                <a:gd name="T28" fmla="*/ 255 w 431"/>
                <a:gd name="T29" fmla="*/ 100 h 402"/>
                <a:gd name="T30" fmla="*/ 245 w 431"/>
                <a:gd name="T31" fmla="*/ 100 h 402"/>
                <a:gd name="T32" fmla="*/ 236 w 431"/>
                <a:gd name="T33" fmla="*/ 84 h 402"/>
                <a:gd name="T34" fmla="*/ 227 w 431"/>
                <a:gd name="T35" fmla="*/ 65 h 402"/>
                <a:gd name="T36" fmla="*/ 229 w 431"/>
                <a:gd name="T37" fmla="*/ 40 h 402"/>
                <a:gd name="T38" fmla="*/ 231 w 431"/>
                <a:gd name="T39" fmla="*/ 19 h 402"/>
                <a:gd name="T40" fmla="*/ 224 w 431"/>
                <a:gd name="T41" fmla="*/ 5 h 402"/>
                <a:gd name="T42" fmla="*/ 215 w 431"/>
                <a:gd name="T43" fmla="*/ 0 h 402"/>
                <a:gd name="T44" fmla="*/ 206 w 431"/>
                <a:gd name="T45" fmla="*/ 5 h 402"/>
                <a:gd name="T46" fmla="*/ 201 w 431"/>
                <a:gd name="T47" fmla="*/ 19 h 402"/>
                <a:gd name="T48" fmla="*/ 201 w 431"/>
                <a:gd name="T49" fmla="*/ 39 h 402"/>
                <a:gd name="T50" fmla="*/ 205 w 431"/>
                <a:gd name="T51" fmla="*/ 65 h 402"/>
                <a:gd name="T52" fmla="*/ 194 w 431"/>
                <a:gd name="T53" fmla="*/ 84 h 402"/>
                <a:gd name="T54" fmla="*/ 185 w 431"/>
                <a:gd name="T55" fmla="*/ 100 h 402"/>
                <a:gd name="T56" fmla="*/ 177 w 431"/>
                <a:gd name="T57" fmla="*/ 100 h 402"/>
                <a:gd name="T58" fmla="*/ 168 w 431"/>
                <a:gd name="T59" fmla="*/ 108 h 402"/>
                <a:gd name="T60" fmla="*/ 168 w 431"/>
                <a:gd name="T61" fmla="*/ 119 h 402"/>
                <a:gd name="T62" fmla="*/ 173 w 431"/>
                <a:gd name="T63" fmla="*/ 126 h 402"/>
                <a:gd name="T64" fmla="*/ 178 w 431"/>
                <a:gd name="T65" fmla="*/ 178 h 402"/>
                <a:gd name="T66" fmla="*/ 171 w 431"/>
                <a:gd name="T67" fmla="*/ 184 h 402"/>
                <a:gd name="T68" fmla="*/ 168 w 431"/>
                <a:gd name="T69" fmla="*/ 192 h 402"/>
                <a:gd name="T70" fmla="*/ 130 w 431"/>
                <a:gd name="T71" fmla="*/ 217 h 402"/>
                <a:gd name="T72" fmla="*/ 72 w 431"/>
                <a:gd name="T73" fmla="*/ 262 h 402"/>
                <a:gd name="T74" fmla="*/ 39 w 431"/>
                <a:gd name="T75" fmla="*/ 318 h 402"/>
                <a:gd name="T76" fmla="*/ 28 w 431"/>
                <a:gd name="T77" fmla="*/ 355 h 402"/>
                <a:gd name="T78" fmla="*/ 20 w 431"/>
                <a:gd name="T79" fmla="*/ 363 h 402"/>
                <a:gd name="T80" fmla="*/ 11 w 431"/>
                <a:gd name="T81" fmla="*/ 369 h 402"/>
                <a:gd name="T82" fmla="*/ 4 w 431"/>
                <a:gd name="T83" fmla="*/ 374 h 402"/>
                <a:gd name="T84" fmla="*/ 0 w 431"/>
                <a:gd name="T85" fmla="*/ 379 h 402"/>
                <a:gd name="T86" fmla="*/ 0 w 431"/>
                <a:gd name="T87" fmla="*/ 402 h 402"/>
                <a:gd name="T88" fmla="*/ 431 w 431"/>
                <a:gd name="T89" fmla="*/ 381 h 402"/>
                <a:gd name="T90" fmla="*/ 206 w 431"/>
                <a:gd name="T91" fmla="*/ 178 h 402"/>
                <a:gd name="T92" fmla="*/ 224 w 431"/>
                <a:gd name="T93" fmla="*/ 12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1" h="402">
                  <a:moveTo>
                    <a:pt x="431" y="381"/>
                  </a:moveTo>
                  <a:lnTo>
                    <a:pt x="431" y="379"/>
                  </a:lnTo>
                  <a:lnTo>
                    <a:pt x="430" y="376"/>
                  </a:lnTo>
                  <a:lnTo>
                    <a:pt x="428" y="374"/>
                  </a:lnTo>
                  <a:lnTo>
                    <a:pt x="424" y="370"/>
                  </a:lnTo>
                  <a:lnTo>
                    <a:pt x="421" y="369"/>
                  </a:lnTo>
                  <a:lnTo>
                    <a:pt x="416" y="367"/>
                  </a:lnTo>
                  <a:lnTo>
                    <a:pt x="411" y="363"/>
                  </a:lnTo>
                  <a:lnTo>
                    <a:pt x="407" y="360"/>
                  </a:lnTo>
                  <a:lnTo>
                    <a:pt x="404" y="355"/>
                  </a:lnTo>
                  <a:lnTo>
                    <a:pt x="402" y="348"/>
                  </a:lnTo>
                  <a:lnTo>
                    <a:pt x="393" y="318"/>
                  </a:lnTo>
                  <a:lnTo>
                    <a:pt x="379" y="288"/>
                  </a:lnTo>
                  <a:lnTo>
                    <a:pt x="360" y="262"/>
                  </a:lnTo>
                  <a:lnTo>
                    <a:pt x="335" y="239"/>
                  </a:lnTo>
                  <a:lnTo>
                    <a:pt x="301" y="217"/>
                  </a:lnTo>
                  <a:lnTo>
                    <a:pt x="264" y="203"/>
                  </a:lnTo>
                  <a:lnTo>
                    <a:pt x="264" y="192"/>
                  </a:lnTo>
                  <a:lnTo>
                    <a:pt x="264" y="187"/>
                  </a:lnTo>
                  <a:lnTo>
                    <a:pt x="260" y="184"/>
                  </a:lnTo>
                  <a:lnTo>
                    <a:pt x="257" y="180"/>
                  </a:lnTo>
                  <a:lnTo>
                    <a:pt x="253" y="178"/>
                  </a:lnTo>
                  <a:lnTo>
                    <a:pt x="253" y="128"/>
                  </a:lnTo>
                  <a:lnTo>
                    <a:pt x="257" y="126"/>
                  </a:lnTo>
                  <a:lnTo>
                    <a:pt x="260" y="122"/>
                  </a:lnTo>
                  <a:lnTo>
                    <a:pt x="264" y="119"/>
                  </a:lnTo>
                  <a:lnTo>
                    <a:pt x="264" y="114"/>
                  </a:lnTo>
                  <a:lnTo>
                    <a:pt x="262" y="108"/>
                  </a:lnTo>
                  <a:lnTo>
                    <a:pt x="260" y="103"/>
                  </a:lnTo>
                  <a:lnTo>
                    <a:pt x="255" y="100"/>
                  </a:lnTo>
                  <a:lnTo>
                    <a:pt x="250" y="100"/>
                  </a:lnTo>
                  <a:lnTo>
                    <a:pt x="245" y="100"/>
                  </a:lnTo>
                  <a:lnTo>
                    <a:pt x="243" y="91"/>
                  </a:lnTo>
                  <a:lnTo>
                    <a:pt x="236" y="84"/>
                  </a:lnTo>
                  <a:lnTo>
                    <a:pt x="231" y="75"/>
                  </a:lnTo>
                  <a:lnTo>
                    <a:pt x="227" y="65"/>
                  </a:lnTo>
                  <a:lnTo>
                    <a:pt x="227" y="53"/>
                  </a:lnTo>
                  <a:lnTo>
                    <a:pt x="229" y="40"/>
                  </a:lnTo>
                  <a:lnTo>
                    <a:pt x="231" y="26"/>
                  </a:lnTo>
                  <a:lnTo>
                    <a:pt x="231" y="19"/>
                  </a:lnTo>
                  <a:lnTo>
                    <a:pt x="227" y="11"/>
                  </a:lnTo>
                  <a:lnTo>
                    <a:pt x="224" y="5"/>
                  </a:lnTo>
                  <a:lnTo>
                    <a:pt x="220" y="2"/>
                  </a:lnTo>
                  <a:lnTo>
                    <a:pt x="215" y="0"/>
                  </a:lnTo>
                  <a:lnTo>
                    <a:pt x="212" y="2"/>
                  </a:lnTo>
                  <a:lnTo>
                    <a:pt x="206" y="5"/>
                  </a:lnTo>
                  <a:lnTo>
                    <a:pt x="203" y="11"/>
                  </a:lnTo>
                  <a:lnTo>
                    <a:pt x="201" y="19"/>
                  </a:lnTo>
                  <a:lnTo>
                    <a:pt x="201" y="26"/>
                  </a:lnTo>
                  <a:lnTo>
                    <a:pt x="201" y="39"/>
                  </a:lnTo>
                  <a:lnTo>
                    <a:pt x="205" y="53"/>
                  </a:lnTo>
                  <a:lnTo>
                    <a:pt x="205" y="65"/>
                  </a:lnTo>
                  <a:lnTo>
                    <a:pt x="201" y="75"/>
                  </a:lnTo>
                  <a:lnTo>
                    <a:pt x="194" y="84"/>
                  </a:lnTo>
                  <a:lnTo>
                    <a:pt x="189" y="91"/>
                  </a:lnTo>
                  <a:lnTo>
                    <a:pt x="185" y="100"/>
                  </a:lnTo>
                  <a:lnTo>
                    <a:pt x="182" y="100"/>
                  </a:lnTo>
                  <a:lnTo>
                    <a:pt x="177" y="100"/>
                  </a:lnTo>
                  <a:lnTo>
                    <a:pt x="171" y="103"/>
                  </a:lnTo>
                  <a:lnTo>
                    <a:pt x="168" y="108"/>
                  </a:lnTo>
                  <a:lnTo>
                    <a:pt x="168" y="114"/>
                  </a:lnTo>
                  <a:lnTo>
                    <a:pt x="168" y="119"/>
                  </a:lnTo>
                  <a:lnTo>
                    <a:pt x="171" y="122"/>
                  </a:lnTo>
                  <a:lnTo>
                    <a:pt x="173" y="126"/>
                  </a:lnTo>
                  <a:lnTo>
                    <a:pt x="178" y="128"/>
                  </a:lnTo>
                  <a:lnTo>
                    <a:pt x="178" y="178"/>
                  </a:lnTo>
                  <a:lnTo>
                    <a:pt x="173" y="180"/>
                  </a:lnTo>
                  <a:lnTo>
                    <a:pt x="171" y="184"/>
                  </a:lnTo>
                  <a:lnTo>
                    <a:pt x="168" y="187"/>
                  </a:lnTo>
                  <a:lnTo>
                    <a:pt x="168" y="192"/>
                  </a:lnTo>
                  <a:lnTo>
                    <a:pt x="168" y="203"/>
                  </a:lnTo>
                  <a:lnTo>
                    <a:pt x="130" y="217"/>
                  </a:lnTo>
                  <a:lnTo>
                    <a:pt x="96" y="239"/>
                  </a:lnTo>
                  <a:lnTo>
                    <a:pt x="72" y="262"/>
                  </a:lnTo>
                  <a:lnTo>
                    <a:pt x="53" y="288"/>
                  </a:lnTo>
                  <a:lnTo>
                    <a:pt x="39" y="318"/>
                  </a:lnTo>
                  <a:lnTo>
                    <a:pt x="30" y="348"/>
                  </a:lnTo>
                  <a:lnTo>
                    <a:pt x="28" y="355"/>
                  </a:lnTo>
                  <a:lnTo>
                    <a:pt x="25" y="360"/>
                  </a:lnTo>
                  <a:lnTo>
                    <a:pt x="20" y="363"/>
                  </a:lnTo>
                  <a:lnTo>
                    <a:pt x="16" y="367"/>
                  </a:lnTo>
                  <a:lnTo>
                    <a:pt x="11" y="369"/>
                  </a:lnTo>
                  <a:lnTo>
                    <a:pt x="7" y="370"/>
                  </a:lnTo>
                  <a:lnTo>
                    <a:pt x="4" y="374"/>
                  </a:lnTo>
                  <a:lnTo>
                    <a:pt x="2" y="376"/>
                  </a:lnTo>
                  <a:lnTo>
                    <a:pt x="0" y="379"/>
                  </a:lnTo>
                  <a:lnTo>
                    <a:pt x="0" y="381"/>
                  </a:lnTo>
                  <a:lnTo>
                    <a:pt x="0" y="402"/>
                  </a:lnTo>
                  <a:lnTo>
                    <a:pt x="431" y="402"/>
                  </a:lnTo>
                  <a:lnTo>
                    <a:pt x="431" y="381"/>
                  </a:lnTo>
                  <a:close/>
                  <a:moveTo>
                    <a:pt x="224" y="178"/>
                  </a:moveTo>
                  <a:lnTo>
                    <a:pt x="206" y="178"/>
                  </a:lnTo>
                  <a:lnTo>
                    <a:pt x="206" y="128"/>
                  </a:lnTo>
                  <a:lnTo>
                    <a:pt x="224" y="128"/>
                  </a:lnTo>
                  <a:lnTo>
                    <a:pt x="224" y="178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6"/>
            <p:cNvSpPr>
              <a:spLocks/>
            </p:cNvSpPr>
            <p:nvPr/>
          </p:nvSpPr>
          <p:spPr bwMode="auto">
            <a:xfrm>
              <a:off x="4636520" y="-2195513"/>
              <a:ext cx="790575" cy="233363"/>
            </a:xfrm>
            <a:custGeom>
              <a:avLst/>
              <a:gdLst>
                <a:gd name="T0" fmla="*/ 12 w 498"/>
                <a:gd name="T1" fmla="*/ 147 h 147"/>
                <a:gd name="T2" fmla="*/ 77 w 498"/>
                <a:gd name="T3" fmla="*/ 74 h 147"/>
                <a:gd name="T4" fmla="*/ 80 w 498"/>
                <a:gd name="T5" fmla="*/ 61 h 147"/>
                <a:gd name="T6" fmla="*/ 93 w 498"/>
                <a:gd name="T7" fmla="*/ 53 h 147"/>
                <a:gd name="T8" fmla="*/ 107 w 498"/>
                <a:gd name="T9" fmla="*/ 53 h 147"/>
                <a:gd name="T10" fmla="*/ 119 w 498"/>
                <a:gd name="T11" fmla="*/ 61 h 147"/>
                <a:gd name="T12" fmla="*/ 122 w 498"/>
                <a:gd name="T13" fmla="*/ 74 h 147"/>
                <a:gd name="T14" fmla="*/ 176 w 498"/>
                <a:gd name="T15" fmla="*/ 147 h 147"/>
                <a:gd name="T16" fmla="*/ 176 w 498"/>
                <a:gd name="T17" fmla="*/ 67 h 147"/>
                <a:gd name="T18" fmla="*/ 185 w 498"/>
                <a:gd name="T19" fmla="*/ 56 h 147"/>
                <a:gd name="T20" fmla="*/ 199 w 498"/>
                <a:gd name="T21" fmla="*/ 51 h 147"/>
                <a:gd name="T22" fmla="*/ 213 w 498"/>
                <a:gd name="T23" fmla="*/ 56 h 147"/>
                <a:gd name="T24" fmla="*/ 222 w 498"/>
                <a:gd name="T25" fmla="*/ 67 h 147"/>
                <a:gd name="T26" fmla="*/ 222 w 498"/>
                <a:gd name="T27" fmla="*/ 147 h 147"/>
                <a:gd name="T28" fmla="*/ 276 w 498"/>
                <a:gd name="T29" fmla="*/ 74 h 147"/>
                <a:gd name="T30" fmla="*/ 279 w 498"/>
                <a:gd name="T31" fmla="*/ 61 h 147"/>
                <a:gd name="T32" fmla="*/ 292 w 498"/>
                <a:gd name="T33" fmla="*/ 53 h 147"/>
                <a:gd name="T34" fmla="*/ 306 w 498"/>
                <a:gd name="T35" fmla="*/ 53 h 147"/>
                <a:gd name="T36" fmla="*/ 318 w 498"/>
                <a:gd name="T37" fmla="*/ 61 h 147"/>
                <a:gd name="T38" fmla="*/ 321 w 498"/>
                <a:gd name="T39" fmla="*/ 74 h 147"/>
                <a:gd name="T40" fmla="*/ 374 w 498"/>
                <a:gd name="T41" fmla="*/ 147 h 147"/>
                <a:gd name="T42" fmla="*/ 375 w 498"/>
                <a:gd name="T43" fmla="*/ 67 h 147"/>
                <a:gd name="T44" fmla="*/ 384 w 498"/>
                <a:gd name="T45" fmla="*/ 56 h 147"/>
                <a:gd name="T46" fmla="*/ 398 w 498"/>
                <a:gd name="T47" fmla="*/ 51 h 147"/>
                <a:gd name="T48" fmla="*/ 412 w 498"/>
                <a:gd name="T49" fmla="*/ 56 h 147"/>
                <a:gd name="T50" fmla="*/ 419 w 498"/>
                <a:gd name="T51" fmla="*/ 67 h 147"/>
                <a:gd name="T52" fmla="*/ 421 w 498"/>
                <a:gd name="T53" fmla="*/ 147 h 147"/>
                <a:gd name="T54" fmla="*/ 485 w 498"/>
                <a:gd name="T55" fmla="*/ 42 h 147"/>
                <a:gd name="T56" fmla="*/ 494 w 498"/>
                <a:gd name="T57" fmla="*/ 33 h 147"/>
                <a:gd name="T58" fmla="*/ 498 w 498"/>
                <a:gd name="T59" fmla="*/ 21 h 147"/>
                <a:gd name="T60" fmla="*/ 494 w 498"/>
                <a:gd name="T61" fmla="*/ 9 h 147"/>
                <a:gd name="T62" fmla="*/ 484 w 498"/>
                <a:gd name="T63" fmla="*/ 2 h 147"/>
                <a:gd name="T64" fmla="*/ 21 w 498"/>
                <a:gd name="T65" fmla="*/ 0 h 147"/>
                <a:gd name="T66" fmla="*/ 9 w 498"/>
                <a:gd name="T67" fmla="*/ 5 h 147"/>
                <a:gd name="T68" fmla="*/ 0 w 498"/>
                <a:gd name="T69" fmla="*/ 16 h 147"/>
                <a:gd name="T70" fmla="*/ 0 w 498"/>
                <a:gd name="T71" fmla="*/ 28 h 147"/>
                <a:gd name="T72" fmla="*/ 7 w 498"/>
                <a:gd name="T73" fmla="*/ 3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8" h="147">
                  <a:moveTo>
                    <a:pt x="12" y="42"/>
                  </a:moveTo>
                  <a:lnTo>
                    <a:pt x="12" y="147"/>
                  </a:lnTo>
                  <a:lnTo>
                    <a:pt x="77" y="147"/>
                  </a:lnTo>
                  <a:lnTo>
                    <a:pt x="77" y="74"/>
                  </a:lnTo>
                  <a:lnTo>
                    <a:pt x="77" y="67"/>
                  </a:lnTo>
                  <a:lnTo>
                    <a:pt x="80" y="61"/>
                  </a:lnTo>
                  <a:lnTo>
                    <a:pt x="86" y="56"/>
                  </a:lnTo>
                  <a:lnTo>
                    <a:pt x="93" y="53"/>
                  </a:lnTo>
                  <a:lnTo>
                    <a:pt x="100" y="51"/>
                  </a:lnTo>
                  <a:lnTo>
                    <a:pt x="107" y="53"/>
                  </a:lnTo>
                  <a:lnTo>
                    <a:pt x="114" y="56"/>
                  </a:lnTo>
                  <a:lnTo>
                    <a:pt x="119" y="61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2" y="147"/>
                  </a:lnTo>
                  <a:lnTo>
                    <a:pt x="176" y="147"/>
                  </a:lnTo>
                  <a:lnTo>
                    <a:pt x="176" y="74"/>
                  </a:lnTo>
                  <a:lnTo>
                    <a:pt x="176" y="67"/>
                  </a:lnTo>
                  <a:lnTo>
                    <a:pt x="180" y="61"/>
                  </a:lnTo>
                  <a:lnTo>
                    <a:pt x="185" y="56"/>
                  </a:lnTo>
                  <a:lnTo>
                    <a:pt x="192" y="53"/>
                  </a:lnTo>
                  <a:lnTo>
                    <a:pt x="199" y="51"/>
                  </a:lnTo>
                  <a:lnTo>
                    <a:pt x="206" y="53"/>
                  </a:lnTo>
                  <a:lnTo>
                    <a:pt x="213" y="56"/>
                  </a:lnTo>
                  <a:lnTo>
                    <a:pt x="218" y="61"/>
                  </a:lnTo>
                  <a:lnTo>
                    <a:pt x="222" y="67"/>
                  </a:lnTo>
                  <a:lnTo>
                    <a:pt x="222" y="74"/>
                  </a:lnTo>
                  <a:lnTo>
                    <a:pt x="222" y="147"/>
                  </a:lnTo>
                  <a:lnTo>
                    <a:pt x="276" y="147"/>
                  </a:lnTo>
                  <a:lnTo>
                    <a:pt x="276" y="74"/>
                  </a:lnTo>
                  <a:lnTo>
                    <a:pt x="276" y="67"/>
                  </a:lnTo>
                  <a:lnTo>
                    <a:pt x="279" y="61"/>
                  </a:lnTo>
                  <a:lnTo>
                    <a:pt x="285" y="56"/>
                  </a:lnTo>
                  <a:lnTo>
                    <a:pt x="292" y="53"/>
                  </a:lnTo>
                  <a:lnTo>
                    <a:pt x="299" y="51"/>
                  </a:lnTo>
                  <a:lnTo>
                    <a:pt x="306" y="53"/>
                  </a:lnTo>
                  <a:lnTo>
                    <a:pt x="313" y="56"/>
                  </a:lnTo>
                  <a:lnTo>
                    <a:pt x="318" y="61"/>
                  </a:lnTo>
                  <a:lnTo>
                    <a:pt x="320" y="67"/>
                  </a:lnTo>
                  <a:lnTo>
                    <a:pt x="321" y="74"/>
                  </a:lnTo>
                  <a:lnTo>
                    <a:pt x="321" y="147"/>
                  </a:lnTo>
                  <a:lnTo>
                    <a:pt x="374" y="147"/>
                  </a:lnTo>
                  <a:lnTo>
                    <a:pt x="374" y="74"/>
                  </a:lnTo>
                  <a:lnTo>
                    <a:pt x="375" y="67"/>
                  </a:lnTo>
                  <a:lnTo>
                    <a:pt x="379" y="61"/>
                  </a:lnTo>
                  <a:lnTo>
                    <a:pt x="384" y="56"/>
                  </a:lnTo>
                  <a:lnTo>
                    <a:pt x="391" y="53"/>
                  </a:lnTo>
                  <a:lnTo>
                    <a:pt x="398" y="51"/>
                  </a:lnTo>
                  <a:lnTo>
                    <a:pt x="405" y="53"/>
                  </a:lnTo>
                  <a:lnTo>
                    <a:pt x="412" y="56"/>
                  </a:lnTo>
                  <a:lnTo>
                    <a:pt x="416" y="61"/>
                  </a:lnTo>
                  <a:lnTo>
                    <a:pt x="419" y="67"/>
                  </a:lnTo>
                  <a:lnTo>
                    <a:pt x="421" y="74"/>
                  </a:lnTo>
                  <a:lnTo>
                    <a:pt x="421" y="147"/>
                  </a:lnTo>
                  <a:lnTo>
                    <a:pt x="485" y="147"/>
                  </a:lnTo>
                  <a:lnTo>
                    <a:pt x="485" y="42"/>
                  </a:lnTo>
                  <a:lnTo>
                    <a:pt x="491" y="39"/>
                  </a:lnTo>
                  <a:lnTo>
                    <a:pt x="494" y="33"/>
                  </a:lnTo>
                  <a:lnTo>
                    <a:pt x="498" y="28"/>
                  </a:lnTo>
                  <a:lnTo>
                    <a:pt x="498" y="21"/>
                  </a:lnTo>
                  <a:lnTo>
                    <a:pt x="498" y="16"/>
                  </a:lnTo>
                  <a:lnTo>
                    <a:pt x="494" y="9"/>
                  </a:lnTo>
                  <a:lnTo>
                    <a:pt x="489" y="5"/>
                  </a:lnTo>
                  <a:lnTo>
                    <a:pt x="484" y="2"/>
                  </a:lnTo>
                  <a:lnTo>
                    <a:pt x="477" y="0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4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7" y="39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7"/>
            <p:cNvSpPr>
              <a:spLocks noEditPoints="1"/>
            </p:cNvSpPr>
            <p:nvPr/>
          </p:nvSpPr>
          <p:spPr bwMode="auto">
            <a:xfrm>
              <a:off x="4565082" y="-1912938"/>
              <a:ext cx="933450" cy="436563"/>
            </a:xfrm>
            <a:custGeom>
              <a:avLst/>
              <a:gdLst>
                <a:gd name="T0" fmla="*/ 574 w 588"/>
                <a:gd name="T1" fmla="*/ 41 h 275"/>
                <a:gd name="T2" fmla="*/ 583 w 588"/>
                <a:gd name="T3" fmla="*/ 34 h 275"/>
                <a:gd name="T4" fmla="*/ 588 w 588"/>
                <a:gd name="T5" fmla="*/ 21 h 275"/>
                <a:gd name="T6" fmla="*/ 583 w 588"/>
                <a:gd name="T7" fmla="*/ 9 h 275"/>
                <a:gd name="T8" fmla="*/ 572 w 588"/>
                <a:gd name="T9" fmla="*/ 0 h 275"/>
                <a:gd name="T10" fmla="*/ 21 w 588"/>
                <a:gd name="T11" fmla="*/ 0 h 275"/>
                <a:gd name="T12" fmla="*/ 9 w 588"/>
                <a:gd name="T13" fmla="*/ 4 h 275"/>
                <a:gd name="T14" fmla="*/ 2 w 588"/>
                <a:gd name="T15" fmla="*/ 14 h 275"/>
                <a:gd name="T16" fmla="*/ 2 w 588"/>
                <a:gd name="T17" fmla="*/ 28 h 275"/>
                <a:gd name="T18" fmla="*/ 9 w 588"/>
                <a:gd name="T19" fmla="*/ 39 h 275"/>
                <a:gd name="T20" fmla="*/ 14 w 588"/>
                <a:gd name="T21" fmla="*/ 234 h 275"/>
                <a:gd name="T22" fmla="*/ 3 w 588"/>
                <a:gd name="T23" fmla="*/ 241 h 275"/>
                <a:gd name="T24" fmla="*/ 0 w 588"/>
                <a:gd name="T25" fmla="*/ 254 h 275"/>
                <a:gd name="T26" fmla="*/ 3 w 588"/>
                <a:gd name="T27" fmla="*/ 266 h 275"/>
                <a:gd name="T28" fmla="*/ 14 w 588"/>
                <a:gd name="T29" fmla="*/ 275 h 275"/>
                <a:gd name="T30" fmla="*/ 567 w 588"/>
                <a:gd name="T31" fmla="*/ 275 h 275"/>
                <a:gd name="T32" fmla="*/ 579 w 588"/>
                <a:gd name="T33" fmla="*/ 271 h 275"/>
                <a:gd name="T34" fmla="*/ 586 w 588"/>
                <a:gd name="T35" fmla="*/ 261 h 275"/>
                <a:gd name="T36" fmla="*/ 586 w 588"/>
                <a:gd name="T37" fmla="*/ 247 h 275"/>
                <a:gd name="T38" fmla="*/ 579 w 588"/>
                <a:gd name="T39" fmla="*/ 236 h 275"/>
                <a:gd name="T40" fmla="*/ 115 w 588"/>
                <a:gd name="T41" fmla="*/ 233 h 275"/>
                <a:gd name="T42" fmla="*/ 73 w 588"/>
                <a:gd name="T43" fmla="*/ 102 h 275"/>
                <a:gd name="T44" fmla="*/ 77 w 588"/>
                <a:gd name="T45" fmla="*/ 89 h 275"/>
                <a:gd name="T46" fmla="*/ 87 w 588"/>
                <a:gd name="T47" fmla="*/ 82 h 275"/>
                <a:gd name="T48" fmla="*/ 101 w 588"/>
                <a:gd name="T49" fmla="*/ 82 h 275"/>
                <a:gd name="T50" fmla="*/ 112 w 588"/>
                <a:gd name="T51" fmla="*/ 89 h 275"/>
                <a:gd name="T52" fmla="*/ 115 w 588"/>
                <a:gd name="T53" fmla="*/ 102 h 275"/>
                <a:gd name="T54" fmla="*/ 214 w 588"/>
                <a:gd name="T55" fmla="*/ 233 h 275"/>
                <a:gd name="T56" fmla="*/ 173 w 588"/>
                <a:gd name="T57" fmla="*/ 102 h 275"/>
                <a:gd name="T58" fmla="*/ 178 w 588"/>
                <a:gd name="T59" fmla="*/ 89 h 275"/>
                <a:gd name="T60" fmla="*/ 187 w 588"/>
                <a:gd name="T61" fmla="*/ 82 h 275"/>
                <a:gd name="T62" fmla="*/ 201 w 588"/>
                <a:gd name="T63" fmla="*/ 82 h 275"/>
                <a:gd name="T64" fmla="*/ 211 w 588"/>
                <a:gd name="T65" fmla="*/ 89 h 275"/>
                <a:gd name="T66" fmla="*/ 214 w 588"/>
                <a:gd name="T67" fmla="*/ 102 h 275"/>
                <a:gd name="T68" fmla="*/ 314 w 588"/>
                <a:gd name="T69" fmla="*/ 233 h 275"/>
                <a:gd name="T70" fmla="*/ 274 w 588"/>
                <a:gd name="T71" fmla="*/ 102 h 275"/>
                <a:gd name="T72" fmla="*/ 277 w 588"/>
                <a:gd name="T73" fmla="*/ 89 h 275"/>
                <a:gd name="T74" fmla="*/ 288 w 588"/>
                <a:gd name="T75" fmla="*/ 82 h 275"/>
                <a:gd name="T76" fmla="*/ 300 w 588"/>
                <a:gd name="T77" fmla="*/ 82 h 275"/>
                <a:gd name="T78" fmla="*/ 310 w 588"/>
                <a:gd name="T79" fmla="*/ 89 h 275"/>
                <a:gd name="T80" fmla="*/ 314 w 588"/>
                <a:gd name="T81" fmla="*/ 102 h 275"/>
                <a:gd name="T82" fmla="*/ 413 w 588"/>
                <a:gd name="T83" fmla="*/ 233 h 275"/>
                <a:gd name="T84" fmla="*/ 373 w 588"/>
                <a:gd name="T85" fmla="*/ 102 h 275"/>
                <a:gd name="T86" fmla="*/ 377 w 588"/>
                <a:gd name="T87" fmla="*/ 89 h 275"/>
                <a:gd name="T88" fmla="*/ 387 w 588"/>
                <a:gd name="T89" fmla="*/ 82 h 275"/>
                <a:gd name="T90" fmla="*/ 400 w 588"/>
                <a:gd name="T91" fmla="*/ 82 h 275"/>
                <a:gd name="T92" fmla="*/ 410 w 588"/>
                <a:gd name="T93" fmla="*/ 89 h 275"/>
                <a:gd name="T94" fmla="*/ 413 w 588"/>
                <a:gd name="T95" fmla="*/ 102 h 275"/>
                <a:gd name="T96" fmla="*/ 515 w 588"/>
                <a:gd name="T97" fmla="*/ 233 h 275"/>
                <a:gd name="T98" fmla="*/ 473 w 588"/>
                <a:gd name="T99" fmla="*/ 102 h 275"/>
                <a:gd name="T100" fmla="*/ 476 w 588"/>
                <a:gd name="T101" fmla="*/ 89 h 275"/>
                <a:gd name="T102" fmla="*/ 487 w 588"/>
                <a:gd name="T103" fmla="*/ 82 h 275"/>
                <a:gd name="T104" fmla="*/ 501 w 588"/>
                <a:gd name="T105" fmla="*/ 82 h 275"/>
                <a:gd name="T106" fmla="*/ 509 w 588"/>
                <a:gd name="T107" fmla="*/ 89 h 275"/>
                <a:gd name="T108" fmla="*/ 515 w 588"/>
                <a:gd name="T109" fmla="*/ 10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8" h="275">
                  <a:moveTo>
                    <a:pt x="574" y="234"/>
                  </a:moveTo>
                  <a:lnTo>
                    <a:pt x="574" y="41"/>
                  </a:lnTo>
                  <a:lnTo>
                    <a:pt x="579" y="39"/>
                  </a:lnTo>
                  <a:lnTo>
                    <a:pt x="583" y="34"/>
                  </a:lnTo>
                  <a:lnTo>
                    <a:pt x="586" y="28"/>
                  </a:lnTo>
                  <a:lnTo>
                    <a:pt x="588" y="21"/>
                  </a:lnTo>
                  <a:lnTo>
                    <a:pt x="586" y="14"/>
                  </a:lnTo>
                  <a:lnTo>
                    <a:pt x="583" y="9"/>
                  </a:lnTo>
                  <a:lnTo>
                    <a:pt x="579" y="4"/>
                  </a:lnTo>
                  <a:lnTo>
                    <a:pt x="572" y="0"/>
                  </a:lnTo>
                  <a:lnTo>
                    <a:pt x="567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3" y="9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3" y="34"/>
                  </a:lnTo>
                  <a:lnTo>
                    <a:pt x="9" y="39"/>
                  </a:lnTo>
                  <a:lnTo>
                    <a:pt x="14" y="41"/>
                  </a:lnTo>
                  <a:lnTo>
                    <a:pt x="14" y="234"/>
                  </a:lnTo>
                  <a:lnTo>
                    <a:pt x="9" y="236"/>
                  </a:lnTo>
                  <a:lnTo>
                    <a:pt x="3" y="241"/>
                  </a:lnTo>
                  <a:lnTo>
                    <a:pt x="2" y="247"/>
                  </a:lnTo>
                  <a:lnTo>
                    <a:pt x="0" y="254"/>
                  </a:lnTo>
                  <a:lnTo>
                    <a:pt x="2" y="261"/>
                  </a:lnTo>
                  <a:lnTo>
                    <a:pt x="3" y="266"/>
                  </a:lnTo>
                  <a:lnTo>
                    <a:pt x="9" y="271"/>
                  </a:lnTo>
                  <a:lnTo>
                    <a:pt x="14" y="275"/>
                  </a:lnTo>
                  <a:lnTo>
                    <a:pt x="21" y="275"/>
                  </a:lnTo>
                  <a:lnTo>
                    <a:pt x="567" y="275"/>
                  </a:lnTo>
                  <a:lnTo>
                    <a:pt x="572" y="275"/>
                  </a:lnTo>
                  <a:lnTo>
                    <a:pt x="579" y="271"/>
                  </a:lnTo>
                  <a:lnTo>
                    <a:pt x="583" y="266"/>
                  </a:lnTo>
                  <a:lnTo>
                    <a:pt x="586" y="261"/>
                  </a:lnTo>
                  <a:lnTo>
                    <a:pt x="588" y="254"/>
                  </a:lnTo>
                  <a:lnTo>
                    <a:pt x="586" y="247"/>
                  </a:lnTo>
                  <a:lnTo>
                    <a:pt x="583" y="241"/>
                  </a:lnTo>
                  <a:lnTo>
                    <a:pt x="579" y="236"/>
                  </a:lnTo>
                  <a:lnTo>
                    <a:pt x="574" y="234"/>
                  </a:lnTo>
                  <a:close/>
                  <a:moveTo>
                    <a:pt x="115" y="233"/>
                  </a:moveTo>
                  <a:lnTo>
                    <a:pt x="73" y="233"/>
                  </a:lnTo>
                  <a:lnTo>
                    <a:pt x="73" y="102"/>
                  </a:lnTo>
                  <a:lnTo>
                    <a:pt x="75" y="96"/>
                  </a:lnTo>
                  <a:lnTo>
                    <a:pt x="77" y="89"/>
                  </a:lnTo>
                  <a:lnTo>
                    <a:pt x="82" y="86"/>
                  </a:lnTo>
                  <a:lnTo>
                    <a:pt x="87" y="82"/>
                  </a:lnTo>
                  <a:lnTo>
                    <a:pt x="94" y="81"/>
                  </a:lnTo>
                  <a:lnTo>
                    <a:pt x="101" y="82"/>
                  </a:lnTo>
                  <a:lnTo>
                    <a:pt x="106" y="86"/>
                  </a:lnTo>
                  <a:lnTo>
                    <a:pt x="112" y="89"/>
                  </a:lnTo>
                  <a:lnTo>
                    <a:pt x="113" y="96"/>
                  </a:lnTo>
                  <a:lnTo>
                    <a:pt x="115" y="102"/>
                  </a:lnTo>
                  <a:lnTo>
                    <a:pt x="115" y="233"/>
                  </a:lnTo>
                  <a:close/>
                  <a:moveTo>
                    <a:pt x="214" y="233"/>
                  </a:moveTo>
                  <a:lnTo>
                    <a:pt x="173" y="233"/>
                  </a:lnTo>
                  <a:lnTo>
                    <a:pt x="173" y="102"/>
                  </a:lnTo>
                  <a:lnTo>
                    <a:pt x="174" y="96"/>
                  </a:lnTo>
                  <a:lnTo>
                    <a:pt x="178" y="89"/>
                  </a:lnTo>
                  <a:lnTo>
                    <a:pt x="181" y="86"/>
                  </a:lnTo>
                  <a:lnTo>
                    <a:pt x="187" y="82"/>
                  </a:lnTo>
                  <a:lnTo>
                    <a:pt x="194" y="81"/>
                  </a:lnTo>
                  <a:lnTo>
                    <a:pt x="201" y="82"/>
                  </a:lnTo>
                  <a:lnTo>
                    <a:pt x="206" y="86"/>
                  </a:lnTo>
                  <a:lnTo>
                    <a:pt x="211" y="89"/>
                  </a:lnTo>
                  <a:lnTo>
                    <a:pt x="213" y="96"/>
                  </a:lnTo>
                  <a:lnTo>
                    <a:pt x="214" y="102"/>
                  </a:lnTo>
                  <a:lnTo>
                    <a:pt x="214" y="233"/>
                  </a:lnTo>
                  <a:close/>
                  <a:moveTo>
                    <a:pt x="314" y="233"/>
                  </a:moveTo>
                  <a:lnTo>
                    <a:pt x="274" y="233"/>
                  </a:lnTo>
                  <a:lnTo>
                    <a:pt x="274" y="102"/>
                  </a:lnTo>
                  <a:lnTo>
                    <a:pt x="274" y="96"/>
                  </a:lnTo>
                  <a:lnTo>
                    <a:pt x="277" y="89"/>
                  </a:lnTo>
                  <a:lnTo>
                    <a:pt x="281" y="86"/>
                  </a:lnTo>
                  <a:lnTo>
                    <a:pt x="288" y="82"/>
                  </a:lnTo>
                  <a:lnTo>
                    <a:pt x="293" y="81"/>
                  </a:lnTo>
                  <a:lnTo>
                    <a:pt x="300" y="82"/>
                  </a:lnTo>
                  <a:lnTo>
                    <a:pt x="305" y="86"/>
                  </a:lnTo>
                  <a:lnTo>
                    <a:pt x="310" y="89"/>
                  </a:lnTo>
                  <a:lnTo>
                    <a:pt x="314" y="96"/>
                  </a:lnTo>
                  <a:lnTo>
                    <a:pt x="314" y="102"/>
                  </a:lnTo>
                  <a:lnTo>
                    <a:pt x="314" y="233"/>
                  </a:lnTo>
                  <a:close/>
                  <a:moveTo>
                    <a:pt x="413" y="233"/>
                  </a:moveTo>
                  <a:lnTo>
                    <a:pt x="373" y="233"/>
                  </a:lnTo>
                  <a:lnTo>
                    <a:pt x="373" y="102"/>
                  </a:lnTo>
                  <a:lnTo>
                    <a:pt x="373" y="96"/>
                  </a:lnTo>
                  <a:lnTo>
                    <a:pt x="377" y="89"/>
                  </a:lnTo>
                  <a:lnTo>
                    <a:pt x="382" y="86"/>
                  </a:lnTo>
                  <a:lnTo>
                    <a:pt x="387" y="82"/>
                  </a:lnTo>
                  <a:lnTo>
                    <a:pt x="394" y="81"/>
                  </a:lnTo>
                  <a:lnTo>
                    <a:pt x="400" y="82"/>
                  </a:lnTo>
                  <a:lnTo>
                    <a:pt x="406" y="86"/>
                  </a:lnTo>
                  <a:lnTo>
                    <a:pt x="410" y="89"/>
                  </a:lnTo>
                  <a:lnTo>
                    <a:pt x="413" y="96"/>
                  </a:lnTo>
                  <a:lnTo>
                    <a:pt x="413" y="102"/>
                  </a:lnTo>
                  <a:lnTo>
                    <a:pt x="413" y="233"/>
                  </a:lnTo>
                  <a:close/>
                  <a:moveTo>
                    <a:pt x="515" y="233"/>
                  </a:moveTo>
                  <a:lnTo>
                    <a:pt x="473" y="233"/>
                  </a:lnTo>
                  <a:lnTo>
                    <a:pt x="473" y="102"/>
                  </a:lnTo>
                  <a:lnTo>
                    <a:pt x="475" y="96"/>
                  </a:lnTo>
                  <a:lnTo>
                    <a:pt x="476" y="89"/>
                  </a:lnTo>
                  <a:lnTo>
                    <a:pt x="482" y="86"/>
                  </a:lnTo>
                  <a:lnTo>
                    <a:pt x="487" y="82"/>
                  </a:lnTo>
                  <a:lnTo>
                    <a:pt x="494" y="81"/>
                  </a:lnTo>
                  <a:lnTo>
                    <a:pt x="501" y="82"/>
                  </a:lnTo>
                  <a:lnTo>
                    <a:pt x="506" y="86"/>
                  </a:lnTo>
                  <a:lnTo>
                    <a:pt x="509" y="89"/>
                  </a:lnTo>
                  <a:lnTo>
                    <a:pt x="513" y="96"/>
                  </a:lnTo>
                  <a:lnTo>
                    <a:pt x="515" y="102"/>
                  </a:lnTo>
                  <a:lnTo>
                    <a:pt x="515" y="233"/>
                  </a:lnTo>
                  <a:close/>
                </a:path>
              </a:pathLst>
            </a:custGeom>
            <a:solidFill>
              <a:srgbClr val="002A4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TextBox 140"/>
          <p:cNvSpPr txBox="1"/>
          <p:nvPr/>
        </p:nvSpPr>
        <p:spPr>
          <a:xfrm rot="16200000">
            <a:off x="7493685" y="4914440"/>
            <a:ext cx="1270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-100" dirty="0">
                <a:gradFill>
                  <a:gsLst>
                    <a:gs pos="100000">
                      <a:srgbClr val="7CA1CE"/>
                    </a:gs>
                    <a:gs pos="0">
                      <a:srgbClr val="002A47"/>
                    </a:gs>
                  </a:gsLst>
                  <a:path path="circle">
                    <a:fillToRect l="50000" t="50000" r="50000" b="5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>101000100011</a:t>
            </a:r>
          </a:p>
        </p:txBody>
      </p:sp>
      <p:sp>
        <p:nvSpPr>
          <p:cNvPr id="142" name="Content Placeholder 2"/>
          <p:cNvSpPr txBox="1">
            <a:spLocks/>
          </p:cNvSpPr>
          <p:nvPr/>
        </p:nvSpPr>
        <p:spPr bwMode="auto">
          <a:xfrm>
            <a:off x="8096221" y="4876800"/>
            <a:ext cx="2129887" cy="29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75000"/>
              </a:lnSpc>
              <a:spcBef>
                <a:spcPts val="1400"/>
              </a:spcBef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Online Services</a:t>
            </a:r>
            <a:endParaRPr lang="en-US" sz="1050" i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8693590" y="4307361"/>
            <a:ext cx="1096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-100" dirty="0">
                <a:gradFill>
                  <a:gsLst>
                    <a:gs pos="100000">
                      <a:srgbClr val="7CA1CE"/>
                    </a:gs>
                    <a:gs pos="0">
                      <a:srgbClr val="002A47"/>
                    </a:gs>
                  </a:gsLst>
                  <a:path path="circle">
                    <a:fillToRect l="50000" t="50000" r="50000" b="5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>101000100011</a:t>
            </a:r>
          </a:p>
        </p:txBody>
      </p:sp>
      <p:sp>
        <p:nvSpPr>
          <p:cNvPr id="145" name="TextBox 144"/>
          <p:cNvSpPr txBox="1"/>
          <p:nvPr/>
        </p:nvSpPr>
        <p:spPr>
          <a:xfrm rot="16200000">
            <a:off x="9596106" y="4543768"/>
            <a:ext cx="1096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-100" dirty="0">
                <a:gradFill>
                  <a:gsLst>
                    <a:gs pos="100000">
                      <a:srgbClr val="7CA1CE"/>
                    </a:gs>
                    <a:gs pos="0">
                      <a:srgbClr val="002A47"/>
                    </a:gs>
                  </a:gsLst>
                  <a:path path="circle">
                    <a:fillToRect l="50000" t="50000" r="50000" b="5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>101000100011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97" y="5099578"/>
            <a:ext cx="763044" cy="42921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87" y="5472234"/>
            <a:ext cx="460252" cy="460252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73" y="5157302"/>
            <a:ext cx="554461" cy="554461"/>
          </a:xfrm>
          <a:prstGeom prst="rect">
            <a:avLst/>
          </a:prstGeom>
        </p:spPr>
      </p:pic>
      <p:sp>
        <p:nvSpPr>
          <p:cNvPr id="146" name="Holder 6"/>
          <p:cNvSpPr>
            <a:spLocks noGrp="1"/>
          </p:cNvSpPr>
          <p:nvPr>
            <p:ph type="sldNum" sz="quarter" idx="7"/>
          </p:nvPr>
        </p:nvSpPr>
        <p:spPr>
          <a:xfrm>
            <a:off x="11737730" y="6360341"/>
            <a:ext cx="255205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147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0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1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45"/>
          <p:cNvSpPr>
            <a:spLocks noChangeArrowheads="1"/>
          </p:cNvSpPr>
          <p:nvPr/>
        </p:nvSpPr>
        <p:spPr bwMode="auto">
          <a:xfrm>
            <a:off x="5563080" y="2819401"/>
            <a:ext cx="1142520" cy="1144787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3" name="Group 2"/>
          <p:cNvGrpSpPr/>
          <p:nvPr/>
        </p:nvGrpSpPr>
        <p:grpSpPr>
          <a:xfrm>
            <a:off x="2144972" y="3898978"/>
            <a:ext cx="8150781" cy="2099725"/>
            <a:chOff x="1241733" y="3352475"/>
            <a:chExt cx="10867708" cy="2799631"/>
          </a:xfrm>
        </p:grpSpPr>
        <p:sp>
          <p:nvSpPr>
            <p:cNvPr id="45" name="Rectangle 44"/>
            <p:cNvSpPr/>
            <p:nvPr/>
          </p:nvSpPr>
          <p:spPr>
            <a:xfrm>
              <a:off x="8661389" y="3402638"/>
              <a:ext cx="3448052" cy="2749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A coordinated, </a:t>
              </a:r>
              <a:r>
                <a:rPr lang="en-US" sz="1600" b="1" dirty="0"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whole-of-government</a:t>
              </a:r>
              <a:r>
                <a:rPr lang="en-US" sz="1600" dirty="0"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 and </a:t>
              </a:r>
              <a:r>
                <a:rPr lang="en-US" sz="1600" b="1" dirty="0"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whole-of alliance </a:t>
              </a:r>
              <a:r>
                <a:rPr lang="en-US" sz="1600" dirty="0"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approach strengthens the capacity and interoperability of  organizations, allies, and partners to address evolving cyber threats.</a:t>
              </a:r>
              <a:endParaRPr lang="en-US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84172" y="3352475"/>
              <a:ext cx="3667839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342900" algn="l"/>
                  <a:tab pos="385763" algn="r"/>
                  <a:tab pos="342900" algn="l"/>
                </a:tabLst>
              </a:pPr>
              <a:r>
                <a:rPr lang="en-US" sz="1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Partnerships </a:t>
              </a:r>
              <a:r>
                <a:rPr lang="en-US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are essential to protecting interconnected critical infrastructure.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41733" y="3408905"/>
              <a:ext cx="287655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9" name="Title 8"/>
          <p:cNvSpPr txBox="1">
            <a:spLocks/>
          </p:cNvSpPr>
          <p:nvPr/>
        </p:nvSpPr>
        <p:spPr bwMode="auto">
          <a:xfrm>
            <a:off x="2057400" y="466901"/>
            <a:ext cx="8061326" cy="3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5720" tIns="44450" rIns="45720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  <a:ea typeface="ＭＳ Ｐゴシック" charset="-128"/>
              </a:defRPr>
            </a:lvl2pPr>
            <a:lvl3pPr algn="ctr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  <a:ea typeface="ＭＳ Ｐゴシック" charset="-128"/>
              </a:defRPr>
            </a:lvl3pPr>
            <a:lvl4pPr algn="ctr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  <a:ea typeface="ＭＳ Ｐゴシック" charset="-128"/>
              </a:defRPr>
            </a:lvl4pPr>
            <a:lvl5pPr algn="ctr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  <a:ea typeface="ＭＳ Ｐゴシック" charset="-128"/>
              </a:defRPr>
            </a:lvl5pPr>
            <a:lvl6pPr marL="457200" algn="ctr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</a:defRPr>
            </a:lvl6pPr>
            <a:lvl7pPr marL="914400" algn="ctr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</a:defRPr>
            </a:lvl7pPr>
            <a:lvl8pPr marL="1371600" algn="ctr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</a:defRPr>
            </a:lvl8pPr>
            <a:lvl9pPr marL="1828800" algn="ctr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Tahoma" charset="0"/>
              </a:defRPr>
            </a:lvl9pPr>
          </a:lstStyle>
          <a:p>
            <a:r>
              <a:rPr lang="en-US" u="sng" kern="0" dirty="0">
                <a:solidFill>
                  <a:schemeClr val="tx1"/>
                </a:solidFill>
              </a:rPr>
              <a:t>Whole-of-Government Approach </a:t>
            </a:r>
          </a:p>
          <a:p>
            <a:r>
              <a:rPr lang="en-US" u="sng" kern="0" dirty="0">
                <a:solidFill>
                  <a:schemeClr val="tx1"/>
                </a:solidFill>
              </a:rPr>
              <a:t>to Cyber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9514" y="1340286"/>
            <a:ext cx="8050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 whole-of government and whole-of alliance approach is key for cyber defense and critical infrastructure protection.  Particularly in </a:t>
            </a:r>
            <a:r>
              <a:rPr lang="en-US" b="1" dirty="0" smtClean="0"/>
              <a:t>Africa, </a:t>
            </a:r>
            <a:r>
              <a:rPr lang="en-US" b="1" dirty="0"/>
              <a:t>traditional boundaries and borders do not apply to most critical infrastructure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32" name="Oval 45"/>
          <p:cNvSpPr>
            <a:spLocks noChangeArrowheads="1"/>
          </p:cNvSpPr>
          <p:nvPr/>
        </p:nvSpPr>
        <p:spPr bwMode="auto">
          <a:xfrm>
            <a:off x="8305800" y="2817614"/>
            <a:ext cx="1142520" cy="1144787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8441109" y="2921940"/>
            <a:ext cx="933965" cy="977036"/>
          </a:xfrm>
          <a:custGeom>
            <a:avLst/>
            <a:gdLst>
              <a:gd name="T0" fmla="*/ 116 w 206"/>
              <a:gd name="T1" fmla="*/ 190 h 215"/>
              <a:gd name="T2" fmla="*/ 92 w 206"/>
              <a:gd name="T3" fmla="*/ 175 h 215"/>
              <a:gd name="T4" fmla="*/ 101 w 206"/>
              <a:gd name="T5" fmla="*/ 190 h 215"/>
              <a:gd name="T6" fmla="*/ 13 w 206"/>
              <a:gd name="T7" fmla="*/ 92 h 215"/>
              <a:gd name="T8" fmla="*/ 4 w 206"/>
              <a:gd name="T9" fmla="*/ 90 h 215"/>
              <a:gd name="T10" fmla="*/ 99 w 206"/>
              <a:gd name="T11" fmla="*/ 200 h 215"/>
              <a:gd name="T12" fmla="*/ 93 w 206"/>
              <a:gd name="T13" fmla="*/ 207 h 215"/>
              <a:gd name="T14" fmla="*/ 97 w 206"/>
              <a:gd name="T15" fmla="*/ 215 h 215"/>
              <a:gd name="T16" fmla="*/ 116 w 206"/>
              <a:gd name="T17" fmla="*/ 197 h 215"/>
              <a:gd name="T18" fmla="*/ 116 w 206"/>
              <a:gd name="T19" fmla="*/ 191 h 215"/>
              <a:gd name="T20" fmla="*/ 194 w 206"/>
              <a:gd name="T21" fmla="*/ 47 h 215"/>
              <a:gd name="T22" fmla="*/ 172 w 206"/>
              <a:gd name="T23" fmla="*/ 42 h 215"/>
              <a:gd name="T24" fmla="*/ 170 w 206"/>
              <a:gd name="T25" fmla="*/ 42 h 215"/>
              <a:gd name="T26" fmla="*/ 169 w 206"/>
              <a:gd name="T27" fmla="*/ 42 h 215"/>
              <a:gd name="T28" fmla="*/ 168 w 206"/>
              <a:gd name="T29" fmla="*/ 43 h 215"/>
              <a:gd name="T30" fmla="*/ 167 w 206"/>
              <a:gd name="T31" fmla="*/ 44 h 215"/>
              <a:gd name="T32" fmla="*/ 166 w 206"/>
              <a:gd name="T33" fmla="*/ 46 h 215"/>
              <a:gd name="T34" fmla="*/ 165 w 206"/>
              <a:gd name="T35" fmla="*/ 73 h 215"/>
              <a:gd name="T36" fmla="*/ 171 w 206"/>
              <a:gd name="T37" fmla="*/ 70 h 215"/>
              <a:gd name="T38" fmla="*/ 153 w 206"/>
              <a:gd name="T39" fmla="*/ 171 h 215"/>
              <a:gd name="T40" fmla="*/ 129 w 206"/>
              <a:gd name="T41" fmla="*/ 190 h 215"/>
              <a:gd name="T42" fmla="*/ 136 w 206"/>
              <a:gd name="T43" fmla="*/ 193 h 215"/>
              <a:gd name="T44" fmla="*/ 182 w 206"/>
              <a:gd name="T45" fmla="*/ 55 h 215"/>
              <a:gd name="T46" fmla="*/ 198 w 206"/>
              <a:gd name="T47" fmla="*/ 53 h 215"/>
              <a:gd name="T48" fmla="*/ 142 w 206"/>
              <a:gd name="T49" fmla="*/ 157 h 215"/>
              <a:gd name="T50" fmla="*/ 160 w 206"/>
              <a:gd name="T51" fmla="*/ 115 h 215"/>
              <a:gd name="T52" fmla="*/ 137 w 206"/>
              <a:gd name="T53" fmla="*/ 97 h 215"/>
              <a:gd name="T54" fmla="*/ 99 w 206"/>
              <a:gd name="T55" fmla="*/ 122 h 215"/>
              <a:gd name="T56" fmla="*/ 62 w 206"/>
              <a:gd name="T57" fmla="*/ 97 h 215"/>
              <a:gd name="T58" fmla="*/ 38 w 206"/>
              <a:gd name="T59" fmla="*/ 115 h 215"/>
              <a:gd name="T60" fmla="*/ 56 w 206"/>
              <a:gd name="T61" fmla="*/ 157 h 215"/>
              <a:gd name="T62" fmla="*/ 67 w 206"/>
              <a:gd name="T63" fmla="*/ 138 h 215"/>
              <a:gd name="T64" fmla="*/ 83 w 206"/>
              <a:gd name="T65" fmla="*/ 170 h 215"/>
              <a:gd name="T66" fmla="*/ 106 w 206"/>
              <a:gd name="T67" fmla="*/ 168 h 215"/>
              <a:gd name="T68" fmla="*/ 132 w 206"/>
              <a:gd name="T69" fmla="*/ 164 h 215"/>
              <a:gd name="T70" fmla="*/ 139 w 206"/>
              <a:gd name="T71" fmla="*/ 138 h 215"/>
              <a:gd name="T72" fmla="*/ 127 w 206"/>
              <a:gd name="T73" fmla="*/ 62 h 215"/>
              <a:gd name="T74" fmla="*/ 72 w 206"/>
              <a:gd name="T75" fmla="*/ 62 h 215"/>
              <a:gd name="T76" fmla="*/ 127 w 206"/>
              <a:gd name="T77" fmla="*/ 62 h 215"/>
              <a:gd name="T78" fmla="*/ 6 w 206"/>
              <a:gd name="T79" fmla="*/ 43 h 215"/>
              <a:gd name="T80" fmla="*/ 15 w 206"/>
              <a:gd name="T81" fmla="*/ 55 h 215"/>
              <a:gd name="T82" fmla="*/ 158 w 206"/>
              <a:gd name="T83" fmla="*/ 27 h 215"/>
              <a:gd name="T84" fmla="*/ 152 w 206"/>
              <a:gd name="T85" fmla="*/ 35 h 215"/>
              <a:gd name="T86" fmla="*/ 24 w 206"/>
              <a:gd name="T87" fmla="*/ 61 h 215"/>
              <a:gd name="T88" fmla="*/ 40 w 206"/>
              <a:gd name="T89" fmla="*/ 61 h 215"/>
              <a:gd name="T90" fmla="*/ 16 w 206"/>
              <a:gd name="T91" fmla="*/ 74 h 215"/>
              <a:gd name="T92" fmla="*/ 14 w 206"/>
              <a:gd name="T93" fmla="*/ 74 h 215"/>
              <a:gd name="T94" fmla="*/ 12 w 206"/>
              <a:gd name="T95" fmla="*/ 74 h 215"/>
              <a:gd name="T96" fmla="*/ 12 w 206"/>
              <a:gd name="T97" fmla="*/ 74 h 215"/>
              <a:gd name="T98" fmla="*/ 11 w 206"/>
              <a:gd name="T99" fmla="*/ 73 h 215"/>
              <a:gd name="T100" fmla="*/ 10 w 206"/>
              <a:gd name="T101" fmla="*/ 71 h 215"/>
              <a:gd name="T102" fmla="*/ 3 w 206"/>
              <a:gd name="T103" fmla="*/ 4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6" h="215">
                <a:moveTo>
                  <a:pt x="116" y="191"/>
                </a:moveTo>
                <a:cubicBezTo>
                  <a:pt x="116" y="191"/>
                  <a:pt x="116" y="191"/>
                  <a:pt x="116" y="190"/>
                </a:cubicBezTo>
                <a:cubicBezTo>
                  <a:pt x="99" y="175"/>
                  <a:pt x="99" y="175"/>
                  <a:pt x="99" y="175"/>
                </a:cubicBezTo>
                <a:cubicBezTo>
                  <a:pt x="97" y="173"/>
                  <a:pt x="94" y="173"/>
                  <a:pt x="92" y="175"/>
                </a:cubicBezTo>
                <a:cubicBezTo>
                  <a:pt x="90" y="177"/>
                  <a:pt x="91" y="180"/>
                  <a:pt x="93" y="182"/>
                </a:cubicBezTo>
                <a:cubicBezTo>
                  <a:pt x="101" y="190"/>
                  <a:pt x="101" y="190"/>
                  <a:pt x="101" y="190"/>
                </a:cubicBezTo>
                <a:cubicBezTo>
                  <a:pt x="74" y="190"/>
                  <a:pt x="48" y="178"/>
                  <a:pt x="31" y="157"/>
                </a:cubicBezTo>
                <a:cubicBezTo>
                  <a:pt x="17" y="138"/>
                  <a:pt x="10" y="115"/>
                  <a:pt x="13" y="92"/>
                </a:cubicBezTo>
                <a:cubicBezTo>
                  <a:pt x="14" y="89"/>
                  <a:pt x="12" y="86"/>
                  <a:pt x="9" y="86"/>
                </a:cubicBezTo>
                <a:cubicBezTo>
                  <a:pt x="6" y="86"/>
                  <a:pt x="4" y="88"/>
                  <a:pt x="4" y="90"/>
                </a:cubicBezTo>
                <a:cubicBezTo>
                  <a:pt x="0" y="116"/>
                  <a:pt x="7" y="142"/>
                  <a:pt x="23" y="163"/>
                </a:cubicBezTo>
                <a:cubicBezTo>
                  <a:pt x="42" y="186"/>
                  <a:pt x="70" y="200"/>
                  <a:pt x="99" y="200"/>
                </a:cubicBezTo>
                <a:cubicBezTo>
                  <a:pt x="99" y="200"/>
                  <a:pt x="100" y="200"/>
                  <a:pt x="100" y="200"/>
                </a:cubicBezTo>
                <a:cubicBezTo>
                  <a:pt x="93" y="207"/>
                  <a:pt x="93" y="207"/>
                  <a:pt x="93" y="207"/>
                </a:cubicBezTo>
                <a:cubicBezTo>
                  <a:pt x="91" y="209"/>
                  <a:pt x="91" y="212"/>
                  <a:pt x="93" y="214"/>
                </a:cubicBezTo>
                <a:cubicBezTo>
                  <a:pt x="94" y="215"/>
                  <a:pt x="96" y="215"/>
                  <a:pt x="97" y="215"/>
                </a:cubicBezTo>
                <a:cubicBezTo>
                  <a:pt x="98" y="215"/>
                  <a:pt x="99" y="215"/>
                  <a:pt x="100" y="214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17" y="196"/>
                  <a:pt x="117" y="195"/>
                  <a:pt x="117" y="194"/>
                </a:cubicBezTo>
                <a:cubicBezTo>
                  <a:pt x="117" y="193"/>
                  <a:pt x="117" y="192"/>
                  <a:pt x="116" y="191"/>
                </a:cubicBezTo>
                <a:cubicBezTo>
                  <a:pt x="116" y="191"/>
                  <a:pt x="116" y="191"/>
                  <a:pt x="116" y="191"/>
                </a:cubicBezTo>
                <a:moveTo>
                  <a:pt x="194" y="47"/>
                </a:moveTo>
                <a:cubicBezTo>
                  <a:pt x="172" y="42"/>
                  <a:pt x="172" y="42"/>
                  <a:pt x="172" y="42"/>
                </a:cubicBezTo>
                <a:cubicBezTo>
                  <a:pt x="172" y="42"/>
                  <a:pt x="172" y="42"/>
                  <a:pt x="172" y="42"/>
                </a:cubicBezTo>
                <a:cubicBezTo>
                  <a:pt x="172" y="42"/>
                  <a:pt x="171" y="42"/>
                  <a:pt x="171" y="42"/>
                </a:cubicBezTo>
                <a:cubicBezTo>
                  <a:pt x="171" y="42"/>
                  <a:pt x="170" y="42"/>
                  <a:pt x="170" y="42"/>
                </a:cubicBezTo>
                <a:cubicBezTo>
                  <a:pt x="170" y="42"/>
                  <a:pt x="170" y="42"/>
                  <a:pt x="169" y="42"/>
                </a:cubicBezTo>
                <a:cubicBezTo>
                  <a:pt x="169" y="42"/>
                  <a:pt x="169" y="42"/>
                  <a:pt x="169" y="42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67" y="44"/>
                  <a:pt x="167" y="45"/>
                  <a:pt x="167" y="45"/>
                </a:cubicBezTo>
                <a:cubicBezTo>
                  <a:pt x="166" y="45"/>
                  <a:pt x="166" y="45"/>
                  <a:pt x="166" y="46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0" y="70"/>
                  <a:pt x="162" y="73"/>
                  <a:pt x="165" y="73"/>
                </a:cubicBezTo>
                <a:cubicBezTo>
                  <a:pt x="165" y="73"/>
                  <a:pt x="166" y="73"/>
                  <a:pt x="166" y="73"/>
                </a:cubicBezTo>
                <a:cubicBezTo>
                  <a:pt x="168" y="73"/>
                  <a:pt x="170" y="72"/>
                  <a:pt x="171" y="70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95" y="96"/>
                  <a:pt x="187" y="144"/>
                  <a:pt x="153" y="171"/>
                </a:cubicBezTo>
                <a:cubicBezTo>
                  <a:pt x="146" y="176"/>
                  <a:pt x="139" y="180"/>
                  <a:pt x="132" y="183"/>
                </a:cubicBezTo>
                <a:cubicBezTo>
                  <a:pt x="129" y="184"/>
                  <a:pt x="128" y="187"/>
                  <a:pt x="129" y="190"/>
                </a:cubicBezTo>
                <a:cubicBezTo>
                  <a:pt x="130" y="192"/>
                  <a:pt x="132" y="193"/>
                  <a:pt x="134" y="193"/>
                </a:cubicBezTo>
                <a:cubicBezTo>
                  <a:pt x="135" y="193"/>
                  <a:pt x="135" y="193"/>
                  <a:pt x="136" y="193"/>
                </a:cubicBezTo>
                <a:cubicBezTo>
                  <a:pt x="144" y="189"/>
                  <a:pt x="152" y="185"/>
                  <a:pt x="159" y="179"/>
                </a:cubicBezTo>
                <a:cubicBezTo>
                  <a:pt x="197" y="149"/>
                  <a:pt x="206" y="96"/>
                  <a:pt x="182" y="55"/>
                </a:cubicBezTo>
                <a:cubicBezTo>
                  <a:pt x="192" y="57"/>
                  <a:pt x="192" y="57"/>
                  <a:pt x="192" y="57"/>
                </a:cubicBezTo>
                <a:cubicBezTo>
                  <a:pt x="194" y="57"/>
                  <a:pt x="197" y="56"/>
                  <a:pt x="198" y="53"/>
                </a:cubicBezTo>
                <a:cubicBezTo>
                  <a:pt x="198" y="50"/>
                  <a:pt x="197" y="48"/>
                  <a:pt x="194" y="47"/>
                </a:cubicBezTo>
                <a:moveTo>
                  <a:pt x="142" y="157"/>
                </a:moveTo>
                <a:cubicBezTo>
                  <a:pt x="151" y="150"/>
                  <a:pt x="158" y="141"/>
                  <a:pt x="163" y="130"/>
                </a:cubicBezTo>
                <a:cubicBezTo>
                  <a:pt x="160" y="115"/>
                  <a:pt x="160" y="115"/>
                  <a:pt x="160" y="115"/>
                </a:cubicBezTo>
                <a:cubicBezTo>
                  <a:pt x="160" y="115"/>
                  <a:pt x="160" y="114"/>
                  <a:pt x="160" y="114"/>
                </a:cubicBezTo>
                <a:cubicBezTo>
                  <a:pt x="157" y="104"/>
                  <a:pt x="147" y="97"/>
                  <a:pt x="13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81" y="97"/>
                  <a:pt x="81" y="97"/>
                  <a:pt x="81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51" y="97"/>
                  <a:pt x="41" y="104"/>
                  <a:pt x="39" y="114"/>
                </a:cubicBezTo>
                <a:cubicBezTo>
                  <a:pt x="38" y="114"/>
                  <a:pt x="38" y="115"/>
                  <a:pt x="38" y="115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40" y="141"/>
                  <a:pt x="47" y="150"/>
                  <a:pt x="56" y="157"/>
                </a:cubicBezTo>
                <a:cubicBezTo>
                  <a:pt x="60" y="138"/>
                  <a:pt x="60" y="138"/>
                  <a:pt x="60" y="138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6" y="164"/>
                  <a:pt x="66" y="164"/>
                  <a:pt x="66" y="164"/>
                </a:cubicBezTo>
                <a:cubicBezTo>
                  <a:pt x="71" y="167"/>
                  <a:pt x="77" y="169"/>
                  <a:pt x="83" y="170"/>
                </a:cubicBezTo>
                <a:cubicBezTo>
                  <a:pt x="84" y="170"/>
                  <a:pt x="84" y="169"/>
                  <a:pt x="85" y="168"/>
                </a:cubicBezTo>
                <a:cubicBezTo>
                  <a:pt x="91" y="162"/>
                  <a:pt x="100" y="162"/>
                  <a:pt x="106" y="168"/>
                </a:cubicBezTo>
                <a:cubicBezTo>
                  <a:pt x="110" y="171"/>
                  <a:pt x="110" y="171"/>
                  <a:pt x="110" y="171"/>
                </a:cubicBezTo>
                <a:cubicBezTo>
                  <a:pt x="118" y="170"/>
                  <a:pt x="126" y="167"/>
                  <a:pt x="132" y="164"/>
                </a:cubicBezTo>
                <a:cubicBezTo>
                  <a:pt x="131" y="138"/>
                  <a:pt x="131" y="138"/>
                  <a:pt x="131" y="138"/>
                </a:cubicBezTo>
                <a:cubicBezTo>
                  <a:pt x="139" y="138"/>
                  <a:pt x="139" y="138"/>
                  <a:pt x="139" y="138"/>
                </a:cubicBezTo>
                <a:lnTo>
                  <a:pt x="142" y="157"/>
                </a:lnTo>
                <a:close/>
                <a:moveTo>
                  <a:pt x="127" y="62"/>
                </a:moveTo>
                <a:cubicBezTo>
                  <a:pt x="127" y="47"/>
                  <a:pt x="114" y="34"/>
                  <a:pt x="99" y="34"/>
                </a:cubicBezTo>
                <a:cubicBezTo>
                  <a:pt x="84" y="34"/>
                  <a:pt x="72" y="47"/>
                  <a:pt x="72" y="62"/>
                </a:cubicBezTo>
                <a:cubicBezTo>
                  <a:pt x="72" y="77"/>
                  <a:pt x="84" y="89"/>
                  <a:pt x="99" y="89"/>
                </a:cubicBezTo>
                <a:cubicBezTo>
                  <a:pt x="114" y="89"/>
                  <a:pt x="127" y="77"/>
                  <a:pt x="127" y="62"/>
                </a:cubicBezTo>
                <a:moveTo>
                  <a:pt x="3" y="49"/>
                </a:moveTo>
                <a:cubicBezTo>
                  <a:pt x="2" y="47"/>
                  <a:pt x="4" y="44"/>
                  <a:pt x="6" y="43"/>
                </a:cubicBezTo>
                <a:cubicBezTo>
                  <a:pt x="9" y="42"/>
                  <a:pt x="12" y="44"/>
                  <a:pt x="13" y="46"/>
                </a:cubicBezTo>
                <a:cubicBezTo>
                  <a:pt x="15" y="55"/>
                  <a:pt x="15" y="55"/>
                  <a:pt x="15" y="55"/>
                </a:cubicBezTo>
                <a:cubicBezTo>
                  <a:pt x="21" y="45"/>
                  <a:pt x="30" y="35"/>
                  <a:pt x="40" y="27"/>
                </a:cubicBezTo>
                <a:cubicBezTo>
                  <a:pt x="74" y="0"/>
                  <a:pt x="123" y="0"/>
                  <a:pt x="158" y="27"/>
                </a:cubicBezTo>
                <a:cubicBezTo>
                  <a:pt x="160" y="29"/>
                  <a:pt x="161" y="32"/>
                  <a:pt x="159" y="34"/>
                </a:cubicBezTo>
                <a:cubicBezTo>
                  <a:pt x="157" y="36"/>
                  <a:pt x="154" y="36"/>
                  <a:pt x="152" y="35"/>
                </a:cubicBezTo>
                <a:cubicBezTo>
                  <a:pt x="121" y="11"/>
                  <a:pt x="77" y="11"/>
                  <a:pt x="46" y="35"/>
                </a:cubicBezTo>
                <a:cubicBezTo>
                  <a:pt x="37" y="42"/>
                  <a:pt x="29" y="51"/>
                  <a:pt x="24" y="61"/>
                </a:cubicBezTo>
                <a:cubicBezTo>
                  <a:pt x="34" y="58"/>
                  <a:pt x="34" y="58"/>
                  <a:pt x="34" y="58"/>
                </a:cubicBezTo>
                <a:cubicBezTo>
                  <a:pt x="37" y="57"/>
                  <a:pt x="40" y="59"/>
                  <a:pt x="40" y="61"/>
                </a:cubicBezTo>
                <a:cubicBezTo>
                  <a:pt x="41" y="64"/>
                  <a:pt x="40" y="67"/>
                  <a:pt x="37" y="68"/>
                </a:cubicBez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5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74"/>
                  <a:pt x="12" y="74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73"/>
                  <a:pt x="11" y="73"/>
                  <a:pt x="11" y="73"/>
                </a:cubicBezTo>
                <a:cubicBezTo>
                  <a:pt x="11" y="73"/>
                  <a:pt x="11" y="73"/>
                  <a:pt x="11" y="73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1"/>
                  <a:pt x="9" y="71"/>
                  <a:pt x="9" y="71"/>
                </a:cubicBezTo>
                <a:lnTo>
                  <a:pt x="3" y="49"/>
                </a:lnTo>
                <a:close/>
              </a:path>
            </a:pathLst>
          </a:custGeom>
          <a:solidFill>
            <a:srgbClr val="4031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4" name="Freeform 32"/>
          <p:cNvSpPr>
            <a:spLocks noEditPoints="1"/>
          </p:cNvSpPr>
          <p:nvPr/>
        </p:nvSpPr>
        <p:spPr bwMode="auto">
          <a:xfrm>
            <a:off x="5805558" y="3067594"/>
            <a:ext cx="653564" cy="674629"/>
          </a:xfrm>
          <a:custGeom>
            <a:avLst/>
            <a:gdLst>
              <a:gd name="T0" fmla="*/ 180 w 188"/>
              <a:gd name="T1" fmla="*/ 112 h 196"/>
              <a:gd name="T2" fmla="*/ 159 w 188"/>
              <a:gd name="T3" fmla="*/ 61 h 196"/>
              <a:gd name="T4" fmla="*/ 153 w 188"/>
              <a:gd name="T5" fmla="*/ 58 h 196"/>
              <a:gd name="T6" fmla="*/ 170 w 188"/>
              <a:gd name="T7" fmla="*/ 127 h 196"/>
              <a:gd name="T8" fmla="*/ 163 w 188"/>
              <a:gd name="T9" fmla="*/ 133 h 196"/>
              <a:gd name="T10" fmla="*/ 162 w 188"/>
              <a:gd name="T11" fmla="*/ 131 h 196"/>
              <a:gd name="T12" fmla="*/ 123 w 188"/>
              <a:gd name="T13" fmla="*/ 109 h 196"/>
              <a:gd name="T14" fmla="*/ 110 w 188"/>
              <a:gd name="T15" fmla="*/ 57 h 196"/>
              <a:gd name="T16" fmla="*/ 112 w 188"/>
              <a:gd name="T17" fmla="*/ 50 h 196"/>
              <a:gd name="T18" fmla="*/ 157 w 188"/>
              <a:gd name="T19" fmla="*/ 39 h 196"/>
              <a:gd name="T20" fmla="*/ 171 w 188"/>
              <a:gd name="T21" fmla="*/ 50 h 196"/>
              <a:gd name="T22" fmla="*/ 182 w 188"/>
              <a:gd name="T23" fmla="*/ 112 h 196"/>
              <a:gd name="T24" fmla="*/ 28 w 188"/>
              <a:gd name="T25" fmla="*/ 134 h 196"/>
              <a:gd name="T26" fmla="*/ 29 w 188"/>
              <a:gd name="T27" fmla="*/ 64 h 196"/>
              <a:gd name="T28" fmla="*/ 17 w 188"/>
              <a:gd name="T29" fmla="*/ 104 h 196"/>
              <a:gd name="T30" fmla="*/ 7 w 188"/>
              <a:gd name="T31" fmla="*/ 111 h 196"/>
              <a:gd name="T32" fmla="*/ 10 w 188"/>
              <a:gd name="T33" fmla="*/ 50 h 196"/>
              <a:gd name="T34" fmla="*/ 25 w 188"/>
              <a:gd name="T35" fmla="*/ 38 h 196"/>
              <a:gd name="T36" fmla="*/ 47 w 188"/>
              <a:gd name="T37" fmla="*/ 44 h 196"/>
              <a:gd name="T38" fmla="*/ 49 w 188"/>
              <a:gd name="T39" fmla="*/ 95 h 196"/>
              <a:gd name="T40" fmla="*/ 51 w 188"/>
              <a:gd name="T41" fmla="*/ 44 h 196"/>
              <a:gd name="T42" fmla="*/ 73 w 188"/>
              <a:gd name="T43" fmla="*/ 38 h 196"/>
              <a:gd name="T44" fmla="*/ 88 w 188"/>
              <a:gd name="T45" fmla="*/ 50 h 196"/>
              <a:gd name="T46" fmla="*/ 71 w 188"/>
              <a:gd name="T47" fmla="*/ 64 h 196"/>
              <a:gd name="T48" fmla="*/ 70 w 188"/>
              <a:gd name="T49" fmla="*/ 65 h 196"/>
              <a:gd name="T50" fmla="*/ 68 w 188"/>
              <a:gd name="T51" fmla="*/ 109 h 196"/>
              <a:gd name="T52" fmla="*/ 28 w 188"/>
              <a:gd name="T53" fmla="*/ 131 h 196"/>
              <a:gd name="T54" fmla="*/ 159 w 188"/>
              <a:gd name="T55" fmla="*/ 173 h 196"/>
              <a:gd name="T56" fmla="*/ 133 w 188"/>
              <a:gd name="T57" fmla="*/ 157 h 196"/>
              <a:gd name="T58" fmla="*/ 128 w 188"/>
              <a:gd name="T59" fmla="*/ 190 h 196"/>
              <a:gd name="T60" fmla="*/ 63 w 188"/>
              <a:gd name="T61" fmla="*/ 190 h 196"/>
              <a:gd name="T62" fmla="*/ 58 w 188"/>
              <a:gd name="T63" fmla="*/ 157 h 196"/>
              <a:gd name="T64" fmla="*/ 31 w 188"/>
              <a:gd name="T65" fmla="*/ 173 h 196"/>
              <a:gd name="T66" fmla="*/ 38 w 188"/>
              <a:gd name="T67" fmla="*/ 134 h 196"/>
              <a:gd name="T68" fmla="*/ 80 w 188"/>
              <a:gd name="T69" fmla="*/ 119 h 196"/>
              <a:gd name="T70" fmla="*/ 110 w 188"/>
              <a:gd name="T71" fmla="*/ 119 h 196"/>
              <a:gd name="T72" fmla="*/ 153 w 188"/>
              <a:gd name="T73" fmla="*/ 134 h 196"/>
              <a:gd name="T74" fmla="*/ 33 w 188"/>
              <a:gd name="T75" fmla="*/ 17 h 196"/>
              <a:gd name="T76" fmla="*/ 64 w 188"/>
              <a:gd name="T77" fmla="*/ 17 h 196"/>
              <a:gd name="T78" fmla="*/ 33 w 188"/>
              <a:gd name="T79" fmla="*/ 17 h 196"/>
              <a:gd name="T80" fmla="*/ 129 w 188"/>
              <a:gd name="T81" fmla="*/ 11 h 196"/>
              <a:gd name="T82" fmla="*/ 155 w 188"/>
              <a:gd name="T83" fmla="*/ 11 h 196"/>
              <a:gd name="T84" fmla="*/ 142 w 188"/>
              <a:gd name="T85" fmla="*/ 33 h 196"/>
              <a:gd name="T86" fmla="*/ 95 w 188"/>
              <a:gd name="T87" fmla="*/ 64 h 196"/>
              <a:gd name="T88" fmla="*/ 95 w 188"/>
              <a:gd name="T89" fmla="*/ 112 h 196"/>
              <a:gd name="T90" fmla="*/ 95 w 188"/>
              <a:gd name="T91" fmla="*/ 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8" h="196">
                <a:moveTo>
                  <a:pt x="182" y="112"/>
                </a:moveTo>
                <a:cubicBezTo>
                  <a:pt x="182" y="112"/>
                  <a:pt x="181" y="112"/>
                  <a:pt x="180" y="112"/>
                </a:cubicBezTo>
                <a:cubicBezTo>
                  <a:pt x="177" y="112"/>
                  <a:pt x="174" y="110"/>
                  <a:pt x="173" y="107"/>
                </a:cubicBezTo>
                <a:cubicBezTo>
                  <a:pt x="159" y="61"/>
                  <a:pt x="159" y="61"/>
                  <a:pt x="159" y="61"/>
                </a:cubicBezTo>
                <a:cubicBezTo>
                  <a:pt x="159" y="60"/>
                  <a:pt x="158" y="59"/>
                  <a:pt x="158" y="58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0" y="125"/>
                  <a:pt x="170" y="126"/>
                  <a:pt x="170" y="127"/>
                </a:cubicBezTo>
                <a:cubicBezTo>
                  <a:pt x="170" y="130"/>
                  <a:pt x="167" y="133"/>
                  <a:pt x="164" y="133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63" y="133"/>
                  <a:pt x="162" y="132"/>
                  <a:pt x="162" y="131"/>
                </a:cubicBezTo>
                <a:cubicBezTo>
                  <a:pt x="158" y="118"/>
                  <a:pt x="145" y="109"/>
                  <a:pt x="131" y="109"/>
                </a:cubicBezTo>
                <a:cubicBezTo>
                  <a:pt x="123" y="109"/>
                  <a:pt x="123" y="109"/>
                  <a:pt x="123" y="109"/>
                </a:cubicBezTo>
                <a:cubicBezTo>
                  <a:pt x="127" y="103"/>
                  <a:pt x="130" y="96"/>
                  <a:pt x="130" y="88"/>
                </a:cubicBezTo>
                <a:cubicBezTo>
                  <a:pt x="130" y="74"/>
                  <a:pt x="122" y="63"/>
                  <a:pt x="110" y="57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5" y="44"/>
                  <a:pt x="120" y="39"/>
                  <a:pt x="127" y="39"/>
                </a:cubicBezTo>
                <a:cubicBezTo>
                  <a:pt x="157" y="39"/>
                  <a:pt x="157" y="39"/>
                  <a:pt x="157" y="39"/>
                </a:cubicBezTo>
                <a:cubicBezTo>
                  <a:pt x="163" y="39"/>
                  <a:pt x="169" y="44"/>
                  <a:pt x="171" y="50"/>
                </a:cubicBezTo>
                <a:cubicBezTo>
                  <a:pt x="171" y="50"/>
                  <a:pt x="171" y="50"/>
                  <a:pt x="171" y="50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8" y="107"/>
                  <a:pt x="186" y="111"/>
                  <a:pt x="182" y="112"/>
                </a:cubicBezTo>
                <a:moveTo>
                  <a:pt x="28" y="131"/>
                </a:moveTo>
                <a:cubicBezTo>
                  <a:pt x="28" y="132"/>
                  <a:pt x="28" y="133"/>
                  <a:pt x="28" y="134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29" y="64"/>
                  <a:pt x="29" y="64"/>
                  <a:pt x="29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6" y="108"/>
                  <a:pt x="13" y="111"/>
                  <a:pt x="9" y="111"/>
                </a:cubicBezTo>
                <a:cubicBezTo>
                  <a:pt x="8" y="111"/>
                  <a:pt x="8" y="111"/>
                  <a:pt x="7" y="111"/>
                </a:cubicBezTo>
                <a:cubicBezTo>
                  <a:pt x="3" y="110"/>
                  <a:pt x="0" y="106"/>
                  <a:pt x="1" y="102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9"/>
                  <a:pt x="10" y="49"/>
                  <a:pt x="10" y="49"/>
                </a:cubicBezTo>
                <a:cubicBezTo>
                  <a:pt x="12" y="42"/>
                  <a:pt x="18" y="38"/>
                  <a:pt x="25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7" y="44"/>
                  <a:pt x="47" y="44"/>
                  <a:pt x="47" y="44"/>
                </a:cubicBezTo>
                <a:cubicBezTo>
                  <a:pt x="42" y="89"/>
                  <a:pt x="42" y="89"/>
                  <a:pt x="42" y="89"/>
                </a:cubicBezTo>
                <a:cubicBezTo>
                  <a:pt x="49" y="95"/>
                  <a:pt x="49" y="95"/>
                  <a:pt x="49" y="95"/>
                </a:cubicBezTo>
                <a:cubicBezTo>
                  <a:pt x="55" y="89"/>
                  <a:pt x="55" y="89"/>
                  <a:pt x="55" y="89"/>
                </a:cubicBezTo>
                <a:cubicBezTo>
                  <a:pt x="51" y="44"/>
                  <a:pt x="51" y="44"/>
                  <a:pt x="51" y="44"/>
                </a:cubicBezTo>
                <a:cubicBezTo>
                  <a:pt x="56" y="38"/>
                  <a:pt x="56" y="38"/>
                  <a:pt x="56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80" y="38"/>
                  <a:pt x="86" y="42"/>
                  <a:pt x="88" y="49"/>
                </a:cubicBezTo>
                <a:cubicBezTo>
                  <a:pt x="88" y="49"/>
                  <a:pt x="88" y="49"/>
                  <a:pt x="88" y="50"/>
                </a:cubicBezTo>
                <a:cubicBezTo>
                  <a:pt x="89" y="54"/>
                  <a:pt x="89" y="54"/>
                  <a:pt x="89" y="54"/>
                </a:cubicBezTo>
                <a:cubicBezTo>
                  <a:pt x="82" y="56"/>
                  <a:pt x="75" y="59"/>
                  <a:pt x="71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5"/>
                  <a:pt x="70" y="65"/>
                  <a:pt x="70" y="65"/>
                </a:cubicBezTo>
                <a:cubicBezTo>
                  <a:pt x="64" y="71"/>
                  <a:pt x="61" y="79"/>
                  <a:pt x="61" y="88"/>
                </a:cubicBezTo>
                <a:cubicBezTo>
                  <a:pt x="61" y="96"/>
                  <a:pt x="63" y="103"/>
                  <a:pt x="68" y="109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45" y="109"/>
                  <a:pt x="32" y="118"/>
                  <a:pt x="28" y="131"/>
                </a:cubicBezTo>
                <a:moveTo>
                  <a:pt x="153" y="135"/>
                </a:moveTo>
                <a:cubicBezTo>
                  <a:pt x="159" y="173"/>
                  <a:pt x="159" y="173"/>
                  <a:pt x="159" y="173"/>
                </a:cubicBezTo>
                <a:cubicBezTo>
                  <a:pt x="153" y="178"/>
                  <a:pt x="145" y="183"/>
                  <a:pt x="138" y="186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8" y="190"/>
                  <a:pt x="128" y="190"/>
                  <a:pt x="128" y="190"/>
                </a:cubicBezTo>
                <a:cubicBezTo>
                  <a:pt x="118" y="194"/>
                  <a:pt x="107" y="196"/>
                  <a:pt x="95" y="196"/>
                </a:cubicBezTo>
                <a:cubicBezTo>
                  <a:pt x="84" y="196"/>
                  <a:pt x="73" y="194"/>
                  <a:pt x="63" y="190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45" y="183"/>
                  <a:pt x="38" y="179"/>
                  <a:pt x="31" y="173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8" y="135"/>
                  <a:pt x="38" y="134"/>
                  <a:pt x="38" y="134"/>
                </a:cubicBezTo>
                <a:cubicBezTo>
                  <a:pt x="41" y="125"/>
                  <a:pt x="50" y="119"/>
                  <a:pt x="60" y="119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41" y="119"/>
                  <a:pt x="150" y="125"/>
                  <a:pt x="153" y="134"/>
                </a:cubicBezTo>
                <a:cubicBezTo>
                  <a:pt x="153" y="134"/>
                  <a:pt x="153" y="135"/>
                  <a:pt x="153" y="135"/>
                </a:cubicBezTo>
                <a:moveTo>
                  <a:pt x="33" y="17"/>
                </a:moveTo>
                <a:cubicBezTo>
                  <a:pt x="33" y="9"/>
                  <a:pt x="40" y="2"/>
                  <a:pt x="49" y="2"/>
                </a:cubicBezTo>
                <a:cubicBezTo>
                  <a:pt x="57" y="2"/>
                  <a:pt x="64" y="9"/>
                  <a:pt x="64" y="17"/>
                </a:cubicBezTo>
                <a:cubicBezTo>
                  <a:pt x="64" y="26"/>
                  <a:pt x="57" y="33"/>
                  <a:pt x="49" y="33"/>
                </a:cubicBezTo>
                <a:cubicBezTo>
                  <a:pt x="40" y="33"/>
                  <a:pt x="33" y="26"/>
                  <a:pt x="33" y="17"/>
                </a:cubicBezTo>
                <a:moveTo>
                  <a:pt x="120" y="26"/>
                </a:moveTo>
                <a:cubicBezTo>
                  <a:pt x="119" y="22"/>
                  <a:pt x="126" y="24"/>
                  <a:pt x="129" y="11"/>
                </a:cubicBezTo>
                <a:cubicBezTo>
                  <a:pt x="130" y="2"/>
                  <a:pt x="138" y="0"/>
                  <a:pt x="142" y="0"/>
                </a:cubicBezTo>
                <a:cubicBezTo>
                  <a:pt x="145" y="0"/>
                  <a:pt x="153" y="2"/>
                  <a:pt x="155" y="11"/>
                </a:cubicBezTo>
                <a:cubicBezTo>
                  <a:pt x="157" y="24"/>
                  <a:pt x="164" y="22"/>
                  <a:pt x="163" y="26"/>
                </a:cubicBezTo>
                <a:cubicBezTo>
                  <a:pt x="162" y="29"/>
                  <a:pt x="155" y="33"/>
                  <a:pt x="142" y="33"/>
                </a:cubicBezTo>
                <a:cubicBezTo>
                  <a:pt x="128" y="33"/>
                  <a:pt x="121" y="29"/>
                  <a:pt x="120" y="26"/>
                </a:cubicBezTo>
                <a:moveTo>
                  <a:pt x="95" y="64"/>
                </a:moveTo>
                <a:cubicBezTo>
                  <a:pt x="109" y="64"/>
                  <a:pt x="120" y="74"/>
                  <a:pt x="120" y="88"/>
                </a:cubicBezTo>
                <a:cubicBezTo>
                  <a:pt x="120" y="101"/>
                  <a:pt x="109" y="112"/>
                  <a:pt x="95" y="112"/>
                </a:cubicBezTo>
                <a:cubicBezTo>
                  <a:pt x="82" y="112"/>
                  <a:pt x="71" y="101"/>
                  <a:pt x="71" y="88"/>
                </a:cubicBezTo>
                <a:cubicBezTo>
                  <a:pt x="71" y="74"/>
                  <a:pt x="82" y="64"/>
                  <a:pt x="95" y="64"/>
                </a:cubicBezTo>
              </a:path>
            </a:pathLst>
          </a:custGeom>
          <a:solidFill>
            <a:srgbClr val="40315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2013053" y="3964187"/>
            <a:ext cx="2876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 cyber attack resulting in degradation or denial of service could result in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impacts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military operations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civilians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and ultimately </a:t>
            </a: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governance structures</a:t>
            </a:r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2741414" y="2819401"/>
            <a:ext cx="1144787" cy="1144787"/>
          </a:xfrm>
          <a:prstGeom prst="ellipse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Freeform 64"/>
          <p:cNvSpPr>
            <a:spLocks noEditPoints="1"/>
          </p:cNvSpPr>
          <p:nvPr/>
        </p:nvSpPr>
        <p:spPr bwMode="auto">
          <a:xfrm>
            <a:off x="2909832" y="2983267"/>
            <a:ext cx="807951" cy="712363"/>
          </a:xfrm>
          <a:custGeom>
            <a:avLst/>
            <a:gdLst>
              <a:gd name="T0" fmla="*/ 89 w 178"/>
              <a:gd name="T1" fmla="*/ 109 h 157"/>
              <a:gd name="T2" fmla="*/ 93 w 178"/>
              <a:gd name="T3" fmla="*/ 110 h 157"/>
              <a:gd name="T4" fmla="*/ 95 w 178"/>
              <a:gd name="T5" fmla="*/ 112 h 157"/>
              <a:gd name="T6" fmla="*/ 97 w 178"/>
              <a:gd name="T7" fmla="*/ 115 h 157"/>
              <a:gd name="T8" fmla="*/ 98 w 178"/>
              <a:gd name="T9" fmla="*/ 118 h 157"/>
              <a:gd name="T10" fmla="*/ 97 w 178"/>
              <a:gd name="T11" fmla="*/ 122 h 157"/>
              <a:gd name="T12" fmla="*/ 95 w 178"/>
              <a:gd name="T13" fmla="*/ 125 h 157"/>
              <a:gd name="T14" fmla="*/ 93 w 178"/>
              <a:gd name="T15" fmla="*/ 127 h 157"/>
              <a:gd name="T16" fmla="*/ 89 w 178"/>
              <a:gd name="T17" fmla="*/ 128 h 157"/>
              <a:gd name="T18" fmla="*/ 85 w 178"/>
              <a:gd name="T19" fmla="*/ 127 h 157"/>
              <a:gd name="T20" fmla="*/ 82 w 178"/>
              <a:gd name="T21" fmla="*/ 125 h 157"/>
              <a:gd name="T22" fmla="*/ 81 w 178"/>
              <a:gd name="T23" fmla="*/ 122 h 157"/>
              <a:gd name="T24" fmla="*/ 80 w 178"/>
              <a:gd name="T25" fmla="*/ 118 h 157"/>
              <a:gd name="T26" fmla="*/ 82 w 178"/>
              <a:gd name="T27" fmla="*/ 112 h 157"/>
              <a:gd name="T28" fmla="*/ 89 w 178"/>
              <a:gd name="T29" fmla="*/ 109 h 157"/>
              <a:gd name="T30" fmla="*/ 80 w 178"/>
              <a:gd name="T31" fmla="*/ 71 h 157"/>
              <a:gd name="T32" fmla="*/ 79 w 178"/>
              <a:gd name="T33" fmla="*/ 66 h 157"/>
              <a:gd name="T34" fmla="*/ 82 w 178"/>
              <a:gd name="T35" fmla="*/ 61 h 157"/>
              <a:gd name="T36" fmla="*/ 89 w 178"/>
              <a:gd name="T37" fmla="*/ 58 h 157"/>
              <a:gd name="T38" fmla="*/ 96 w 178"/>
              <a:gd name="T39" fmla="*/ 61 h 157"/>
              <a:gd name="T40" fmla="*/ 99 w 178"/>
              <a:gd name="T41" fmla="*/ 66 h 157"/>
              <a:gd name="T42" fmla="*/ 98 w 178"/>
              <a:gd name="T43" fmla="*/ 71 h 157"/>
              <a:gd name="T44" fmla="*/ 92 w 178"/>
              <a:gd name="T45" fmla="*/ 103 h 157"/>
              <a:gd name="T46" fmla="*/ 86 w 178"/>
              <a:gd name="T47" fmla="*/ 103 h 157"/>
              <a:gd name="T48" fmla="*/ 80 w 178"/>
              <a:gd name="T49" fmla="*/ 71 h 157"/>
              <a:gd name="T50" fmla="*/ 21 w 178"/>
              <a:gd name="T51" fmla="*/ 140 h 157"/>
              <a:gd name="T52" fmla="*/ 89 w 178"/>
              <a:gd name="T53" fmla="*/ 22 h 157"/>
              <a:gd name="T54" fmla="*/ 157 w 178"/>
              <a:gd name="T55" fmla="*/ 140 h 157"/>
              <a:gd name="T56" fmla="*/ 21 w 178"/>
              <a:gd name="T57" fmla="*/ 140 h 157"/>
              <a:gd name="T58" fmla="*/ 176 w 178"/>
              <a:gd name="T59" fmla="*/ 139 h 157"/>
              <a:gd name="T60" fmla="*/ 99 w 178"/>
              <a:gd name="T61" fmla="*/ 6 h 157"/>
              <a:gd name="T62" fmla="*/ 89 w 178"/>
              <a:gd name="T63" fmla="*/ 0 h 157"/>
              <a:gd name="T64" fmla="*/ 79 w 178"/>
              <a:gd name="T65" fmla="*/ 6 h 157"/>
              <a:gd name="T66" fmla="*/ 2 w 178"/>
              <a:gd name="T67" fmla="*/ 139 h 157"/>
              <a:gd name="T68" fmla="*/ 2 w 178"/>
              <a:gd name="T69" fmla="*/ 151 h 157"/>
              <a:gd name="T70" fmla="*/ 12 w 178"/>
              <a:gd name="T71" fmla="*/ 157 h 157"/>
              <a:gd name="T72" fmla="*/ 165 w 178"/>
              <a:gd name="T73" fmla="*/ 157 h 157"/>
              <a:gd name="T74" fmla="*/ 176 w 178"/>
              <a:gd name="T75" fmla="*/ 151 h 157"/>
              <a:gd name="T76" fmla="*/ 176 w 178"/>
              <a:gd name="T77" fmla="*/ 139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157">
                <a:moveTo>
                  <a:pt x="89" y="109"/>
                </a:moveTo>
                <a:cubicBezTo>
                  <a:pt x="90" y="109"/>
                  <a:pt x="91" y="109"/>
                  <a:pt x="93" y="110"/>
                </a:cubicBezTo>
                <a:cubicBezTo>
                  <a:pt x="94" y="110"/>
                  <a:pt x="95" y="111"/>
                  <a:pt x="95" y="112"/>
                </a:cubicBezTo>
                <a:cubicBezTo>
                  <a:pt x="96" y="113"/>
                  <a:pt x="97" y="114"/>
                  <a:pt x="97" y="115"/>
                </a:cubicBezTo>
                <a:cubicBezTo>
                  <a:pt x="98" y="116"/>
                  <a:pt x="98" y="117"/>
                  <a:pt x="98" y="118"/>
                </a:cubicBezTo>
                <a:cubicBezTo>
                  <a:pt x="98" y="120"/>
                  <a:pt x="98" y="121"/>
                  <a:pt x="97" y="122"/>
                </a:cubicBezTo>
                <a:cubicBezTo>
                  <a:pt x="97" y="123"/>
                  <a:pt x="96" y="124"/>
                  <a:pt x="95" y="125"/>
                </a:cubicBezTo>
                <a:cubicBezTo>
                  <a:pt x="95" y="126"/>
                  <a:pt x="94" y="126"/>
                  <a:pt x="93" y="127"/>
                </a:cubicBezTo>
                <a:cubicBezTo>
                  <a:pt x="91" y="127"/>
                  <a:pt x="90" y="128"/>
                  <a:pt x="89" y="128"/>
                </a:cubicBezTo>
                <a:cubicBezTo>
                  <a:pt x="88" y="128"/>
                  <a:pt x="86" y="127"/>
                  <a:pt x="85" y="127"/>
                </a:cubicBezTo>
                <a:cubicBezTo>
                  <a:pt x="84" y="126"/>
                  <a:pt x="83" y="126"/>
                  <a:pt x="82" y="125"/>
                </a:cubicBezTo>
                <a:cubicBezTo>
                  <a:pt x="82" y="124"/>
                  <a:pt x="81" y="123"/>
                  <a:pt x="81" y="122"/>
                </a:cubicBezTo>
                <a:cubicBezTo>
                  <a:pt x="80" y="121"/>
                  <a:pt x="80" y="120"/>
                  <a:pt x="80" y="118"/>
                </a:cubicBezTo>
                <a:cubicBezTo>
                  <a:pt x="80" y="116"/>
                  <a:pt x="81" y="114"/>
                  <a:pt x="82" y="112"/>
                </a:cubicBezTo>
                <a:cubicBezTo>
                  <a:pt x="84" y="110"/>
                  <a:pt x="86" y="109"/>
                  <a:pt x="89" y="109"/>
                </a:cubicBezTo>
                <a:moveTo>
                  <a:pt x="80" y="71"/>
                </a:moveTo>
                <a:cubicBezTo>
                  <a:pt x="80" y="69"/>
                  <a:pt x="79" y="67"/>
                  <a:pt x="79" y="66"/>
                </a:cubicBezTo>
                <a:cubicBezTo>
                  <a:pt x="79" y="64"/>
                  <a:pt x="80" y="62"/>
                  <a:pt x="82" y="61"/>
                </a:cubicBezTo>
                <a:cubicBezTo>
                  <a:pt x="84" y="59"/>
                  <a:pt x="86" y="58"/>
                  <a:pt x="89" y="58"/>
                </a:cubicBezTo>
                <a:cubicBezTo>
                  <a:pt x="92" y="58"/>
                  <a:pt x="94" y="59"/>
                  <a:pt x="96" y="61"/>
                </a:cubicBezTo>
                <a:cubicBezTo>
                  <a:pt x="98" y="62"/>
                  <a:pt x="99" y="64"/>
                  <a:pt x="99" y="66"/>
                </a:cubicBezTo>
                <a:cubicBezTo>
                  <a:pt x="99" y="68"/>
                  <a:pt x="98" y="69"/>
                  <a:pt x="98" y="71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6" y="103"/>
                  <a:pt x="86" y="103"/>
                  <a:pt x="86" y="103"/>
                </a:cubicBezTo>
                <a:lnTo>
                  <a:pt x="80" y="71"/>
                </a:lnTo>
                <a:close/>
                <a:moveTo>
                  <a:pt x="21" y="140"/>
                </a:moveTo>
                <a:cubicBezTo>
                  <a:pt x="89" y="22"/>
                  <a:pt x="89" y="22"/>
                  <a:pt x="89" y="22"/>
                </a:cubicBezTo>
                <a:cubicBezTo>
                  <a:pt x="157" y="140"/>
                  <a:pt x="157" y="140"/>
                  <a:pt x="157" y="140"/>
                </a:cubicBezTo>
                <a:lnTo>
                  <a:pt x="21" y="140"/>
                </a:lnTo>
                <a:close/>
                <a:moveTo>
                  <a:pt x="176" y="139"/>
                </a:moveTo>
                <a:cubicBezTo>
                  <a:pt x="99" y="6"/>
                  <a:pt x="99" y="6"/>
                  <a:pt x="99" y="6"/>
                </a:cubicBezTo>
                <a:cubicBezTo>
                  <a:pt x="97" y="2"/>
                  <a:pt x="93" y="0"/>
                  <a:pt x="89" y="0"/>
                </a:cubicBezTo>
                <a:cubicBezTo>
                  <a:pt x="85" y="0"/>
                  <a:pt x="81" y="2"/>
                  <a:pt x="79" y="6"/>
                </a:cubicBezTo>
                <a:cubicBezTo>
                  <a:pt x="2" y="139"/>
                  <a:pt x="2" y="139"/>
                  <a:pt x="2" y="139"/>
                </a:cubicBezTo>
                <a:cubicBezTo>
                  <a:pt x="0" y="142"/>
                  <a:pt x="0" y="147"/>
                  <a:pt x="2" y="151"/>
                </a:cubicBezTo>
                <a:cubicBezTo>
                  <a:pt x="4" y="154"/>
                  <a:pt x="8" y="157"/>
                  <a:pt x="12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70" y="157"/>
                  <a:pt x="174" y="154"/>
                  <a:pt x="176" y="151"/>
                </a:cubicBezTo>
                <a:cubicBezTo>
                  <a:pt x="178" y="147"/>
                  <a:pt x="178" y="142"/>
                  <a:pt x="176" y="139"/>
                </a:cubicBezTo>
              </a:path>
            </a:pathLst>
          </a:custGeom>
          <a:solidFill>
            <a:srgbClr val="4031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Holder 6"/>
          <p:cNvSpPr>
            <a:spLocks noGrp="1"/>
          </p:cNvSpPr>
          <p:nvPr>
            <p:ph type="sldNum" sz="quarter" idx="7"/>
          </p:nvPr>
        </p:nvSpPr>
        <p:spPr>
          <a:xfrm>
            <a:off x="11751946" y="6360341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6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1700213" y="374650"/>
            <a:ext cx="8863012" cy="43088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U.S. Whole-of Government Cyber Approach</a:t>
            </a:r>
          </a:p>
        </p:txBody>
      </p:sp>
      <p:grpSp>
        <p:nvGrpSpPr>
          <p:cNvPr id="24580" name="Group 30"/>
          <p:cNvGrpSpPr>
            <a:grpSpLocks/>
          </p:cNvGrpSpPr>
          <p:nvPr/>
        </p:nvGrpSpPr>
        <p:grpSpPr bwMode="auto">
          <a:xfrm>
            <a:off x="2066925" y="3236315"/>
            <a:ext cx="7964418" cy="1553904"/>
            <a:chOff x="524394" y="4292456"/>
            <a:chExt cx="8057611" cy="1642619"/>
          </a:xfrm>
        </p:grpSpPr>
        <p:sp>
          <p:nvSpPr>
            <p:cNvPr id="32" name="Oval 31">
              <a:extLst/>
            </p:cNvPr>
            <p:cNvSpPr/>
            <p:nvPr/>
          </p:nvSpPr>
          <p:spPr>
            <a:xfrm>
              <a:off x="524394" y="4444815"/>
              <a:ext cx="8044912" cy="14902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>
              <a:extLst/>
            </p:cNvPr>
            <p:cNvSpPr txBox="1"/>
            <p:nvPr/>
          </p:nvSpPr>
          <p:spPr>
            <a:xfrm>
              <a:off x="564425" y="4292456"/>
              <a:ext cx="8017580" cy="1518789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1502116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</a:rPr>
                <a:t>PROTECT      |       PREVENT       |       MITIGATE       |       RESPOND      |       RECOVER</a:t>
              </a:r>
            </a:p>
          </p:txBody>
        </p:sp>
      </p:grpSp>
      <p:sp>
        <p:nvSpPr>
          <p:cNvPr id="34" name="Oval 33">
            <a:extLst/>
          </p:cNvPr>
          <p:cNvSpPr/>
          <p:nvPr/>
        </p:nvSpPr>
        <p:spPr>
          <a:xfrm>
            <a:off x="2078039" y="3018409"/>
            <a:ext cx="7942451" cy="1408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1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08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>
            <a:extLst/>
          </p:cNvPr>
          <p:cNvSpPr/>
          <p:nvPr/>
        </p:nvSpPr>
        <p:spPr>
          <a:xfrm>
            <a:off x="2073441" y="2389550"/>
            <a:ext cx="7951540" cy="1664373"/>
          </a:xfrm>
          <a:prstGeom prst="ellipse">
            <a:avLst/>
          </a:prstGeom>
          <a:gradFill flip="none" rotWithShape="1">
            <a:gsLst>
              <a:gs pos="0">
                <a:srgbClr val="D5E1EF"/>
              </a:gs>
              <a:gs pos="75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2067195" y="2904577"/>
            <a:ext cx="7963884" cy="1375141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SHARED SITUATIONAL AWARENESS ENABLING INTEGRATED OPERATIONAL ACTIONS</a:t>
            </a:r>
          </a:p>
        </p:txBody>
      </p:sp>
      <p:sp>
        <p:nvSpPr>
          <p:cNvPr id="38" name="TextBox 37">
            <a:extLst/>
          </p:cNvPr>
          <p:cNvSpPr txBox="1"/>
          <p:nvPr/>
        </p:nvSpPr>
        <p:spPr>
          <a:xfrm>
            <a:off x="2065580" y="2217020"/>
            <a:ext cx="7934555" cy="166587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INTELLIGENCE COMMUNITY: Cyber Threat Intelligence &amp; Attribution</a:t>
            </a:r>
          </a:p>
        </p:txBody>
      </p:sp>
      <p:sp>
        <p:nvSpPr>
          <p:cNvPr id="39" name="Oval 38">
            <a:extLst/>
          </p:cNvPr>
          <p:cNvSpPr/>
          <p:nvPr/>
        </p:nvSpPr>
        <p:spPr>
          <a:xfrm>
            <a:off x="4822396" y="1668966"/>
            <a:ext cx="2517581" cy="1667762"/>
          </a:xfrm>
          <a:prstGeom prst="ellipse">
            <a:avLst/>
          </a:prstGeom>
          <a:gradFill>
            <a:gsLst>
              <a:gs pos="0">
                <a:srgbClr val="0D3D60"/>
              </a:gs>
              <a:gs pos="98750">
                <a:srgbClr val="00121E"/>
              </a:gs>
              <a:gs pos="60000">
                <a:srgbClr val="002A47"/>
              </a:gs>
            </a:gsLst>
            <a:lin ang="5400000" scaled="0"/>
          </a:gra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2800" dirty="0">
                <a:solidFill>
                  <a:prstClr val="white"/>
                </a:solidFill>
              </a:rPr>
              <a:t>DHS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Lead for</a:t>
            </a:r>
            <a:br>
              <a:rPr 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</a:br>
            <a:r>
              <a:rPr 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Protection</a:t>
            </a:r>
          </a:p>
        </p:txBody>
      </p:sp>
      <p:sp>
        <p:nvSpPr>
          <p:cNvPr id="40" name="Oval 39">
            <a:extLst/>
          </p:cNvPr>
          <p:cNvSpPr/>
          <p:nvPr/>
        </p:nvSpPr>
        <p:spPr>
          <a:xfrm>
            <a:off x="7664090" y="1668966"/>
            <a:ext cx="2517581" cy="1667762"/>
          </a:xfrm>
          <a:prstGeom prst="ellipse">
            <a:avLst/>
          </a:prstGeom>
          <a:gradFill>
            <a:gsLst>
              <a:gs pos="0">
                <a:srgbClr val="0D3D60"/>
              </a:gs>
              <a:gs pos="98750">
                <a:srgbClr val="00121E"/>
              </a:gs>
              <a:gs pos="60000">
                <a:srgbClr val="002A47"/>
              </a:gs>
            </a:gsLst>
            <a:lin ang="5400000" scaled="0"/>
          </a:gra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4000" b="1" dirty="0">
                <a:solidFill>
                  <a:prstClr val="white"/>
                </a:solidFill>
              </a:rPr>
              <a:t>DoD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Lead for</a:t>
            </a:r>
            <a:br>
              <a:rPr lang="en-US" sz="20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</a:br>
            <a:r>
              <a:rPr lang="en-US" sz="2000" b="1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National Defense</a:t>
            </a:r>
          </a:p>
        </p:txBody>
      </p:sp>
      <p:sp>
        <p:nvSpPr>
          <p:cNvPr id="24590" name="Rectangle 40"/>
          <p:cNvSpPr>
            <a:spLocks noChangeArrowheads="1"/>
          </p:cNvSpPr>
          <p:nvPr/>
        </p:nvSpPr>
        <p:spPr bwMode="auto">
          <a:xfrm>
            <a:off x="1864249" y="4811712"/>
            <a:ext cx="870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Coordinate with Public, Private, and International Partners</a:t>
            </a:r>
          </a:p>
        </p:txBody>
      </p:sp>
      <p:pic>
        <p:nvPicPr>
          <p:cNvPr id="24591" name="Picture 8" descr="Z:\!!_RESOURCE LIBRARY\IMAGE LIBRARY\Logos and Seals\Intel_community\DHS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9" y="938874"/>
            <a:ext cx="938282" cy="9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4" y="938874"/>
            <a:ext cx="938282" cy="9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43">
            <a:extLst/>
          </p:cNvPr>
          <p:cNvSpPr/>
          <p:nvPr/>
        </p:nvSpPr>
        <p:spPr>
          <a:xfrm rot="661526">
            <a:off x="7109074" y="2153713"/>
            <a:ext cx="837738" cy="159443"/>
          </a:xfrm>
          <a:custGeom>
            <a:avLst/>
            <a:gdLst>
              <a:gd name="connsiteX0" fmla="*/ 0 w 809625"/>
              <a:gd name="connsiteY0" fmla="*/ 148823 h 148823"/>
              <a:gd name="connsiteX1" fmla="*/ 400050 w 809625"/>
              <a:gd name="connsiteY1" fmla="*/ 5948 h 148823"/>
              <a:gd name="connsiteX2" fmla="*/ 809625 w 809625"/>
              <a:gd name="connsiteY2" fmla="*/ 24998 h 148823"/>
              <a:gd name="connsiteX0" fmla="*/ 0 w 866775"/>
              <a:gd name="connsiteY0" fmla="*/ 189457 h 189457"/>
              <a:gd name="connsiteX1" fmla="*/ 457200 w 866775"/>
              <a:gd name="connsiteY1" fmla="*/ 8482 h 189457"/>
              <a:gd name="connsiteX2" fmla="*/ 866775 w 866775"/>
              <a:gd name="connsiteY2" fmla="*/ 27532 h 189457"/>
              <a:gd name="connsiteX0" fmla="*/ 0 w 952500"/>
              <a:gd name="connsiteY0" fmla="*/ 189457 h 189457"/>
              <a:gd name="connsiteX1" fmla="*/ 457200 w 952500"/>
              <a:gd name="connsiteY1" fmla="*/ 8482 h 189457"/>
              <a:gd name="connsiteX2" fmla="*/ 952500 w 952500"/>
              <a:gd name="connsiteY2" fmla="*/ 27532 h 1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189457">
                <a:moveTo>
                  <a:pt x="0" y="189457"/>
                </a:moveTo>
                <a:cubicBezTo>
                  <a:pt x="132556" y="128338"/>
                  <a:pt x="298450" y="35469"/>
                  <a:pt x="457200" y="8482"/>
                </a:cubicBezTo>
                <a:cubicBezTo>
                  <a:pt x="615950" y="-18505"/>
                  <a:pt x="952500" y="27532"/>
                  <a:pt x="952500" y="27532"/>
                </a:cubicBezTo>
              </a:path>
            </a:pathLst>
          </a:custGeom>
          <a:noFill/>
          <a:ln w="152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9167">
                  <a:schemeClr val="accent1">
                    <a:lumMod val="75000"/>
                  </a:schemeClr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triangle" w="sm" len="sm"/>
            <a:tailEnd type="triangle" w="sm" len="sm"/>
          </a:ln>
          <a:effectLst>
            <a:outerShdw blurRad="635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/>
          </p:cNvPr>
          <p:cNvSpPr/>
          <p:nvPr/>
        </p:nvSpPr>
        <p:spPr>
          <a:xfrm>
            <a:off x="2065580" y="1668966"/>
            <a:ext cx="2517581" cy="1667762"/>
          </a:xfrm>
          <a:prstGeom prst="ellipse">
            <a:avLst/>
          </a:prstGeom>
          <a:gradFill>
            <a:gsLst>
              <a:gs pos="0">
                <a:srgbClr val="0D3D60"/>
              </a:gs>
              <a:gs pos="98750">
                <a:srgbClr val="00121E"/>
              </a:gs>
              <a:gs pos="60000">
                <a:srgbClr val="002A47"/>
              </a:gs>
            </a:gsLst>
            <a:lin ang="5400000" scaled="0"/>
          </a:gradFill>
          <a:ln>
            <a:noFill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2800" dirty="0">
                <a:solidFill>
                  <a:prstClr val="white"/>
                </a:solidFill>
              </a:rPr>
              <a:t>DOJ/FBI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Lead for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Investigation and Enforcement</a:t>
            </a:r>
          </a:p>
        </p:txBody>
      </p:sp>
      <p:pic>
        <p:nvPicPr>
          <p:cNvPr id="2459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4" y="938634"/>
            <a:ext cx="938282" cy="9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reeform 46">
            <a:extLst/>
          </p:cNvPr>
          <p:cNvSpPr/>
          <p:nvPr/>
        </p:nvSpPr>
        <p:spPr>
          <a:xfrm rot="397489">
            <a:off x="4309539" y="2159550"/>
            <a:ext cx="860600" cy="163794"/>
          </a:xfrm>
          <a:custGeom>
            <a:avLst/>
            <a:gdLst>
              <a:gd name="connsiteX0" fmla="*/ 0 w 809625"/>
              <a:gd name="connsiteY0" fmla="*/ 148823 h 148823"/>
              <a:gd name="connsiteX1" fmla="*/ 400050 w 809625"/>
              <a:gd name="connsiteY1" fmla="*/ 5948 h 148823"/>
              <a:gd name="connsiteX2" fmla="*/ 809625 w 809625"/>
              <a:gd name="connsiteY2" fmla="*/ 24998 h 148823"/>
              <a:gd name="connsiteX0" fmla="*/ 0 w 866775"/>
              <a:gd name="connsiteY0" fmla="*/ 189457 h 189457"/>
              <a:gd name="connsiteX1" fmla="*/ 457200 w 866775"/>
              <a:gd name="connsiteY1" fmla="*/ 8482 h 189457"/>
              <a:gd name="connsiteX2" fmla="*/ 866775 w 866775"/>
              <a:gd name="connsiteY2" fmla="*/ 27532 h 189457"/>
              <a:gd name="connsiteX0" fmla="*/ 0 w 952500"/>
              <a:gd name="connsiteY0" fmla="*/ 189457 h 189457"/>
              <a:gd name="connsiteX1" fmla="*/ 457200 w 952500"/>
              <a:gd name="connsiteY1" fmla="*/ 8482 h 189457"/>
              <a:gd name="connsiteX2" fmla="*/ 952500 w 952500"/>
              <a:gd name="connsiteY2" fmla="*/ 27532 h 1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 h="189457">
                <a:moveTo>
                  <a:pt x="0" y="189457"/>
                </a:moveTo>
                <a:cubicBezTo>
                  <a:pt x="132556" y="128338"/>
                  <a:pt x="298450" y="35469"/>
                  <a:pt x="457200" y="8482"/>
                </a:cubicBezTo>
                <a:cubicBezTo>
                  <a:pt x="615950" y="-18505"/>
                  <a:pt x="952500" y="27532"/>
                  <a:pt x="952500" y="27532"/>
                </a:cubicBezTo>
              </a:path>
            </a:pathLst>
          </a:custGeom>
          <a:noFill/>
          <a:ln w="152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9167">
                  <a:schemeClr val="accent1">
                    <a:lumMod val="75000"/>
                  </a:schemeClr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triangle" w="sm" len="sm"/>
            <a:tailEnd type="triangle" w="sm" len="sm"/>
          </a:ln>
          <a:effectLst>
            <a:outerShdw blurRad="635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reeform 47">
            <a:extLst/>
          </p:cNvPr>
          <p:cNvSpPr/>
          <p:nvPr/>
        </p:nvSpPr>
        <p:spPr>
          <a:xfrm>
            <a:off x="3833723" y="3164586"/>
            <a:ext cx="4471924" cy="306290"/>
          </a:xfrm>
          <a:custGeom>
            <a:avLst/>
            <a:gdLst>
              <a:gd name="connsiteX0" fmla="*/ 4276725 w 4276725"/>
              <a:gd name="connsiteY0" fmla="*/ 0 h 412152"/>
              <a:gd name="connsiteX1" fmla="*/ 2114550 w 4276725"/>
              <a:gd name="connsiteY1" fmla="*/ 409575 h 412152"/>
              <a:gd name="connsiteX2" fmla="*/ 0 w 4276725"/>
              <a:gd name="connsiteY2" fmla="*/ 142875 h 412152"/>
              <a:gd name="connsiteX0" fmla="*/ 4041631 w 4041631"/>
              <a:gd name="connsiteY0" fmla="*/ 0 h 343735"/>
              <a:gd name="connsiteX1" fmla="*/ 2114550 w 4041631"/>
              <a:gd name="connsiteY1" fmla="*/ 342900 h 343735"/>
              <a:gd name="connsiteX2" fmla="*/ 0 w 4041631"/>
              <a:gd name="connsiteY2" fmla="*/ 76200 h 343735"/>
              <a:gd name="connsiteX0" fmla="*/ 4069842 w 4069842"/>
              <a:gd name="connsiteY0" fmla="*/ 0 h 363204"/>
              <a:gd name="connsiteX1" fmla="*/ 2114550 w 4069842"/>
              <a:gd name="connsiteY1" fmla="*/ 361950 h 363204"/>
              <a:gd name="connsiteX2" fmla="*/ 0 w 4069842"/>
              <a:gd name="connsiteY2" fmla="*/ 95250 h 363204"/>
              <a:gd name="connsiteX0" fmla="*/ 4032227 w 4032227"/>
              <a:gd name="connsiteY0" fmla="*/ 0 h 362207"/>
              <a:gd name="connsiteX1" fmla="*/ 2076935 w 4032227"/>
              <a:gd name="connsiteY1" fmla="*/ 361950 h 362207"/>
              <a:gd name="connsiteX2" fmla="*/ 0 w 4032227"/>
              <a:gd name="connsiteY2" fmla="*/ 47625 h 362207"/>
              <a:gd name="connsiteX0" fmla="*/ 4032227 w 4032227"/>
              <a:gd name="connsiteY0" fmla="*/ 0 h 362273"/>
              <a:gd name="connsiteX1" fmla="*/ 2076935 w 4032227"/>
              <a:gd name="connsiteY1" fmla="*/ 361950 h 362273"/>
              <a:gd name="connsiteX2" fmla="*/ 0 w 4032227"/>
              <a:gd name="connsiteY2" fmla="*/ 47625 h 362273"/>
              <a:gd name="connsiteX0" fmla="*/ 3778325 w 3778325"/>
              <a:gd name="connsiteY0" fmla="*/ 9525 h 314341"/>
              <a:gd name="connsiteX1" fmla="*/ 2076935 w 3778325"/>
              <a:gd name="connsiteY1" fmla="*/ 314325 h 314341"/>
              <a:gd name="connsiteX2" fmla="*/ 0 w 3778325"/>
              <a:gd name="connsiteY2" fmla="*/ 0 h 314341"/>
              <a:gd name="connsiteX0" fmla="*/ 3815940 w 3815940"/>
              <a:gd name="connsiteY0" fmla="*/ 0 h 323864"/>
              <a:gd name="connsiteX1" fmla="*/ 2076935 w 3815940"/>
              <a:gd name="connsiteY1" fmla="*/ 323850 h 323864"/>
              <a:gd name="connsiteX2" fmla="*/ 0 w 3815940"/>
              <a:gd name="connsiteY2" fmla="*/ 9525 h 32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5940" h="323864">
                <a:moveTo>
                  <a:pt x="3815940" y="0"/>
                </a:moveTo>
                <a:cubicBezTo>
                  <a:pt x="3091246" y="192881"/>
                  <a:pt x="2712925" y="322263"/>
                  <a:pt x="2076935" y="323850"/>
                </a:cubicBezTo>
                <a:cubicBezTo>
                  <a:pt x="1440945" y="325438"/>
                  <a:pt x="729093" y="192881"/>
                  <a:pt x="0" y="9525"/>
                </a:cubicBezTo>
              </a:path>
            </a:pathLst>
          </a:custGeom>
          <a:noFill/>
          <a:ln w="152400" cmpd="sng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9167">
                  <a:schemeClr val="accent1">
                    <a:lumMod val="75000"/>
                  </a:schemeClr>
                </a:gs>
                <a:gs pos="50000">
                  <a:schemeClr val="accent1"/>
                </a:gs>
              </a:gsLst>
              <a:lin ang="0" scaled="1"/>
              <a:tileRect/>
            </a:gradFill>
            <a:headEnd type="triangle" w="sm" len="sm"/>
            <a:tailEnd type="triangle" w="sm" len="sm"/>
          </a:ln>
          <a:effectLst>
            <a:outerShdw blurRad="635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55088" y="5470986"/>
            <a:ext cx="2531091" cy="769441"/>
            <a:chOff x="9525000" y="4216779"/>
            <a:chExt cx="2531091" cy="769441"/>
          </a:xfrm>
        </p:grpSpPr>
        <p:sp>
          <p:nvSpPr>
            <p:cNvPr id="2" name="TextBox 1"/>
            <p:cNvSpPr txBox="1"/>
            <p:nvPr/>
          </p:nvSpPr>
          <p:spPr>
            <a:xfrm>
              <a:off x="9527503" y="4216779"/>
              <a:ext cx="2512097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DHS    Department of Homeland Security</a:t>
              </a:r>
            </a:p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DoD    Department of Defense</a:t>
              </a:r>
            </a:p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DOJ    Department of Justice</a:t>
              </a:r>
            </a:p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FBI      Federal Bureau of Investigation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9525000" y="4580389"/>
              <a:ext cx="253109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9525000" y="4773952"/>
              <a:ext cx="253109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9525000" y="4419600"/>
              <a:ext cx="2531091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8763000" y="5229657"/>
            <a:ext cx="106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Acronym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Key</a:t>
            </a:r>
          </a:p>
        </p:txBody>
      </p:sp>
      <p:sp>
        <p:nvSpPr>
          <p:cNvPr id="26" name="Holder 6"/>
          <p:cNvSpPr>
            <a:spLocks noGrp="1"/>
          </p:cNvSpPr>
          <p:nvPr>
            <p:ph type="sldNum" sz="quarter" idx="7"/>
          </p:nvPr>
        </p:nvSpPr>
        <p:spPr>
          <a:xfrm>
            <a:off x="11751946" y="6360341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27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71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5788" y="1006248"/>
            <a:ext cx="8866505" cy="490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635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Defense</a:t>
            </a:r>
            <a:r>
              <a:rPr sz="2000" b="1" spc="-5" dirty="0">
                <a:latin typeface="Calibri"/>
                <a:cs typeface="Calibri"/>
              </a:rPr>
              <a:t> Objectives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Cyberspace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469900" marR="69723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Ensuring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Joint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achieve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missions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contested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cyberspace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environment.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95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Strengthening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Joint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Force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conducting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cyberspace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operations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enhance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U.S.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military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advantages.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Defending</a:t>
            </a:r>
            <a:r>
              <a:rPr sz="2000" spc="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critical</a:t>
            </a:r>
            <a:r>
              <a:rPr sz="2000" b="1" u="sng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infrastructure</a:t>
            </a:r>
            <a:r>
              <a:rPr sz="2000" b="1" u="sng" spc="4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malicious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cyber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activity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individually,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campaign,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likely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cause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significant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cyber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incident.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 startAt="3"/>
            </a:pPr>
            <a:endParaRPr sz="1950" dirty="0">
              <a:latin typeface="Calibri"/>
              <a:cs typeface="Calibri"/>
            </a:endParaRPr>
          </a:p>
          <a:p>
            <a:pPr marL="469900" marR="11176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Securing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systems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against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malicious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cyber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activity,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including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non-DoD-owned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 startAt="3"/>
            </a:pPr>
            <a:endParaRPr sz="1950" dirty="0">
              <a:latin typeface="Calibri"/>
              <a:cs typeface="Calibri"/>
            </a:endParaRPr>
          </a:p>
          <a:p>
            <a:pPr marL="469265" marR="19177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Expanding</a:t>
            </a:r>
            <a:r>
              <a:rPr sz="2000" spc="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DoD</a:t>
            </a:r>
            <a:r>
              <a:rPr sz="2000" b="1" u="sng" spc="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cyber</a:t>
            </a:r>
            <a:r>
              <a:rPr sz="2000" b="1" u="sng" spc="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cooperation</a:t>
            </a:r>
            <a:r>
              <a:rPr sz="2000" b="1" u="sng" spc="15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interagency,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industry,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international </a:t>
            </a:r>
            <a:r>
              <a:rPr sz="2000" b="1" spc="-44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0066"/>
                </a:solidFill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partners</a:t>
            </a:r>
            <a:r>
              <a:rPr sz="2000" u="sng" spc="-10" dirty="0">
                <a:uFill>
                  <a:solidFill>
                    <a:srgbClr val="000066"/>
                  </a:solidFill>
                </a:u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558" y="396891"/>
            <a:ext cx="42818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2018 </a:t>
            </a:r>
            <a:r>
              <a:rPr spc="-5" dirty="0"/>
              <a:t>DoD</a:t>
            </a:r>
            <a:r>
              <a:rPr spc="-10" dirty="0"/>
              <a:t> </a:t>
            </a:r>
            <a:r>
              <a:rPr spc="-5" dirty="0"/>
              <a:t>Cyber</a:t>
            </a:r>
            <a:r>
              <a:rPr dirty="0"/>
              <a:t> </a:t>
            </a:r>
            <a:r>
              <a:rPr spc="-5" dirty="0"/>
              <a:t>Strategy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11750675" y="6361113"/>
            <a:ext cx="288925" cy="204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8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3083560" y="4994537"/>
            <a:ext cx="6024880" cy="1409065"/>
          </a:xfrm>
          <a:custGeom>
            <a:avLst/>
            <a:gdLst/>
            <a:ahLst/>
            <a:cxnLst/>
            <a:rect l="l" t="t" r="r" b="b"/>
            <a:pathLst>
              <a:path w="6024880" h="1409064">
                <a:moveTo>
                  <a:pt x="6024372" y="0"/>
                </a:moveTo>
                <a:lnTo>
                  <a:pt x="0" y="0"/>
                </a:lnTo>
                <a:lnTo>
                  <a:pt x="0" y="1408937"/>
                </a:lnTo>
                <a:lnTo>
                  <a:pt x="6024372" y="1408937"/>
                </a:lnTo>
                <a:lnTo>
                  <a:pt x="6024372" y="0"/>
                </a:lnTo>
                <a:close/>
              </a:path>
            </a:pathLst>
          </a:custGeom>
          <a:solidFill>
            <a:srgbClr val="24406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marL="342265" marR="502284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lang="en-US" b="1" spc="-10" dirty="0">
                <a:solidFill>
                  <a:srgbClr val="FFFFFF"/>
                </a:solidFill>
                <a:cs typeface="Calibri"/>
              </a:rPr>
              <a:t>Geographic</a:t>
            </a:r>
            <a:r>
              <a:rPr lang="en-US" b="1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combatant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 commands</a:t>
            </a:r>
            <a:r>
              <a:rPr lang="en-US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synchronize</a:t>
            </a:r>
            <a:r>
              <a:rPr lang="en-US" b="1" spc="1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effects</a:t>
            </a:r>
            <a:r>
              <a:rPr lang="en-US" b="1" spc="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in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 the </a:t>
            </a:r>
            <a:r>
              <a:rPr lang="en-US" b="1" spc="-34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classical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domains</a:t>
            </a:r>
            <a:r>
              <a:rPr lang="en-US" b="1" spc="-2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with</a:t>
            </a:r>
            <a:r>
              <a:rPr lang="en-US" b="1" spc="-2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one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another</a:t>
            </a:r>
            <a:endParaRPr lang="en-US" dirty="0">
              <a:cs typeface="Calibri"/>
            </a:endParaRPr>
          </a:p>
          <a:p>
            <a:pPr marL="342265" marR="508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lang="en-US" b="1" spc="-5" dirty="0">
                <a:solidFill>
                  <a:srgbClr val="FFFFFF"/>
                </a:solidFill>
                <a:cs typeface="Calibri"/>
              </a:rPr>
              <a:t>USCYBERCOM</a:t>
            </a:r>
            <a:r>
              <a:rPr lang="en-US" b="1" spc="2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synchronizes</a:t>
            </a:r>
            <a:r>
              <a:rPr lang="en-US" b="1" spc="1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effects</a:t>
            </a:r>
            <a:r>
              <a:rPr lang="en-US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in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the cyber</a:t>
            </a:r>
            <a:r>
              <a:rPr lang="en-US" b="1" spc="2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domain globally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in </a:t>
            </a:r>
            <a:r>
              <a:rPr lang="en-US" b="1" spc="-34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support</a:t>
            </a:r>
            <a:r>
              <a:rPr lang="en-US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of</a:t>
            </a:r>
            <a:r>
              <a:rPr lang="en-US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the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 geographic</a:t>
            </a:r>
            <a:r>
              <a:rPr lang="en-US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10" dirty="0">
                <a:solidFill>
                  <a:srgbClr val="FFFFFF"/>
                </a:solidFill>
                <a:cs typeface="Calibri"/>
              </a:rPr>
              <a:t>combatant</a:t>
            </a:r>
            <a:r>
              <a:rPr lang="en-US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cs typeface="Calibri"/>
              </a:rPr>
              <a:t>commands</a:t>
            </a:r>
            <a:endParaRPr lang="en-US" dirty="0">
              <a:cs typeface="Calibri"/>
            </a:endParaRPr>
          </a:p>
          <a:p>
            <a:endParaRPr dirty="0"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2814821" y="280008"/>
            <a:ext cx="67710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Combatant</a:t>
            </a:r>
            <a:r>
              <a:rPr spc="20" dirty="0"/>
              <a:t> </a:t>
            </a:r>
            <a:r>
              <a:rPr spc="-5" dirty="0"/>
              <a:t>Command</a:t>
            </a:r>
            <a:r>
              <a:rPr spc="5" dirty="0"/>
              <a:t> </a:t>
            </a:r>
            <a:r>
              <a:rPr spc="-5" dirty="0"/>
              <a:t>Cyber</a:t>
            </a:r>
            <a:r>
              <a:rPr spc="15" dirty="0"/>
              <a:t> </a:t>
            </a:r>
            <a:r>
              <a:rPr spc="-5" dirty="0"/>
              <a:t>Integration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15308145" y="6318052"/>
            <a:ext cx="287654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23" y="1253661"/>
            <a:ext cx="6041577" cy="347073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b="4240"/>
          <a:stretch/>
        </p:blipFill>
        <p:spPr>
          <a:xfrm>
            <a:off x="136544" y="838200"/>
            <a:ext cx="6013879" cy="4360047"/>
          </a:xfrm>
          <a:prstGeom prst="rect">
            <a:avLst/>
          </a:prstGeom>
        </p:spPr>
      </p:pic>
      <p:sp>
        <p:nvSpPr>
          <p:cNvPr id="8" name="Holder 6"/>
          <p:cNvSpPr txBox="1">
            <a:spLocks/>
          </p:cNvSpPr>
          <p:nvPr/>
        </p:nvSpPr>
        <p:spPr>
          <a:xfrm>
            <a:off x="11734800" y="6360341"/>
            <a:ext cx="28765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1645"/>
                </a:lnSpc>
              </a:pPr>
              <a:t>8</a:t>
            </a:fld>
            <a:endParaRPr lang="en-US" spc="-5" dirty="0"/>
          </a:p>
        </p:txBody>
      </p:sp>
      <p:sp>
        <p:nvSpPr>
          <p:cNvPr id="9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6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60532"/>
            <a:ext cx="4535060" cy="430887"/>
          </a:xfrm>
        </p:spPr>
        <p:txBody>
          <a:bodyPr/>
          <a:lstStyle/>
          <a:p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524000" y="228601"/>
            <a:ext cx="9144000" cy="8413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 descr="National_Gu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728" y="5493697"/>
            <a:ext cx="836872" cy="835310"/>
          </a:xfrm>
          <a:prstGeom prst="rect">
            <a:avLst/>
          </a:prstGeom>
          <a:ln>
            <a:noFill/>
          </a:ln>
        </p:spPr>
      </p:pic>
      <p:pic>
        <p:nvPicPr>
          <p:cNvPr id="15" name="Picture 7" descr="\\Tdc-support2\E\nsaseal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70" y="296897"/>
            <a:ext cx="840260" cy="80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DISA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5456" y="279629"/>
            <a:ext cx="864939" cy="83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H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31" y="278529"/>
            <a:ext cx="838200" cy="837426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DOJ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468" y="243115"/>
            <a:ext cx="886475" cy="879630"/>
          </a:xfrm>
          <a:prstGeom prst="rect">
            <a:avLst/>
          </a:prstGeom>
          <a:ln>
            <a:noFill/>
          </a:ln>
        </p:spPr>
      </p:pic>
      <p:pic>
        <p:nvPicPr>
          <p:cNvPr id="19" name="Picture 18" descr="ICSeal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641" y="270307"/>
            <a:ext cx="849731" cy="842443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STAT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642" y="282392"/>
            <a:ext cx="854886" cy="829703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TREASURY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346" y="286658"/>
            <a:ext cx="836523" cy="830063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ENERGY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71" y="286658"/>
            <a:ext cx="840501" cy="841829"/>
          </a:xfrm>
          <a:prstGeom prst="rect">
            <a:avLst/>
          </a:prstGeom>
          <a:ln>
            <a:noFill/>
          </a:ln>
        </p:spPr>
      </p:pic>
      <p:pic>
        <p:nvPicPr>
          <p:cNvPr id="23" name="Picture 22" descr="FBI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459" y="241104"/>
            <a:ext cx="926713" cy="907702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presidential_seal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798" y="239611"/>
            <a:ext cx="914400" cy="88623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USCYBERCOM_Logo_Small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128" y="5446929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24th_Air_Forc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58" y="5522124"/>
            <a:ext cx="803099" cy="843150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MARFORCYBER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856" y="5476377"/>
            <a:ext cx="873748" cy="889676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US-TENTH-Fleet-web.gif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36" y="5485029"/>
            <a:ext cx="838987" cy="838200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CoastGuardCyber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057" y="5500101"/>
            <a:ext cx="838200" cy="839863"/>
          </a:xfrm>
          <a:prstGeom prst="rect">
            <a:avLst/>
          </a:prstGeom>
          <a:ln>
            <a:noFill/>
          </a:ln>
        </p:spPr>
      </p:pic>
      <p:pic>
        <p:nvPicPr>
          <p:cNvPr id="31" name="Picture 30" descr="US ARMY CYBER COM Seal for PPT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857" y="5441630"/>
            <a:ext cx="990600" cy="959170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7882366" y="1104928"/>
            <a:ext cx="3014234" cy="3086072"/>
            <a:chOff x="5367766" y="1581834"/>
            <a:chExt cx="3866438" cy="3866438"/>
          </a:xfrm>
        </p:grpSpPr>
        <p:pic>
          <p:nvPicPr>
            <p:cNvPr id="7" name="Picture 6" descr="Team-Cyber-Globe-Graphic.png"/>
            <p:cNvPicPr>
              <a:picLocks noChangeAspect="1"/>
            </p:cNvPicPr>
            <p:nvPr/>
          </p:nvPicPr>
          <p:blipFill>
            <a:blip r:embed="rId20" cstate="screen"/>
            <a:stretch>
              <a:fillRect/>
            </a:stretch>
          </p:blipFill>
          <p:spPr>
            <a:xfrm>
              <a:off x="5367766" y="1581834"/>
              <a:ext cx="3866438" cy="3866438"/>
            </a:xfrm>
            <a:prstGeom prst="rect">
              <a:avLst/>
            </a:prstGeom>
            <a:effectLst/>
          </p:spPr>
        </p:pic>
        <p:sp>
          <p:nvSpPr>
            <p:cNvPr id="34" name="TextBox 33"/>
            <p:cNvSpPr txBox="1"/>
            <p:nvPr/>
          </p:nvSpPr>
          <p:spPr>
            <a:xfrm>
              <a:off x="5609772" y="3239168"/>
              <a:ext cx="3352800" cy="424163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342900" dist="38100" dir="16200000" sx="107000" sy="107000" rotWithShape="0">
                <a:prstClr val="black">
                  <a:alpha val="40000"/>
                </a:prstClr>
              </a:outerShdw>
              <a:softEdge rad="25400"/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Coalition &amp; Partners in Cyber</a:t>
              </a:r>
            </a:p>
          </p:txBody>
        </p:sp>
      </p:grp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3807DD18-E1E6-4961-AFAD-82AD0374BC8A}"/>
              </a:ext>
            </a:extLst>
          </p:cNvPr>
          <p:cNvSpPr txBox="1">
            <a:spLocks/>
          </p:cNvSpPr>
          <p:nvPr/>
        </p:nvSpPr>
        <p:spPr bwMode="auto">
          <a:xfrm>
            <a:off x="1629668" y="1932510"/>
            <a:ext cx="6515936" cy="2149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5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687388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31875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6600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9538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996633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24025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1812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384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0956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552825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Wingdings" charset="2"/>
              <a:buChar char="Ø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rgbClr val="438086"/>
              </a:buClr>
              <a:defRPr/>
            </a:pPr>
            <a:r>
              <a:rPr lang="en-US" sz="1800" kern="0" dirty="0"/>
              <a:t>Partnerships and continuous information sharing is critical.</a:t>
            </a:r>
          </a:p>
          <a:p>
            <a:pPr lvl="1">
              <a:buClr>
                <a:srgbClr val="438086"/>
              </a:buClr>
              <a:buFont typeface="Wingdings" panose="05000000000000000000" pitchFamily="2" charset="2"/>
              <a:buChar char="Ø"/>
              <a:defRPr/>
            </a:pPr>
            <a:r>
              <a:rPr lang="en-US" sz="1600" kern="0" dirty="0"/>
              <a:t>Infrastructure and network vulnerabilities are not solely a national problem, we are all interconnected and must work together.</a:t>
            </a:r>
          </a:p>
          <a:p>
            <a:pPr lvl="1">
              <a:buClr>
                <a:srgbClr val="438086"/>
              </a:buClr>
              <a:buFont typeface="Wingdings" panose="05000000000000000000" pitchFamily="2" charset="2"/>
              <a:buChar char="Ø"/>
              <a:defRPr/>
            </a:pPr>
            <a:endParaRPr lang="en-US" sz="1600" kern="0" dirty="0"/>
          </a:p>
          <a:p>
            <a:pPr>
              <a:buClr>
                <a:srgbClr val="438086"/>
              </a:buClr>
              <a:defRPr/>
            </a:pPr>
            <a:r>
              <a:rPr lang="en-US" sz="1800" kern="0" dirty="0"/>
              <a:t>Investment in cyber defense is more cost effective than repairing damage caused by cyber-attacks.</a:t>
            </a:r>
          </a:p>
          <a:p>
            <a:pPr marL="0" indent="0">
              <a:buClr>
                <a:srgbClr val="438086"/>
              </a:buClr>
              <a:buNone/>
              <a:defRPr/>
            </a:pPr>
            <a:endParaRPr lang="en-US" sz="1800" kern="0" dirty="0"/>
          </a:p>
          <a:p>
            <a:pPr>
              <a:buClr>
                <a:srgbClr val="438086"/>
              </a:buClr>
              <a:defRPr/>
            </a:pPr>
            <a:r>
              <a:rPr lang="en-US" sz="1800" kern="0" dirty="0"/>
              <a:t>Policies that stretch across military, government, and commercial sectors need to be pro-actively established to mitigate critical infrastructure vulnerabilities.</a:t>
            </a:r>
          </a:p>
          <a:p>
            <a:pPr marL="344488" lvl="1" indent="0">
              <a:buClr>
                <a:srgbClr val="438086"/>
              </a:buClr>
              <a:buNone/>
              <a:defRPr/>
            </a:pPr>
            <a:endParaRPr lang="en-US" sz="1600" kern="0" dirty="0">
              <a:solidFill>
                <a:prstClr val="black"/>
              </a:solidFill>
            </a:endParaRPr>
          </a:p>
          <a:p>
            <a:pPr lvl="1">
              <a:buClr>
                <a:srgbClr val="438086"/>
              </a:buClr>
              <a:buFont typeface="Wingdings" panose="05000000000000000000" pitchFamily="2" charset="2"/>
              <a:buChar char="Ø"/>
              <a:defRPr/>
            </a:pPr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34800" y="6374423"/>
            <a:ext cx="272790" cy="210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5" name="object 39"/>
          <p:cNvSpPr txBox="1"/>
          <p:nvPr/>
        </p:nvSpPr>
        <p:spPr>
          <a:xfrm>
            <a:off x="5403311" y="537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6" name="object 39"/>
          <p:cNvSpPr txBox="1"/>
          <p:nvPr/>
        </p:nvSpPr>
        <p:spPr>
          <a:xfrm>
            <a:off x="5375028" y="6584310"/>
            <a:ext cx="10736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UNC</a:t>
            </a:r>
            <a:r>
              <a:rPr lang="en-US"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1200" b="1" spc="-5" dirty="0" smtClean="0">
                <a:solidFill>
                  <a:srgbClr val="00AF50"/>
                </a:solidFill>
                <a:latin typeface="Calibri"/>
                <a:cs typeface="Calibri"/>
              </a:rPr>
              <a:t>ASSIFIED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6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2E947FF8F10448EC070D85BD799FA" ma:contentTypeVersion="3" ma:contentTypeDescription="Create a new document." ma:contentTypeScope="" ma:versionID="c7215c5b94a8ec93bcde96c082473d88">
  <xsd:schema xmlns:xsd="http://www.w3.org/2001/XMLSchema" xmlns:xs="http://www.w3.org/2001/XMLSchema" xmlns:p="http://schemas.microsoft.com/office/2006/metadata/properties" xmlns:ns1="http://schemas.microsoft.com/sharepoint/v3" xmlns:ns2="1cf2f13a-a379-4ddc-85d2-78d398111de4" xmlns:ns3="fb959461-28ea-4fa0-87b3-c82ed4167cc9" targetNamespace="http://schemas.microsoft.com/office/2006/metadata/properties" ma:root="true" ma:fieldsID="cdd13a1cc04745cf4a8d977e908ea0a3" ns1:_="" ns2:_="" ns3:_="">
    <xsd:import namespace="http://schemas.microsoft.com/sharepoint/v3"/>
    <xsd:import namespace="1cf2f13a-a379-4ddc-85d2-78d398111de4"/>
    <xsd:import namespace="fb959461-28ea-4fa0-87b3-c82ed4167c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d863e17579940d09a5690db3c2aeb15" minOccurs="0"/>
                <xsd:element ref="ns2:TaxCatchAll" minOccurs="0"/>
                <xsd:element ref="ns2:TaxCatchAllLabe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2f13a-a379-4ddc-85d2-78d398111de4" elementFormDefault="qualified">
    <xsd:import namespace="http://schemas.microsoft.com/office/2006/documentManagement/types"/>
    <xsd:import namespace="http://schemas.microsoft.com/office/infopath/2007/PartnerControls"/>
    <xsd:element name="dd863e17579940d09a5690db3c2aeb15" ma:index="10" nillable="true" ma:taxonomy="true" ma:internalName="dd863e17579940d09a5690db3c2aeb15" ma:taxonomyFieldName="Classification" ma:displayName="Classification" ma:default="" ma:fieldId="{dd863e17-5799-40d0-9a56-90db3c2aeb15}" ma:sspId="4381979e-5e0f-4454-a96f-81a6f277fe35" ma:termSetId="e494a0e8-df57-408f-999c-1e08c33171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8bd1150a-0009-46c4-a730-baad07ce5a86}" ma:internalName="TaxCatchAll" ma:showField="CatchAllData" ma:web="1cf2f13a-a379-4ddc-85d2-78d398111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8bd1150a-0009-46c4-a730-baad07ce5a86}" ma:internalName="TaxCatchAllLabel" ma:readOnly="true" ma:showField="CatchAllDataLabel" ma:web="1cf2f13a-a379-4ddc-85d2-78d398111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59461-28ea-4fa0-87b3-c82ed4167c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d863e17579940d09a5690db3c2aeb15 xmlns="1cf2f13a-a379-4ddc-85d2-78d398111de4">
      <Terms xmlns="http://schemas.microsoft.com/office/infopath/2007/PartnerControls"/>
    </dd863e17579940d09a5690db3c2aeb15>
    <TaxCatchAll xmlns="1cf2f13a-a379-4ddc-85d2-78d398111de4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1A8B4B-06A8-4551-A789-D154D8BFD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f2f13a-a379-4ddc-85d2-78d398111de4"/>
    <ds:schemaRef ds:uri="fb959461-28ea-4fa0-87b3-c82ed4167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3E02A4-183D-42E7-A0A1-26DD131862F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cf2f13a-a379-4ddc-85d2-78d398111de4"/>
    <ds:schemaRef ds:uri="http://schemas.microsoft.com/sharepoint/v3"/>
    <ds:schemaRef ds:uri="http://purl.org/dc/terms/"/>
    <ds:schemaRef ds:uri="http://schemas.openxmlformats.org/package/2006/metadata/core-properties"/>
    <ds:schemaRef ds:uri="fb959461-28ea-4fa0-87b3-c82ed4167cc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8F98CA-B901-4DFA-87BA-82509620C5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832</Words>
  <Application>Microsoft Office PowerPoint</Application>
  <PresentationFormat>Widescreen</PresentationFormat>
  <Paragraphs>155</Paragraphs>
  <Slides>11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Helvetica</vt:lpstr>
      <vt:lpstr>Times New Roman</vt:lpstr>
      <vt:lpstr>Wingdings</vt:lpstr>
      <vt:lpstr>Office Theme</vt:lpstr>
      <vt:lpstr>Whole-of-Government Approach  to Cyber </vt:lpstr>
      <vt:lpstr>Brief Overview</vt:lpstr>
      <vt:lpstr>The Cyber Domain</vt:lpstr>
      <vt:lpstr>The Cyber World is Interconnected</vt:lpstr>
      <vt:lpstr>PowerPoint Presentation</vt:lpstr>
      <vt:lpstr>U.S. Whole-of Government Cyber Approach</vt:lpstr>
      <vt:lpstr>2018 DoD Cyber Strategy</vt:lpstr>
      <vt:lpstr>Combatant Command Cyber Integration</vt:lpstr>
      <vt:lpstr>Key Take-Aways</vt:lpstr>
      <vt:lpstr>Questions ?</vt:lpstr>
      <vt:lpstr>Threats in Cyberspace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Mario P GS AFRICOM J39 (US)</dc:creator>
  <cp:lastModifiedBy>Bridgeford, Jeri R CTR AFRICOM J69 (US)</cp:lastModifiedBy>
  <cp:revision>19</cp:revision>
  <dcterms:created xsi:type="dcterms:W3CDTF">2021-08-24T12:19:39Z</dcterms:created>
  <dcterms:modified xsi:type="dcterms:W3CDTF">2021-09-17T12:56:04Z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2020-07-31T00:00:00Z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2021-08-24T00:00:00Z</vt:filetime>
  </property>
  <property fmtid="{D5CDD505-2E9C-101B-9397-08002B2CF9AE}" pid="5" name="ContentTypeId">
    <vt:lpwstr>0x010100ED32E947FF8F10448EC070D85BD799FA</vt:lpwstr>
  </property>
</Properties>
</file>