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56" r:id="rId2"/>
    <p:sldId id="257" r:id="rId3"/>
    <p:sldId id="260" r:id="rId4"/>
    <p:sldId id="270" r:id="rId5"/>
    <p:sldId id="269" r:id="rId6"/>
    <p:sldId id="271" r:id="rId7"/>
    <p:sldId id="259" r:id="rId8"/>
    <p:sldId id="261" r:id="rId9"/>
    <p:sldId id="263" r:id="rId10"/>
    <p:sldId id="268" r:id="rId11"/>
    <p:sldId id="265" r:id="rId12"/>
    <p:sldId id="267" r:id="rId13"/>
    <p:sldId id="272"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4359" autoAdjust="0"/>
  </p:normalViewPr>
  <p:slideViewPr>
    <p:cSldViewPr>
      <p:cViewPr varScale="1">
        <p:scale>
          <a:sx n="84" d="100"/>
          <a:sy n="84" d="100"/>
        </p:scale>
        <p:origin x="-74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200" d="100"/>
          <a:sy n="200" d="100"/>
        </p:scale>
        <p:origin x="-72" y="102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CC725-6D83-44B6-8DB0-5EBC70F7EF33}" type="datetimeFigureOut">
              <a:rPr lang="en-US" smtClean="0"/>
              <a:t>10/23/2015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67EF32-800B-48CD-8271-579F462BFCB6}" type="slidenum">
              <a:rPr lang="en-US" smtClean="0"/>
              <a:t>‹#›</a:t>
            </a:fld>
            <a:endParaRPr lang="en-US"/>
          </a:p>
        </p:txBody>
      </p:sp>
    </p:spTree>
    <p:extLst>
      <p:ext uri="{BB962C8B-B14F-4D97-AF65-F5344CB8AC3E}">
        <p14:creationId xmlns:p14="http://schemas.microsoft.com/office/powerpoint/2010/main" val="3022083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 potential for technological surprise;</a:t>
            </a:r>
          </a:p>
          <a:p>
            <a:r>
              <a:rPr lang="en-US" dirty="0" smtClean="0"/>
              <a:t>High potential for Dual Use implications</a:t>
            </a:r>
            <a:endParaRPr lang="en-US" dirty="0"/>
          </a:p>
          <a:p>
            <a:endParaRPr lang="en-US" dirty="0"/>
          </a:p>
          <a:p>
            <a:r>
              <a:rPr lang="en-US" dirty="0" smtClean="0"/>
              <a:t>Many NAS/other recommendations for DOD in this space</a:t>
            </a:r>
          </a:p>
          <a:p>
            <a:endParaRPr lang="en-US" dirty="0" smtClean="0"/>
          </a:p>
          <a:p>
            <a:r>
              <a:rPr lang="en-US" dirty="0" smtClean="0"/>
              <a:t>“</a:t>
            </a:r>
            <a:r>
              <a:rPr lang="en-US" dirty="0" err="1" smtClean="0"/>
              <a:t>Neurodeterrence</a:t>
            </a:r>
            <a:r>
              <a:rPr lang="en-US" dirty="0" smtClean="0"/>
              <a:t>” </a:t>
            </a:r>
          </a:p>
          <a:p>
            <a:endParaRPr lang="en-US" dirty="0"/>
          </a:p>
        </p:txBody>
      </p:sp>
      <p:sp>
        <p:nvSpPr>
          <p:cNvPr id="4" name="Slide Number Placeholder 3"/>
          <p:cNvSpPr>
            <a:spLocks noGrp="1"/>
          </p:cNvSpPr>
          <p:nvPr>
            <p:ph type="sldNum" sz="quarter" idx="10"/>
          </p:nvPr>
        </p:nvSpPr>
        <p:spPr/>
        <p:txBody>
          <a:bodyPr/>
          <a:lstStyle/>
          <a:p>
            <a:fld id="{D067EF32-800B-48CD-8271-579F462BFCB6}" type="slidenum">
              <a:rPr lang="en-US" smtClean="0"/>
              <a:t>3</a:t>
            </a:fld>
            <a:endParaRPr lang="en-US"/>
          </a:p>
        </p:txBody>
      </p:sp>
    </p:spTree>
    <p:extLst>
      <p:ext uri="{BB962C8B-B14F-4D97-AF65-F5344CB8AC3E}">
        <p14:creationId xmlns:p14="http://schemas.microsoft.com/office/powerpoint/2010/main" val="989065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a:t>“fight</a:t>
            </a:r>
            <a:r>
              <a:rPr lang="en-US" dirty="0" smtClean="0"/>
              <a:t>, </a:t>
            </a:r>
            <a:r>
              <a:rPr lang="en-US" dirty="0"/>
              <a:t>flight</a:t>
            </a:r>
            <a:r>
              <a:rPr lang="en-US" dirty="0" smtClean="0"/>
              <a:t>, or </a:t>
            </a:r>
            <a:r>
              <a:rPr lang="en-US" dirty="0"/>
              <a:t>freeze</a:t>
            </a:r>
            <a:r>
              <a:rPr lang="en-US" dirty="0" smtClean="0"/>
              <a:t>” response that individuals have to a situation is regulated</a:t>
            </a:r>
            <a:r>
              <a:rPr lang="en-US" dirty="0"/>
              <a:t>! b</a:t>
            </a:r>
            <a:r>
              <a:rPr lang="en-US" dirty="0" smtClean="0"/>
              <a:t>y the amygdala: for </a:t>
            </a:r>
            <a:r>
              <a:rPr lang="en-US" dirty="0"/>
              <a:t>instance</a:t>
            </a:r>
            <a:r>
              <a:rPr lang="en-US" dirty="0" smtClean="0"/>
              <a:t>, people’s tendency to approach or avoid a given situation may be affected by the extent to which the amygdala responds to a given event in the environment. Culture affects how people show enhanced amygdala response to affective scenes across cultures</a:t>
            </a:r>
            <a:r>
              <a:rPr lang="en-US" dirty="0"/>
              <a:t>.</a:t>
            </a:r>
          </a:p>
        </p:txBody>
      </p:sp>
      <p:sp>
        <p:nvSpPr>
          <p:cNvPr id="4" name="Slide Number Placeholder 3"/>
          <p:cNvSpPr>
            <a:spLocks noGrp="1"/>
          </p:cNvSpPr>
          <p:nvPr>
            <p:ph type="sldNum" sz="quarter" idx="10"/>
          </p:nvPr>
        </p:nvSpPr>
        <p:spPr/>
        <p:txBody>
          <a:bodyPr/>
          <a:lstStyle/>
          <a:p>
            <a:fld id="{D067EF32-800B-48CD-8271-579F462BFCB6}" type="slidenum">
              <a:rPr lang="en-US" smtClean="0"/>
              <a:t>4</a:t>
            </a:fld>
            <a:endParaRPr lang="en-US"/>
          </a:p>
        </p:txBody>
      </p:sp>
    </p:spTree>
    <p:extLst>
      <p:ext uri="{BB962C8B-B14F-4D97-AF65-F5344CB8AC3E}">
        <p14:creationId xmlns:p14="http://schemas.microsoft.com/office/powerpoint/2010/main" val="3546209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67EF32-800B-48CD-8271-579F462BFCB6}" type="slidenum">
              <a:rPr lang="en-US" smtClean="0"/>
              <a:t>5</a:t>
            </a:fld>
            <a:endParaRPr lang="en-US"/>
          </a:p>
        </p:txBody>
      </p:sp>
    </p:spTree>
    <p:extLst>
      <p:ext uri="{BB962C8B-B14F-4D97-AF65-F5344CB8AC3E}">
        <p14:creationId xmlns:p14="http://schemas.microsoft.com/office/powerpoint/2010/main" val="3564859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67EF32-800B-48CD-8271-579F462BFCB6}" type="slidenum">
              <a:rPr lang="en-US" smtClean="0"/>
              <a:t>6</a:t>
            </a:fld>
            <a:endParaRPr lang="en-US"/>
          </a:p>
        </p:txBody>
      </p:sp>
    </p:spTree>
    <p:extLst>
      <p:ext uri="{BB962C8B-B14F-4D97-AF65-F5344CB8AC3E}">
        <p14:creationId xmlns:p14="http://schemas.microsoft.com/office/powerpoint/2010/main" val="3918439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Points on the pyramid</a:t>
            </a:r>
          </a:p>
          <a:p>
            <a:endParaRPr lang="en-US" dirty="0" smtClean="0"/>
          </a:p>
          <a:p>
            <a:r>
              <a:rPr lang="en-US" dirty="0" smtClean="0"/>
              <a:t>Radicalization</a:t>
            </a:r>
            <a:r>
              <a:rPr lang="en-US" baseline="0" dirty="0" smtClean="0"/>
              <a:t> can be “opinions” – this is not against the law, the Constitution fundamentally allows that.</a:t>
            </a:r>
          </a:p>
          <a:p>
            <a:r>
              <a:rPr lang="en-US" baseline="0" dirty="0" smtClean="0"/>
              <a:t>Its when they take action that becomes the problem.</a:t>
            </a:r>
          </a:p>
          <a:p>
            <a:r>
              <a:rPr lang="en-US" baseline="0" dirty="0" smtClean="0"/>
              <a:t>What takes people from the left pyramid to the right pyramid is the big challenge space and where much research is focused.</a:t>
            </a:r>
          </a:p>
          <a:p>
            <a:r>
              <a:rPr lang="en-US" baseline="0" dirty="0" smtClean="0"/>
              <a:t>This is not one-way, people can move up or down on each of these pyramids.</a:t>
            </a:r>
          </a:p>
          <a:p>
            <a:r>
              <a:rPr lang="en-US" baseline="0" dirty="0" smtClean="0"/>
              <a:t>(this is not a ‘conveyor belt’)</a:t>
            </a:r>
            <a:endParaRPr lang="en-US" dirty="0"/>
          </a:p>
        </p:txBody>
      </p:sp>
      <p:sp>
        <p:nvSpPr>
          <p:cNvPr id="4" name="Slide Number Placeholder 3"/>
          <p:cNvSpPr>
            <a:spLocks noGrp="1"/>
          </p:cNvSpPr>
          <p:nvPr>
            <p:ph type="sldNum" sz="quarter" idx="10"/>
          </p:nvPr>
        </p:nvSpPr>
        <p:spPr/>
        <p:txBody>
          <a:bodyPr/>
          <a:lstStyle/>
          <a:p>
            <a:fld id="{D067EF32-800B-48CD-8271-579F462BFCB6}" type="slidenum">
              <a:rPr lang="en-US" smtClean="0"/>
              <a:t>7</a:t>
            </a:fld>
            <a:endParaRPr lang="en-US"/>
          </a:p>
        </p:txBody>
      </p:sp>
    </p:spTree>
    <p:extLst>
      <p:ext uri="{BB962C8B-B14F-4D97-AF65-F5344CB8AC3E}">
        <p14:creationId xmlns:p14="http://schemas.microsoft.com/office/powerpoint/2010/main" val="740496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one individual is genetically or biologically predisposed to political violence (Hatemi, et al 2011). Rather, individuals who may be more disposed to</a:t>
            </a:r>
          </a:p>
          <a:p>
            <a:r>
              <a:rPr lang="en-US" dirty="0" smtClean="0"/>
              <a:t>engage in violence when threatened in general will become motivated to act because of particular provocations.  Genetics are implicated in predispositions – not causality.</a:t>
            </a:r>
          </a:p>
          <a:p>
            <a:endParaRPr lang="en-US" dirty="0" smtClean="0"/>
          </a:p>
          <a:p>
            <a:r>
              <a:rPr lang="en-US" dirty="0" smtClean="0"/>
              <a:t>Two genes involved in the future of cultural neuroscience work include serotonin </a:t>
            </a:r>
            <a:r>
              <a:rPr lang="en-US" dirty="0"/>
              <a:t>(5ZHTTLPR</a:t>
            </a:r>
            <a:r>
              <a:rPr lang="en-US" dirty="0" smtClean="0"/>
              <a:t>) and dopamine </a:t>
            </a:r>
            <a:r>
              <a:rPr lang="en-US" dirty="0"/>
              <a:t>(DRD4</a:t>
            </a:r>
            <a:r>
              <a:rPr lang="en-US" dirty="0" smtClean="0"/>
              <a:t>) </a:t>
            </a:r>
            <a:r>
              <a:rPr lang="en-US" dirty="0"/>
              <a:t>(</a:t>
            </a:r>
            <a:r>
              <a:rPr lang="en-US" dirty="0" err="1" smtClean="0"/>
              <a:t>Chiao</a:t>
            </a:r>
            <a:r>
              <a:rPr lang="en-US" dirty="0" smtClean="0"/>
              <a:t>, et al 2009), </a:t>
            </a:r>
            <a:r>
              <a:rPr lang="en-US" dirty="0" err="1" smtClean="0"/>
              <a:t>Chiao</a:t>
            </a:r>
            <a:r>
              <a:rPr lang="en-US" dirty="0" smtClean="0"/>
              <a:t> &amp; </a:t>
            </a:r>
            <a:r>
              <a:rPr lang="en-US" dirty="0" err="1" smtClean="0"/>
              <a:t>Blizinksy</a:t>
            </a:r>
            <a:r>
              <a:rPr lang="en-US" dirty="0" smtClean="0"/>
              <a:t> 2010.  Possessing the serotonin gene 5MHTTLPR is associated with increased negative emotion including anxiety, harm avoidance, fear conditioning, attentional bias to negative information, increased risk for depression in the presence of environmental risks, particularly in Western populations. In particular, exposure to chronic life stress, such as interpersonal conflict, loss. These genes vary in South American Indians and east Asians.</a:t>
            </a:r>
          </a:p>
          <a:p>
            <a:endParaRPr lang="en-US" dirty="0" smtClean="0"/>
          </a:p>
          <a:p>
            <a:r>
              <a:rPr lang="en-US" dirty="0" smtClean="0"/>
              <a:t>Trying  to  change  a  person’s  or  group’s  values leads to hostility. Research also indicated that when individuals process statements regarding sacred values, they use neural systems  associated with evaluating rights and wrongs and sematic rule retrieval but not systems associated with determining costs and benefits. </a:t>
            </a:r>
            <a:r>
              <a:rPr lang="en-US" b="1" dirty="0" smtClean="0"/>
              <a:t>Individuals are unable to make tradeoffs concerning sacred values due to the neural system utilized</a:t>
            </a:r>
            <a:r>
              <a:rPr lang="en-US" dirty="0" smtClean="0"/>
              <a:t> (</a:t>
            </a:r>
            <a:r>
              <a:rPr lang="en-US" dirty="0" err="1" smtClean="0"/>
              <a:t>Berns</a:t>
            </a:r>
            <a:r>
              <a:rPr lang="en-US" dirty="0" smtClean="0"/>
              <a:t>, et al., 2012).</a:t>
            </a:r>
          </a:p>
          <a:p>
            <a:endParaRPr lang="en-US" dirty="0"/>
          </a:p>
          <a:p>
            <a:endParaRPr lang="en-US" dirty="0"/>
          </a:p>
        </p:txBody>
      </p:sp>
      <p:sp>
        <p:nvSpPr>
          <p:cNvPr id="4" name="Slide Number Placeholder 3"/>
          <p:cNvSpPr>
            <a:spLocks noGrp="1"/>
          </p:cNvSpPr>
          <p:nvPr>
            <p:ph type="sldNum" sz="quarter" idx="10"/>
          </p:nvPr>
        </p:nvSpPr>
        <p:spPr/>
        <p:txBody>
          <a:bodyPr/>
          <a:lstStyle/>
          <a:p>
            <a:fld id="{D067EF32-800B-48CD-8271-579F462BFCB6}" type="slidenum">
              <a:rPr lang="en-US" smtClean="0"/>
              <a:t>8</a:t>
            </a:fld>
            <a:endParaRPr lang="en-US"/>
          </a:p>
        </p:txBody>
      </p:sp>
    </p:spTree>
    <p:extLst>
      <p:ext uri="{BB962C8B-B14F-4D97-AF65-F5344CB8AC3E}">
        <p14:creationId xmlns:p14="http://schemas.microsoft.com/office/powerpoint/2010/main" val="828100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Life experiences – these include everything from history of violence, competition</a:t>
            </a:r>
            <a:r>
              <a:rPr lang="en-US" sz="1200" b="0" i="0" u="none" strike="noStrike" kern="1200" dirty="0" smtClean="0">
                <a:solidFill>
                  <a:schemeClr val="tx1"/>
                </a:solidFill>
                <a:latin typeface="+mn-lt"/>
                <a:ea typeface="+mn-ea"/>
                <a:cs typeface="+mn-cs"/>
              </a:rPr>
              <a:t> over scarce resources, trauma, military service, level of education, etc.</a:t>
            </a:r>
          </a:p>
          <a:p>
            <a:endParaRPr lang="en-US" baseline="0" dirty="0"/>
          </a:p>
          <a:p>
            <a:r>
              <a:rPr lang="en-US" sz="1200" b="0" i="0" u="none" strike="noStrike" kern="1200" baseline="0" dirty="0" smtClean="0">
                <a:solidFill>
                  <a:schemeClr val="tx1"/>
                </a:solidFill>
                <a:latin typeface="+mn-lt"/>
                <a:ea typeface="+mn-ea"/>
                <a:cs typeface="+mn-cs"/>
              </a:rPr>
              <a:t>Narratives can alter a person’s beliefs attitudes</a:t>
            </a:r>
            <a:r>
              <a:rPr lang="en-US" sz="1200" b="0" i="0" u="none" strike="noStrike" kern="1200" dirty="0" smtClean="0">
                <a:solidFill>
                  <a:schemeClr val="tx1"/>
                </a:solidFill>
                <a:latin typeface="+mn-lt"/>
                <a:ea typeface="+mn-ea"/>
                <a:cs typeface="+mn-cs"/>
              </a:rPr>
              <a:t> and intentions. They frame the world in which an individual lives – additionally they provide an alternate form of rationality and simplify complex mental tasks (may lead a person to yield to persuasive calls to action) Extremist groups are very good at using narratives to persuade potential recruits that they have a moral imperative to joi</a:t>
            </a:r>
            <a:r>
              <a:rPr lang="en-US" dirty="0" smtClean="0"/>
              <a:t>n the cause. Once established narratives are self perpetuating and more difficult to counter.</a:t>
            </a:r>
          </a:p>
        </p:txBody>
      </p:sp>
      <p:sp>
        <p:nvSpPr>
          <p:cNvPr id="4" name="Slide Number Placeholder 3"/>
          <p:cNvSpPr>
            <a:spLocks noGrp="1"/>
          </p:cNvSpPr>
          <p:nvPr>
            <p:ph type="sldNum" sz="quarter" idx="10"/>
          </p:nvPr>
        </p:nvSpPr>
        <p:spPr/>
        <p:txBody>
          <a:bodyPr/>
          <a:lstStyle/>
          <a:p>
            <a:fld id="{D067EF32-800B-48CD-8271-579F462BFCB6}" type="slidenum">
              <a:rPr lang="en-US" smtClean="0"/>
              <a:t>9</a:t>
            </a:fld>
            <a:endParaRPr lang="en-US"/>
          </a:p>
        </p:txBody>
      </p:sp>
    </p:spTree>
    <p:extLst>
      <p:ext uri="{BB962C8B-B14F-4D97-AF65-F5344CB8AC3E}">
        <p14:creationId xmlns:p14="http://schemas.microsoft.com/office/powerpoint/2010/main" val="1612597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Individuals</a:t>
            </a:r>
            <a:r>
              <a:rPr lang="en-US" sz="1600" baseline="0" dirty="0" smtClean="0"/>
              <a:t> are radicalized: </a:t>
            </a:r>
          </a:p>
          <a:p>
            <a:endParaRPr lang="en-US" sz="1600" baseline="0" dirty="0" smtClean="0"/>
          </a:p>
          <a:p>
            <a:r>
              <a:rPr lang="en-US" sz="1600" dirty="0" smtClean="0"/>
              <a:t>1) A</a:t>
            </a:r>
            <a:r>
              <a:rPr lang="en-US" sz="1600" baseline="0" dirty="0" smtClean="0"/>
              <a:t> </a:t>
            </a:r>
            <a:r>
              <a:rPr lang="en-US" sz="1600" dirty="0" smtClean="0"/>
              <a:t> sense of alienation and marginalization for those transplanted</a:t>
            </a:r>
            <a:r>
              <a:rPr lang="en-US" sz="1600" baseline="0" dirty="0" smtClean="0"/>
              <a:t> </a:t>
            </a:r>
            <a:r>
              <a:rPr lang="en-US" sz="1600" dirty="0" smtClean="0"/>
              <a:t>out</a:t>
            </a:r>
            <a:r>
              <a:rPr lang="en-US" sz="1600" baseline="0" dirty="0" smtClean="0"/>
              <a:t> </a:t>
            </a:r>
            <a:r>
              <a:rPr lang="en-US" sz="1600" dirty="0" smtClean="0"/>
              <a:t>of</a:t>
            </a:r>
            <a:r>
              <a:rPr lang="en-US" sz="1600" baseline="0" dirty="0" smtClean="0"/>
              <a:t> </a:t>
            </a:r>
            <a:r>
              <a:rPr lang="en-US" sz="1600" dirty="0" smtClean="0"/>
              <a:t>their</a:t>
            </a:r>
            <a:r>
              <a:rPr lang="en-US" sz="1600" baseline="0" dirty="0" smtClean="0"/>
              <a:t> </a:t>
            </a:r>
            <a:r>
              <a:rPr lang="en-US" sz="1600" dirty="0" smtClean="0"/>
              <a:t>original</a:t>
            </a:r>
            <a:r>
              <a:rPr lang="en-US" sz="1600" baseline="0" dirty="0" smtClean="0"/>
              <a:t> </a:t>
            </a:r>
            <a:r>
              <a:rPr lang="en-US" sz="1600" dirty="0" smtClean="0"/>
              <a:t>cultures;</a:t>
            </a:r>
          </a:p>
          <a:p>
            <a:r>
              <a:rPr lang="en-US" sz="1600" dirty="0" smtClean="0"/>
              <a:t>2. A loss of positive self concept/identify, (both</a:t>
            </a:r>
            <a:r>
              <a:rPr lang="en-US" sz="1600" baseline="0" dirty="0" smtClean="0"/>
              <a:t> </a:t>
            </a:r>
            <a:r>
              <a:rPr lang="en-US" sz="1600" dirty="0" smtClean="0"/>
              <a:t>of</a:t>
            </a:r>
            <a:r>
              <a:rPr lang="en-US" sz="1600" baseline="0" dirty="0" smtClean="0"/>
              <a:t> </a:t>
            </a:r>
            <a:r>
              <a:rPr lang="en-US" sz="1600" dirty="0" smtClean="0"/>
              <a:t>which</a:t>
            </a:r>
            <a:r>
              <a:rPr lang="en-US" sz="1600" baseline="0" dirty="0" smtClean="0"/>
              <a:t> </a:t>
            </a:r>
            <a:r>
              <a:rPr lang="en-US" sz="1600" dirty="0" smtClean="0"/>
              <a:t>are</a:t>
            </a:r>
            <a:r>
              <a:rPr lang="en-US" sz="1600" baseline="0" dirty="0" smtClean="0"/>
              <a:t> </a:t>
            </a:r>
            <a:r>
              <a:rPr lang="en-US" sz="1600" dirty="0" smtClean="0"/>
              <a:t>met</a:t>
            </a:r>
            <a:r>
              <a:rPr lang="en-US" sz="1600" baseline="0" dirty="0" smtClean="0"/>
              <a:t> </a:t>
            </a:r>
            <a:r>
              <a:rPr lang="en-US" sz="1600" dirty="0" smtClean="0"/>
              <a:t>by</a:t>
            </a:r>
            <a:r>
              <a:rPr lang="en-US" sz="1600" baseline="0" dirty="0" smtClean="0"/>
              <a:t> </a:t>
            </a:r>
            <a:r>
              <a:rPr lang="en-US" sz="1600" dirty="0" smtClean="0"/>
              <a:t>group</a:t>
            </a:r>
            <a:r>
              <a:rPr lang="en-US" sz="1600" baseline="0" dirty="0" smtClean="0"/>
              <a:t> </a:t>
            </a:r>
            <a:r>
              <a:rPr lang="en-US" sz="1600" dirty="0" smtClean="0"/>
              <a:t>dynamics,</a:t>
            </a:r>
            <a:r>
              <a:rPr lang="en-US" sz="1600" baseline="0" dirty="0" smtClean="0"/>
              <a:t> </a:t>
            </a:r>
            <a:r>
              <a:rPr lang="en-US" sz="1600" dirty="0" smtClean="0"/>
              <a:t>loyalty,</a:t>
            </a:r>
            <a:r>
              <a:rPr lang="en-US" sz="1600" baseline="0" dirty="0" smtClean="0"/>
              <a:t> a</a:t>
            </a:r>
            <a:r>
              <a:rPr lang="en-US" sz="1600" dirty="0" smtClean="0"/>
              <a:t>nd</a:t>
            </a:r>
            <a:r>
              <a:rPr lang="en-US" sz="1600" baseline="0" dirty="0" smtClean="0"/>
              <a:t> </a:t>
            </a:r>
            <a:r>
              <a:rPr lang="en-US" sz="1600" dirty="0" smtClean="0"/>
              <a:t>a</a:t>
            </a:r>
            <a:r>
              <a:rPr lang="en-US" sz="1600" baseline="0" dirty="0" smtClean="0"/>
              <a:t> </a:t>
            </a:r>
            <a:r>
              <a:rPr lang="en-US" sz="1600" dirty="0" smtClean="0"/>
              <a:t>sense</a:t>
            </a:r>
            <a:r>
              <a:rPr lang="en-US" sz="1600" baseline="0" dirty="0" smtClean="0"/>
              <a:t> </a:t>
            </a:r>
            <a:r>
              <a:rPr lang="en-US" sz="1600" dirty="0" smtClean="0"/>
              <a:t>of</a:t>
            </a:r>
            <a:r>
              <a:rPr lang="en-US" sz="1600" baseline="0" dirty="0" smtClean="0"/>
              <a:t> </a:t>
            </a:r>
            <a:r>
              <a:rPr lang="en-US" sz="1600" dirty="0" smtClean="0"/>
              <a:t>belonging</a:t>
            </a:r>
            <a:r>
              <a:rPr lang="en-US" sz="1600" baseline="0" dirty="0" smtClean="0"/>
              <a:t> </a:t>
            </a:r>
            <a:r>
              <a:rPr lang="en-US" sz="1600" dirty="0" smtClean="0"/>
              <a:t>to</a:t>
            </a:r>
            <a:r>
              <a:rPr lang="en-US" sz="1600" baseline="0" dirty="0" smtClean="0"/>
              <a:t> </a:t>
            </a:r>
            <a:r>
              <a:rPr lang="en-US" sz="1600" dirty="0" smtClean="0"/>
              <a:t>the</a:t>
            </a:r>
            <a:r>
              <a:rPr lang="en-US" sz="1600" baseline="0" dirty="0" smtClean="0"/>
              <a:t> </a:t>
            </a:r>
            <a:r>
              <a:rPr lang="en-US" sz="1600" dirty="0" smtClean="0"/>
              <a:t>group);</a:t>
            </a:r>
          </a:p>
          <a:p>
            <a:r>
              <a:rPr lang="en-US" sz="1600" dirty="0" smtClean="0"/>
              <a:t>3. A</a:t>
            </a:r>
            <a:r>
              <a:rPr lang="en-US" sz="1600" baseline="0" dirty="0" smtClean="0"/>
              <a:t> </a:t>
            </a:r>
            <a:r>
              <a:rPr lang="en-US" sz="1600" dirty="0" smtClean="0"/>
              <a:t>desire</a:t>
            </a:r>
            <a:r>
              <a:rPr lang="en-US" sz="1600" baseline="0" dirty="0" smtClean="0"/>
              <a:t> </a:t>
            </a:r>
            <a:r>
              <a:rPr lang="en-US" sz="1600" dirty="0" smtClean="0"/>
              <a:t>for</a:t>
            </a:r>
            <a:r>
              <a:rPr lang="en-US" sz="1600" baseline="0" dirty="0" smtClean="0"/>
              <a:t> </a:t>
            </a:r>
            <a:r>
              <a:rPr lang="en-US" sz="1600" dirty="0" smtClean="0"/>
              <a:t>adventure;</a:t>
            </a:r>
            <a:r>
              <a:rPr lang="en-US" sz="1600" baseline="0" dirty="0" smtClean="0"/>
              <a:t> </a:t>
            </a:r>
            <a:r>
              <a:rPr lang="en-US" sz="1600" dirty="0" smtClean="0"/>
              <a:t>And</a:t>
            </a:r>
            <a:r>
              <a:rPr lang="en-US" sz="1600" baseline="0" dirty="0" smtClean="0"/>
              <a:t> </a:t>
            </a:r>
            <a:r>
              <a:rPr lang="en-US" sz="1600" dirty="0" smtClean="0"/>
              <a:t>life</a:t>
            </a:r>
            <a:r>
              <a:rPr lang="en-US" sz="1600" baseline="0" dirty="0" smtClean="0"/>
              <a:t> </a:t>
            </a:r>
            <a:r>
              <a:rPr lang="en-US" sz="1600" dirty="0" smtClean="0"/>
              <a:t>meaningfulness;</a:t>
            </a:r>
          </a:p>
          <a:p>
            <a:r>
              <a:rPr lang="en-US" sz="1600" dirty="0" smtClean="0"/>
              <a:t>4. A resonance to secondary traumatization occurring in the</a:t>
            </a:r>
            <a:r>
              <a:rPr lang="en-US" sz="1600" baseline="0" dirty="0" smtClean="0"/>
              <a:t> </a:t>
            </a:r>
            <a:r>
              <a:rPr lang="en-US" sz="1600" dirty="0" smtClean="0"/>
              <a:t>first</a:t>
            </a:r>
            <a:r>
              <a:rPr lang="en-US" sz="1600" baseline="0" dirty="0" smtClean="0"/>
              <a:t> </a:t>
            </a:r>
            <a:r>
              <a:rPr lang="en-US" sz="1600" dirty="0" smtClean="0"/>
              <a:t>group</a:t>
            </a:r>
            <a:r>
              <a:rPr lang="en-US" sz="1600" baseline="0" dirty="0" smtClean="0"/>
              <a:t> </a:t>
            </a:r>
            <a:r>
              <a:rPr lang="en-US" sz="1600" dirty="0" smtClean="0"/>
              <a:t>(i.e.,</a:t>
            </a:r>
            <a:r>
              <a:rPr lang="en-US" sz="1600" baseline="0" dirty="0" smtClean="0"/>
              <a:t> </a:t>
            </a:r>
            <a:r>
              <a:rPr lang="en-US" sz="1600" dirty="0" smtClean="0"/>
              <a:t>identifying</a:t>
            </a:r>
            <a:r>
              <a:rPr lang="en-US" sz="1600" baseline="0" dirty="0" smtClean="0"/>
              <a:t> </a:t>
            </a:r>
            <a:r>
              <a:rPr lang="en-US" sz="1600" dirty="0" smtClean="0"/>
              <a:t>with</a:t>
            </a:r>
            <a:r>
              <a:rPr lang="en-US" sz="1600" baseline="0" dirty="0" smtClean="0"/>
              <a:t> </a:t>
            </a:r>
            <a:r>
              <a:rPr lang="en-US" sz="1600" dirty="0" smtClean="0"/>
              <a:t>traumas and injustices done for instance to Muslims</a:t>
            </a:r>
            <a:r>
              <a:rPr lang="en-US" sz="1600" baseline="0" dirty="0" smtClean="0"/>
              <a:t> </a:t>
            </a:r>
            <a:r>
              <a:rPr lang="en-US" sz="1600" dirty="0" smtClean="0"/>
              <a:t>in Chechnya</a:t>
            </a:r>
            <a:r>
              <a:rPr lang="en-US" sz="1600" baseline="0" dirty="0" smtClean="0"/>
              <a:t> </a:t>
            </a:r>
            <a:r>
              <a:rPr lang="en-US" sz="1600" dirty="0" smtClean="0"/>
              <a:t> and Palestinian</a:t>
            </a:r>
            <a:r>
              <a:rPr lang="en-US" sz="1600" baseline="0" dirty="0" smtClean="0"/>
              <a:t> </a:t>
            </a:r>
            <a:r>
              <a:rPr lang="en-US" sz="1600" dirty="0" smtClean="0"/>
              <a:t>territories) and indirect traumatization from viewing images of these populations on</a:t>
            </a:r>
            <a:r>
              <a:rPr lang="en-US" sz="1600" baseline="0" dirty="0" smtClean="0"/>
              <a:t> </a:t>
            </a:r>
            <a:r>
              <a:rPr lang="en-US" sz="1600" dirty="0" smtClean="0"/>
              <a:t>television</a:t>
            </a:r>
            <a:r>
              <a:rPr lang="en-US" sz="1600" baseline="0" dirty="0" smtClean="0"/>
              <a:t> </a:t>
            </a:r>
            <a:r>
              <a:rPr lang="en-US" sz="1600" dirty="0" smtClean="0"/>
              <a:t>and</a:t>
            </a:r>
            <a:r>
              <a:rPr lang="en-US" sz="1600" baseline="0" dirty="0" smtClean="0"/>
              <a:t> </a:t>
            </a:r>
            <a:r>
              <a:rPr lang="en-US" sz="1600" dirty="0" smtClean="0"/>
              <a:t>internet; !and</a:t>
            </a:r>
            <a:r>
              <a:rPr lang="en-US" sz="1600" baseline="0" dirty="0" smtClean="0"/>
              <a:t> </a:t>
            </a:r>
            <a:endParaRPr lang="en-US" sz="1600" dirty="0" smtClean="0"/>
          </a:p>
          <a:p>
            <a:r>
              <a:rPr lang="en-US" sz="1600" dirty="0" smtClean="0"/>
              <a:t>5.</a:t>
            </a:r>
            <a:r>
              <a:rPr lang="en-US" sz="1600" baseline="0" dirty="0" smtClean="0"/>
              <a:t> </a:t>
            </a:r>
            <a:r>
              <a:rPr lang="en-US" sz="1600" dirty="0" smtClean="0"/>
              <a:t>Lastly</a:t>
            </a:r>
            <a:r>
              <a:rPr lang="en-US" sz="1600" baseline="0" dirty="0" smtClean="0"/>
              <a:t> </a:t>
            </a:r>
            <a:r>
              <a:rPr lang="en-US" sz="1600" dirty="0" smtClean="0"/>
              <a:t>a</a:t>
            </a:r>
            <a:r>
              <a:rPr lang="en-US" sz="1600" baseline="0" dirty="0" smtClean="0"/>
              <a:t> </a:t>
            </a:r>
            <a:r>
              <a:rPr lang="en-US" sz="1600" dirty="0" smtClean="0"/>
              <a:t>desire</a:t>
            </a:r>
            <a:r>
              <a:rPr lang="en-US" sz="1600" baseline="0" dirty="0" smtClean="0"/>
              <a:t> </a:t>
            </a:r>
            <a:r>
              <a:rPr lang="en-US" sz="1600" dirty="0" smtClean="0"/>
              <a:t>for</a:t>
            </a:r>
            <a:r>
              <a:rPr lang="en-US" sz="1600" baseline="0" dirty="0" smtClean="0"/>
              <a:t> </a:t>
            </a:r>
            <a:r>
              <a:rPr lang="en-US" sz="1600" dirty="0" smtClean="0"/>
              <a:t>personal</a:t>
            </a:r>
            <a:r>
              <a:rPr lang="en-US" sz="1600" baseline="0" dirty="0" smtClean="0"/>
              <a:t> </a:t>
            </a:r>
            <a:r>
              <a:rPr lang="en-US" sz="1600" dirty="0" smtClean="0"/>
              <a:t>redemption</a:t>
            </a:r>
            <a:r>
              <a:rPr lang="en-US" sz="1600" baseline="0" dirty="0" smtClean="0"/>
              <a:t> </a:t>
            </a:r>
            <a:r>
              <a:rPr lang="en-US" sz="1600" dirty="0" smtClean="0"/>
              <a:t>from</a:t>
            </a:r>
            <a:r>
              <a:rPr lang="en-US" sz="1600" baseline="0" dirty="0" smtClean="0"/>
              <a:t> </a:t>
            </a:r>
            <a:r>
              <a:rPr lang="en-US" sz="1600" dirty="0" smtClean="0"/>
              <a:t>corruption.”</a:t>
            </a:r>
            <a:r>
              <a:rPr lang="en-US" sz="1600" baseline="0" dirty="0" smtClean="0"/>
              <a:t> </a:t>
            </a:r>
            <a:r>
              <a:rPr lang="en-US" sz="1600" dirty="0" smtClean="0"/>
              <a:t>(Speckhard</a:t>
            </a:r>
            <a:r>
              <a:rPr lang="en-US" sz="1600" baseline="0" dirty="0" smtClean="0"/>
              <a:t> </a:t>
            </a:r>
            <a:r>
              <a:rPr lang="en-US" sz="1600" dirty="0" smtClean="0"/>
              <a:t>2005,</a:t>
            </a:r>
            <a:r>
              <a:rPr lang="en-US" sz="1600" baseline="0" dirty="0" smtClean="0"/>
              <a:t> </a:t>
            </a:r>
            <a:r>
              <a:rPr lang="en-US" sz="1600" dirty="0" smtClean="0"/>
              <a:t>p17)</a:t>
            </a:r>
          </a:p>
          <a:p>
            <a:endParaRPr lang="en-US" sz="1600" dirty="0" smtClean="0"/>
          </a:p>
          <a:p>
            <a:r>
              <a:rPr lang="en-US" sz="1200" b="0" i="0" u="none" strike="noStrike" kern="1200" baseline="0" dirty="0" smtClean="0">
                <a:solidFill>
                  <a:schemeClr val="tx1"/>
                </a:solidFill>
                <a:latin typeface="+mn-lt"/>
                <a:ea typeface="+mn-ea"/>
                <a:cs typeface="+mn-cs"/>
              </a:rPr>
              <a:t>“shared grievances and generalized! beliefs (loose ideologies) about the causes and possible means of reducing grievance are important preconditions for the emergence of social movements” or collective action, including Terrorist and radical groups (</a:t>
            </a:r>
            <a:r>
              <a:rPr lang="en-US" sz="1200" b="0" i="0" u="none" strike="noStrike" kern="1200" baseline="0" dirty="0" err="1" smtClean="0">
                <a:solidFill>
                  <a:schemeClr val="tx1"/>
                </a:solidFill>
                <a:latin typeface="+mn-lt"/>
                <a:ea typeface="+mn-ea"/>
                <a:cs typeface="+mn-cs"/>
              </a:rPr>
              <a:t>McCarthy&amp;Zald</a:t>
            </a:r>
            <a:r>
              <a:rPr lang="en-US" sz="1200" b="0" i="0" u="none" strike="noStrike" kern="1200" baseline="0" dirty="0" smtClean="0">
                <a:solidFill>
                  <a:schemeClr val="tx1"/>
                </a:solidFill>
                <a:latin typeface="+mn-lt"/>
                <a:ea typeface="+mn-ea"/>
                <a:cs typeface="+mn-cs"/>
              </a:rPr>
              <a:t>, 1977; </a:t>
            </a:r>
            <a:r>
              <a:rPr lang="en-US" sz="1200" b="0" i="0" u="none" strike="noStrike" kern="1200" baseline="0" dirty="0" err="1" smtClean="0">
                <a:solidFill>
                  <a:schemeClr val="tx1"/>
                </a:solidFill>
                <a:latin typeface="+mn-lt"/>
                <a:ea typeface="+mn-ea"/>
                <a:cs typeface="+mn-cs"/>
              </a:rPr>
              <a:t>Klandermans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Roefs</a:t>
            </a:r>
            <a:r>
              <a:rPr lang="en-US" sz="1200" b="0" i="0" u="none" strike="noStrike" kern="1200" baseline="0" dirty="0" smtClean="0">
                <a:solidFill>
                  <a:schemeClr val="tx1"/>
                </a:solidFill>
                <a:latin typeface="+mn-lt"/>
                <a:ea typeface="+mn-ea"/>
                <a:cs typeface="+mn-cs"/>
              </a:rPr>
              <a:t>, &amp; Olivier, 2001; Olson, 1971).</a:t>
            </a:r>
            <a:endParaRPr lang="en-US" sz="1600" dirty="0"/>
          </a:p>
        </p:txBody>
      </p:sp>
      <p:sp>
        <p:nvSpPr>
          <p:cNvPr id="4" name="Slide Number Placeholder 3"/>
          <p:cNvSpPr>
            <a:spLocks noGrp="1"/>
          </p:cNvSpPr>
          <p:nvPr>
            <p:ph type="sldNum" sz="quarter" idx="10"/>
          </p:nvPr>
        </p:nvSpPr>
        <p:spPr/>
        <p:txBody>
          <a:bodyPr/>
          <a:lstStyle/>
          <a:p>
            <a:fld id="{D067EF32-800B-48CD-8271-579F462BFCB6}" type="slidenum">
              <a:rPr lang="en-US" smtClean="0"/>
              <a:t>10</a:t>
            </a:fld>
            <a:endParaRPr lang="en-US"/>
          </a:p>
        </p:txBody>
      </p:sp>
    </p:spTree>
    <p:extLst>
      <p:ext uri="{BB962C8B-B14F-4D97-AF65-F5344CB8AC3E}">
        <p14:creationId xmlns:p14="http://schemas.microsoft.com/office/powerpoint/2010/main" val="499906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Narratives are dependent upon successful creation of myths.  Myths that weave together facts about past and present situations to create </a:t>
            </a:r>
            <a:r>
              <a:rPr lang="en-US" sz="1200" b="0" i="0" u="none" strike="noStrike" kern="1200" baseline="0" dirty="0" err="1" smtClean="0">
                <a:solidFill>
                  <a:schemeClr val="tx1"/>
                </a:solidFill>
                <a:latin typeface="+mn-lt"/>
                <a:ea typeface="+mn-ea"/>
                <a:cs typeface="+mn-cs"/>
              </a:rPr>
              <a:t>emotially</a:t>
            </a:r>
            <a:r>
              <a:rPr lang="en-US" sz="1200" b="0" i="0" u="none" strike="noStrike" kern="1200" baseline="0" dirty="0" smtClean="0">
                <a:solidFill>
                  <a:schemeClr val="tx1"/>
                </a:solidFill>
                <a:latin typeface="+mn-lt"/>
                <a:ea typeface="+mn-ea"/>
                <a:cs typeface="+mn-cs"/>
              </a:rPr>
              <a:t> compelling backgrounds influences the susceptibility of a population to manipulation by myth mongers (Casebeer, 2005)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One popular narrative is the “common enemy” and this becomes the frame through which locals interpret their grievances be they local national or ideological. (</a:t>
            </a:r>
            <a:r>
              <a:rPr lang="en-US" sz="1200" b="0" i="0" u="none" strike="noStrike" kern="1200" baseline="0" dirty="0" err="1" smtClean="0">
                <a:solidFill>
                  <a:schemeClr val="tx1"/>
                </a:solidFill>
                <a:latin typeface="+mn-lt"/>
                <a:ea typeface="+mn-ea"/>
                <a:cs typeface="+mn-cs"/>
              </a:rPr>
              <a:t>Everington</a:t>
            </a:r>
            <a:r>
              <a:rPr lang="en-US" sz="1200" b="0" i="0" u="none" strike="noStrike" kern="1200" baseline="0" dirty="0" smtClean="0">
                <a:solidFill>
                  <a:schemeClr val="tx1"/>
                </a:solidFill>
                <a:latin typeface="+mn-lt"/>
                <a:ea typeface="+mn-ea"/>
                <a:cs typeface="+mn-cs"/>
              </a:rPr>
              <a:t>, 2011)</a:t>
            </a:r>
          </a:p>
        </p:txBody>
      </p:sp>
      <p:sp>
        <p:nvSpPr>
          <p:cNvPr id="4" name="Slide Number Placeholder 3"/>
          <p:cNvSpPr>
            <a:spLocks noGrp="1"/>
          </p:cNvSpPr>
          <p:nvPr>
            <p:ph type="sldNum" sz="quarter" idx="10"/>
          </p:nvPr>
        </p:nvSpPr>
        <p:spPr/>
        <p:txBody>
          <a:bodyPr/>
          <a:lstStyle/>
          <a:p>
            <a:fld id="{D067EF32-800B-48CD-8271-579F462BFCB6}" type="slidenum">
              <a:rPr lang="en-US" smtClean="0"/>
              <a:t>11</a:t>
            </a:fld>
            <a:endParaRPr lang="en-US"/>
          </a:p>
        </p:txBody>
      </p:sp>
    </p:spTree>
    <p:extLst>
      <p:ext uri="{BB962C8B-B14F-4D97-AF65-F5344CB8AC3E}">
        <p14:creationId xmlns:p14="http://schemas.microsoft.com/office/powerpoint/2010/main" val="23911926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EC6BFFA-47FC-4B5C-A284-B17F1C67B595}" type="datetimeFigureOut">
              <a:rPr lang="en-US" smtClean="0"/>
              <a:t>10/23/2015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0339305-5787-41F5-8FD8-E0A5979C6FC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C6BFFA-47FC-4B5C-A284-B17F1C67B595}" type="datetimeFigureOut">
              <a:rPr lang="en-US" smtClean="0"/>
              <a:t>10/23/2015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39305-5787-41F5-8FD8-E0A5979C6F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C6BFFA-47FC-4B5C-A284-B17F1C67B595}" type="datetimeFigureOut">
              <a:rPr lang="en-US" smtClean="0"/>
              <a:t>10/23/2015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39305-5787-41F5-8FD8-E0A5979C6F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C6BFFA-47FC-4B5C-A284-B17F1C67B595}" type="datetimeFigureOut">
              <a:rPr lang="en-US" smtClean="0"/>
              <a:t>10/23/2015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39305-5787-41F5-8FD8-E0A5979C6FC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C6BFFA-47FC-4B5C-A284-B17F1C67B595}" type="datetimeFigureOut">
              <a:rPr lang="en-US" smtClean="0"/>
              <a:t>10/23/2015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39305-5787-41F5-8FD8-E0A5979C6FC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C6BFFA-47FC-4B5C-A284-B17F1C67B595}" type="datetimeFigureOut">
              <a:rPr lang="en-US" smtClean="0"/>
              <a:t>10/23/2015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339305-5787-41F5-8FD8-E0A5979C6FC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C6BFFA-47FC-4B5C-A284-B17F1C67B595}" type="datetimeFigureOut">
              <a:rPr lang="en-US" smtClean="0"/>
              <a:t>10/23/2015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0339305-5787-41F5-8FD8-E0A5979C6FC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EC6BFFA-47FC-4B5C-A284-B17F1C67B595}" type="datetimeFigureOut">
              <a:rPr lang="en-US" smtClean="0"/>
              <a:t>10/23/2015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0339305-5787-41F5-8FD8-E0A5979C6FC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EC6BFFA-47FC-4B5C-A284-B17F1C67B595}" type="datetimeFigureOut">
              <a:rPr lang="en-US" smtClean="0"/>
              <a:t>10/23/2015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0339305-5787-41F5-8FD8-E0A5979C6F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EC6BFFA-47FC-4B5C-A284-B17F1C67B595}" type="datetimeFigureOut">
              <a:rPr lang="en-US" smtClean="0"/>
              <a:t>10/23/2015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339305-5787-41F5-8FD8-E0A5979C6FC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EC6BFFA-47FC-4B5C-A284-B17F1C67B595}" type="datetimeFigureOut">
              <a:rPr lang="en-US" smtClean="0"/>
              <a:t>10/23/2015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0339305-5787-41F5-8FD8-E0A5979C6FC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EC6BFFA-47FC-4B5C-A284-B17F1C67B595}" type="datetimeFigureOut">
              <a:rPr lang="en-US" smtClean="0"/>
              <a:t>10/23/2015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0339305-5787-41F5-8FD8-E0A5979C6F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829761"/>
          </a:xfrm>
        </p:spPr>
        <p:txBody>
          <a:bodyPr>
            <a:normAutofit fontScale="90000"/>
          </a:bodyPr>
          <a:lstStyle/>
          <a:p>
            <a:r>
              <a:rPr lang="en-US" i="1" dirty="0" smtClean="0"/>
              <a:t>Neuroscience Insights on Radicalization and Mobilization to Violence: A Review. (2</a:t>
            </a:r>
            <a:r>
              <a:rPr lang="en-US" i="1" baseline="30000" dirty="0" smtClean="0"/>
              <a:t>nd</a:t>
            </a:r>
            <a:r>
              <a:rPr lang="en-US" i="1" dirty="0" smtClean="0"/>
              <a:t> Edition)</a:t>
            </a:r>
            <a:endParaRPr lang="en-US" dirty="0"/>
          </a:p>
        </p:txBody>
      </p:sp>
      <p:sp>
        <p:nvSpPr>
          <p:cNvPr id="3" name="Subtitle 2"/>
          <p:cNvSpPr>
            <a:spLocks noGrp="1"/>
          </p:cNvSpPr>
          <p:nvPr>
            <p:ph type="subTitle" idx="1"/>
          </p:nvPr>
        </p:nvSpPr>
        <p:spPr>
          <a:xfrm>
            <a:off x="685800" y="3505200"/>
            <a:ext cx="7772400" cy="1199704"/>
          </a:xfrm>
        </p:spPr>
        <p:txBody>
          <a:bodyPr>
            <a:noAutofit/>
          </a:bodyPr>
          <a:lstStyle/>
          <a:p>
            <a:r>
              <a:rPr lang="en-US" sz="1600" dirty="0" smtClean="0"/>
              <a:t>Summary of key points, provided by</a:t>
            </a:r>
          </a:p>
          <a:p>
            <a:r>
              <a:rPr lang="en-US" sz="1600" dirty="0" smtClean="0"/>
              <a:t>Diane DiEuliis, PhD.</a:t>
            </a:r>
          </a:p>
          <a:p>
            <a:r>
              <a:rPr lang="en-US" sz="1600" dirty="0" smtClean="0"/>
              <a:t>(US Department of Health and Human Services)</a:t>
            </a:r>
          </a:p>
          <a:p>
            <a:r>
              <a:rPr lang="en-US" sz="1600" dirty="0" smtClean="0"/>
              <a:t>National Defense University</a:t>
            </a:r>
          </a:p>
          <a:p>
            <a:r>
              <a:rPr lang="en-US" sz="1600" dirty="0" smtClean="0"/>
              <a:t>Department of Defense</a:t>
            </a:r>
            <a:endParaRPr lang="en-US" sz="1600" dirty="0"/>
          </a:p>
        </p:txBody>
      </p:sp>
    </p:spTree>
    <p:extLst>
      <p:ext uri="{BB962C8B-B14F-4D97-AF65-F5344CB8AC3E}">
        <p14:creationId xmlns:p14="http://schemas.microsoft.com/office/powerpoint/2010/main" val="528434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76400"/>
            <a:ext cx="8610600" cy="4525963"/>
          </a:xfrm>
        </p:spPr>
        <p:txBody>
          <a:bodyPr/>
          <a:lstStyle/>
          <a:p>
            <a:r>
              <a:rPr lang="en-US" dirty="0" smtClean="0"/>
              <a:t>Emotional vulnerability, feelings of isolation increase susceptibility to radicalization.</a:t>
            </a:r>
          </a:p>
          <a:p>
            <a:r>
              <a:rPr lang="en-US" dirty="0" smtClean="0"/>
              <a:t>Social instability (affect social identities, follow particular leaders, uniting against common enemy, etc.)</a:t>
            </a:r>
          </a:p>
          <a:p>
            <a:r>
              <a:rPr lang="en-US" dirty="0" smtClean="0"/>
              <a:t>People join groups to develop identity, to enhance ‘belonging’, receive reward/validity, follow norms.</a:t>
            </a:r>
          </a:p>
        </p:txBody>
      </p:sp>
      <p:sp>
        <p:nvSpPr>
          <p:cNvPr id="3" name="Title 2"/>
          <p:cNvSpPr>
            <a:spLocks noGrp="1"/>
          </p:cNvSpPr>
          <p:nvPr>
            <p:ph type="title"/>
          </p:nvPr>
        </p:nvSpPr>
        <p:spPr/>
        <p:txBody>
          <a:bodyPr>
            <a:normAutofit fontScale="90000"/>
          </a:bodyPr>
          <a:lstStyle/>
          <a:p>
            <a:r>
              <a:rPr lang="en-US" dirty="0" smtClean="0"/>
              <a:t>Indicators: understanding motivation</a:t>
            </a:r>
            <a:endParaRPr lang="en-US" dirty="0"/>
          </a:p>
        </p:txBody>
      </p:sp>
    </p:spTree>
    <p:extLst>
      <p:ext uri="{BB962C8B-B14F-4D97-AF65-F5344CB8AC3E}">
        <p14:creationId xmlns:p14="http://schemas.microsoft.com/office/powerpoint/2010/main" val="1117045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8382000" cy="4767072"/>
          </a:xfrm>
        </p:spPr>
        <p:txBody>
          <a:bodyPr>
            <a:normAutofit/>
          </a:bodyPr>
          <a:lstStyle/>
          <a:p>
            <a:r>
              <a:rPr lang="en-US" sz="2000" dirty="0"/>
              <a:t>Providing new, alternative </a:t>
            </a:r>
            <a:r>
              <a:rPr lang="en-US" sz="2000" dirty="0" smtClean="0"/>
              <a:t>(in)groups;</a:t>
            </a:r>
            <a:endParaRPr lang="en-US" sz="2000" dirty="0"/>
          </a:p>
          <a:p>
            <a:r>
              <a:rPr lang="en-US" sz="2000" dirty="0"/>
              <a:t>Material incentives will not work to change sacred values; similarly enforcing USG “norms” should not be attempted;</a:t>
            </a:r>
            <a:r>
              <a:rPr lang="en-US" sz="2000" i="1" dirty="0"/>
              <a:t> Promote change through developmental assistance programs rather than try to change values. </a:t>
            </a:r>
          </a:p>
          <a:p>
            <a:pPr lvl="1"/>
            <a:r>
              <a:rPr lang="en-US" sz="1600" dirty="0"/>
              <a:t>Provide culturally appropriate models for heroic action that appeal to the idealism of youth, dreams of glory, search for dignity and respect, belonging etc.</a:t>
            </a:r>
          </a:p>
          <a:p>
            <a:pPr lvl="1"/>
            <a:r>
              <a:rPr lang="en-US" sz="1600" dirty="0"/>
              <a:t>Explore ways to honor rather than eradicate tribal customs</a:t>
            </a:r>
          </a:p>
          <a:p>
            <a:r>
              <a:rPr lang="en-US" sz="2000" dirty="0" smtClean="0"/>
              <a:t>Providing competing narratives, competing myths, destabilizing radical myths and narratives</a:t>
            </a:r>
          </a:p>
          <a:p>
            <a:r>
              <a:rPr lang="en-US" sz="2000" dirty="0" smtClean="0"/>
              <a:t>Use local networks</a:t>
            </a:r>
          </a:p>
          <a:p>
            <a:pPr lvl="1"/>
            <a:r>
              <a:rPr lang="en-US" sz="1600" dirty="0"/>
              <a:t>P</a:t>
            </a:r>
            <a:r>
              <a:rPr lang="en-US" sz="1600" dirty="0" smtClean="0"/>
              <a:t>romote environments which support changes naturally</a:t>
            </a:r>
          </a:p>
          <a:p>
            <a:pPr lvl="1"/>
            <a:r>
              <a:rPr lang="en-US" sz="1600" dirty="0" smtClean="0"/>
              <a:t>Focus on peer to peer efforts</a:t>
            </a:r>
          </a:p>
        </p:txBody>
      </p:sp>
      <p:sp>
        <p:nvSpPr>
          <p:cNvPr id="2" name="Title 1"/>
          <p:cNvSpPr>
            <a:spLocks noGrp="1"/>
          </p:cNvSpPr>
          <p:nvPr>
            <p:ph type="title"/>
          </p:nvPr>
        </p:nvSpPr>
        <p:spPr/>
        <p:txBody>
          <a:bodyPr>
            <a:normAutofit fontScale="90000"/>
          </a:bodyPr>
          <a:lstStyle/>
          <a:p>
            <a:r>
              <a:rPr lang="en-US" dirty="0" smtClean="0"/>
              <a:t>Recommendations based on neurobiological understanding</a:t>
            </a:r>
            <a:endParaRPr lang="en-US" dirty="0"/>
          </a:p>
        </p:txBody>
      </p:sp>
    </p:spTree>
    <p:extLst>
      <p:ext uri="{BB962C8B-B14F-4D97-AF65-F5344CB8AC3E}">
        <p14:creationId xmlns:p14="http://schemas.microsoft.com/office/powerpoint/2010/main" val="2403376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Current intervention </a:t>
            </a:r>
            <a:r>
              <a:rPr lang="en-US" dirty="0"/>
              <a:t>strategies</a:t>
            </a:r>
            <a:r>
              <a:rPr lang="en-US" dirty="0" smtClean="0"/>
              <a:t>, including counter-radicalization commercials and SMS messages, “</a:t>
            </a:r>
            <a:r>
              <a:rPr lang="en-US" i="1" dirty="0" smtClean="0"/>
              <a:t>are ineffective by themselves at triggering a change in attitude or behavior. Media should be used to shape the general environment in which the seeds of </a:t>
            </a:r>
            <a:r>
              <a:rPr lang="en-US" i="1" dirty="0"/>
              <a:t>c</a:t>
            </a:r>
            <a:r>
              <a:rPr lang="en-US" i="1" dirty="0" smtClean="0"/>
              <a:t>ounter-radicalization can be sown</a:t>
            </a:r>
            <a:r>
              <a:rPr lang="en-US" dirty="0" smtClean="0"/>
              <a:t>” (</a:t>
            </a:r>
            <a:r>
              <a:rPr lang="en-US" dirty="0" err="1" smtClean="0"/>
              <a:t>Everington</a:t>
            </a:r>
            <a:r>
              <a:rPr lang="en-US" dirty="0" smtClean="0"/>
              <a:t>, 2011).</a:t>
            </a:r>
          </a:p>
          <a:p>
            <a:pPr marL="109728" indent="0">
              <a:buNone/>
            </a:pPr>
            <a:endParaRPr lang="en-US" dirty="0"/>
          </a:p>
          <a:p>
            <a:r>
              <a:rPr lang="en-US" dirty="0" smtClean="0"/>
              <a:t>Understanding how ideas are spread and what makes them compelling is </a:t>
            </a:r>
            <a:r>
              <a:rPr lang="en-US" dirty="0"/>
              <a:t>“</a:t>
            </a:r>
            <a:r>
              <a:rPr lang="en-US" i="1" dirty="0" smtClean="0"/>
              <a:t>essential for developing strategies for the prevention, detection of the emergence, and tracking of violent extremism</a:t>
            </a:r>
            <a:r>
              <a:rPr lang="en-US" dirty="0" smtClean="0"/>
              <a:t>” (Gupta, 2011).</a:t>
            </a:r>
            <a:endParaRPr lang="en-US" dirty="0"/>
          </a:p>
        </p:txBody>
      </p:sp>
      <p:sp>
        <p:nvSpPr>
          <p:cNvPr id="2" name="Title 1"/>
          <p:cNvSpPr>
            <a:spLocks noGrp="1"/>
          </p:cNvSpPr>
          <p:nvPr>
            <p:ph type="title"/>
          </p:nvPr>
        </p:nvSpPr>
        <p:spPr/>
        <p:txBody>
          <a:bodyPr/>
          <a:lstStyle/>
          <a:p>
            <a:r>
              <a:rPr lang="en-US" dirty="0" smtClean="0"/>
              <a:t>Recommendations cont.</a:t>
            </a:r>
            <a:endParaRPr lang="en-US" dirty="0"/>
          </a:p>
        </p:txBody>
      </p:sp>
    </p:spTree>
    <p:extLst>
      <p:ext uri="{BB962C8B-B14F-4D97-AF65-F5344CB8AC3E}">
        <p14:creationId xmlns:p14="http://schemas.microsoft.com/office/powerpoint/2010/main" val="3632925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i="1" dirty="0" smtClean="0"/>
              <a:t>This document is one attempt at introducing novel concepts of the interaction</a:t>
            </a:r>
            <a:r>
              <a:rPr lang="en-US" i="1" dirty="0"/>
              <a:t> </a:t>
            </a:r>
            <a:r>
              <a:rPr lang="en-US" i="1" dirty="0" smtClean="0"/>
              <a:t>of the brain and the environment to operational users. As the field advances and more research is conducted in the national security </a:t>
            </a:r>
            <a:r>
              <a:rPr lang="en-US" i="1" dirty="0"/>
              <a:t>sphere</a:t>
            </a:r>
            <a:r>
              <a:rPr lang="en-US" i="1" dirty="0" smtClean="0"/>
              <a:t>,  neuroscience may become </a:t>
            </a:r>
            <a:r>
              <a:rPr lang="en-US" i="1" dirty="0"/>
              <a:t>a</a:t>
            </a:r>
            <a:r>
              <a:rPr lang="en-US" i="1" dirty="0" smtClean="0"/>
              <a:t> critical component </a:t>
            </a:r>
            <a:r>
              <a:rPr lang="en-US" i="1" dirty="0"/>
              <a:t>o</a:t>
            </a:r>
            <a:r>
              <a:rPr lang="en-US" i="1" dirty="0" smtClean="0"/>
              <a:t>f planning and analysis within the U.S. Department of Defense. In the meantime, the SMA effort will continue to foster a community of interest that bridges the operational and Neuroscience community.</a:t>
            </a:r>
          </a:p>
          <a:p>
            <a:pPr marL="109728" indent="0">
              <a:buNone/>
            </a:pPr>
            <a:endParaRPr lang="en-US" dirty="0"/>
          </a:p>
          <a:p>
            <a:r>
              <a:rPr lang="en-US" dirty="0" smtClean="0"/>
              <a:t>Questions?</a:t>
            </a:r>
            <a:endParaRPr lang="en-US" dirty="0"/>
          </a:p>
        </p:txBody>
      </p:sp>
      <p:sp>
        <p:nvSpPr>
          <p:cNvPr id="3" name="Title 2"/>
          <p:cNvSpPr>
            <a:spLocks noGrp="1"/>
          </p:cNvSpPr>
          <p:nvPr>
            <p:ph type="title"/>
          </p:nvPr>
        </p:nvSpPr>
        <p:spPr/>
        <p:txBody>
          <a:bodyPr/>
          <a:lstStyle/>
          <a:p>
            <a:r>
              <a:rPr lang="en-US" dirty="0" smtClean="0"/>
              <a:t>Thanks	</a:t>
            </a:r>
            <a:endParaRPr lang="en-US" dirty="0"/>
          </a:p>
        </p:txBody>
      </p:sp>
    </p:spTree>
    <p:extLst>
      <p:ext uri="{BB962C8B-B14F-4D97-AF65-F5344CB8AC3E}">
        <p14:creationId xmlns:p14="http://schemas.microsoft.com/office/powerpoint/2010/main" val="220081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Autofit/>
          </a:bodyPr>
          <a:lstStyle/>
          <a:p>
            <a:r>
              <a:rPr lang="en-US" sz="2400" i="1" dirty="0"/>
              <a:t>Neuroscience Insights on Radicalization and Mobilization to Violence: A Review. </a:t>
            </a:r>
            <a:r>
              <a:rPr lang="en-US" sz="2400" dirty="0"/>
              <a:t>(2nd Edition) </a:t>
            </a:r>
            <a:endParaRPr lang="en-US" sz="2400" dirty="0" smtClean="0"/>
          </a:p>
          <a:p>
            <a:r>
              <a:rPr lang="en-US" sz="2400" i="1" dirty="0" smtClean="0"/>
              <a:t>Cyber on the Brain: The Effects of </a:t>
            </a:r>
            <a:r>
              <a:rPr lang="en-US" sz="2400" i="1" dirty="0" err="1" smtClean="0"/>
              <a:t>CyberNeurobiology</a:t>
            </a:r>
            <a:r>
              <a:rPr lang="en-US" sz="2400" i="1" dirty="0"/>
              <a:t> </a:t>
            </a:r>
            <a:r>
              <a:rPr lang="en-US" sz="2400" i="1" dirty="0" smtClean="0"/>
              <a:t>&amp; </a:t>
            </a:r>
            <a:r>
              <a:rPr lang="en-US" sz="2400" i="1" dirty="0" err="1" smtClean="0"/>
              <a:t>CyberPsychology</a:t>
            </a:r>
            <a:r>
              <a:rPr lang="en-US" sz="2400" i="1" dirty="0" smtClean="0"/>
              <a:t> on Political Extremism</a:t>
            </a:r>
            <a:r>
              <a:rPr lang="en-US" sz="2400" i="1" dirty="0"/>
              <a:t> </a:t>
            </a:r>
            <a:r>
              <a:rPr lang="en-US" sz="2400" dirty="0" smtClean="0"/>
              <a:t>(October 2012) </a:t>
            </a:r>
          </a:p>
          <a:p>
            <a:r>
              <a:rPr lang="en-US" sz="2400" i="1" dirty="0" smtClean="0"/>
              <a:t>Influencing Violent Extremist Organizations Pilot Effort: Focus on Al Qaeda in the Arabian</a:t>
            </a:r>
            <a:r>
              <a:rPr lang="en-US" sz="2400" i="1" dirty="0"/>
              <a:t> </a:t>
            </a:r>
            <a:r>
              <a:rPr lang="en-US" sz="2400" i="1" dirty="0" smtClean="0"/>
              <a:t> Peninsula </a:t>
            </a:r>
            <a:r>
              <a:rPr lang="en-US" sz="2400" dirty="0" smtClean="0"/>
              <a:t>(Fall 2011) </a:t>
            </a:r>
          </a:p>
          <a:p>
            <a:r>
              <a:rPr lang="en-US" sz="2400" dirty="0" smtClean="0"/>
              <a:t>SMA 5</a:t>
            </a:r>
            <a:r>
              <a:rPr lang="en-US" sz="2400" baseline="30000" dirty="0" smtClean="0"/>
              <a:t>th</a:t>
            </a:r>
            <a:r>
              <a:rPr lang="en-US" sz="2400" dirty="0" smtClean="0"/>
              <a:t> Annual Conference Proceedings Nov. 2011 Panel on </a:t>
            </a:r>
            <a:r>
              <a:rPr lang="en-US" sz="2400" i="1" dirty="0" smtClean="0"/>
              <a:t>Implications of</a:t>
            </a:r>
            <a:r>
              <a:rPr lang="en-US" sz="2400" i="1" dirty="0"/>
              <a:t> </a:t>
            </a:r>
            <a:r>
              <a:rPr lang="en-US" sz="2400" i="1" dirty="0" smtClean="0"/>
              <a:t> Recent Advances in Social, Cognitive</a:t>
            </a:r>
            <a:r>
              <a:rPr lang="en-US" sz="2400" i="1" dirty="0"/>
              <a:t> </a:t>
            </a:r>
            <a:r>
              <a:rPr lang="en-US" sz="2400" i="1" dirty="0" smtClean="0"/>
              <a:t>&amp; Neurobiological Science to National Security</a:t>
            </a:r>
            <a:r>
              <a:rPr lang="en-US" sz="2400" i="1" dirty="0"/>
              <a:t> </a:t>
            </a:r>
          </a:p>
        </p:txBody>
      </p:sp>
      <p:sp>
        <p:nvSpPr>
          <p:cNvPr id="2" name="Title 1"/>
          <p:cNvSpPr>
            <a:spLocks noGrp="1"/>
          </p:cNvSpPr>
          <p:nvPr>
            <p:ph type="title"/>
          </p:nvPr>
        </p:nvSpPr>
        <p:spPr/>
        <p:txBody>
          <a:bodyPr>
            <a:noAutofit/>
          </a:bodyPr>
          <a:lstStyle/>
          <a:p>
            <a:r>
              <a:rPr lang="en-US" sz="3200" dirty="0" smtClean="0"/>
              <a:t>Reference Material</a:t>
            </a:r>
            <a:endParaRPr lang="en-US" sz="3200" dirty="0"/>
          </a:p>
        </p:txBody>
      </p:sp>
    </p:spTree>
    <p:extLst>
      <p:ext uri="{BB962C8B-B14F-4D97-AF65-F5344CB8AC3E}">
        <p14:creationId xmlns:p14="http://schemas.microsoft.com/office/powerpoint/2010/main" val="2871864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Neuroscience?</a:t>
            </a:r>
            <a:endParaRPr lang="en-US" dirty="0"/>
          </a:p>
        </p:txBody>
      </p:sp>
      <p:sp>
        <p:nvSpPr>
          <p:cNvPr id="4" name="Content Placeholder 3"/>
          <p:cNvSpPr>
            <a:spLocks noGrp="1"/>
          </p:cNvSpPr>
          <p:nvPr>
            <p:ph idx="1"/>
          </p:nvPr>
        </p:nvSpPr>
        <p:spPr>
          <a:xfrm>
            <a:off x="381000" y="1295400"/>
            <a:ext cx="8686800" cy="4711891"/>
          </a:xfrm>
        </p:spPr>
        <p:txBody>
          <a:bodyPr>
            <a:normAutofit/>
          </a:bodyPr>
          <a:lstStyle/>
          <a:p>
            <a:r>
              <a:rPr lang="en-US" dirty="0"/>
              <a:t>Psychology gives way to Cognitive neuroscience:</a:t>
            </a:r>
          </a:p>
          <a:p>
            <a:pPr lvl="1"/>
            <a:r>
              <a:rPr lang="en-US" sz="2000" dirty="0"/>
              <a:t>the neural substrates underlying cognition; how the brain creates the mind</a:t>
            </a:r>
          </a:p>
          <a:p>
            <a:r>
              <a:rPr lang="en-US" dirty="0"/>
              <a:t>Advances in </a:t>
            </a:r>
            <a:r>
              <a:rPr lang="en-US" dirty="0" err="1"/>
              <a:t>neurogenomics</a:t>
            </a:r>
            <a:r>
              <a:rPr lang="en-US" dirty="0"/>
              <a:t> and neuroimaging</a:t>
            </a:r>
            <a:r>
              <a:rPr lang="en-US" dirty="0" smtClean="0"/>
              <a:t>:</a:t>
            </a:r>
          </a:p>
          <a:p>
            <a:pPr marL="690372" lvl="2" indent="-342900">
              <a:spcBef>
                <a:spcPts val="400"/>
              </a:spcBef>
              <a:buClr>
                <a:schemeClr val="accent1"/>
              </a:buClr>
              <a:buSzPct val="68000"/>
              <a:buFont typeface="Courier New" panose="02070309020205020404" pitchFamily="49" charset="0"/>
              <a:buChar char="o"/>
            </a:pPr>
            <a:r>
              <a:rPr lang="en-US" sz="2000" dirty="0"/>
              <a:t>Providing new insight into the vagaries of human behavior</a:t>
            </a:r>
          </a:p>
          <a:p>
            <a:r>
              <a:rPr lang="en-US" dirty="0" smtClean="0"/>
              <a:t>Advances in multidisciplinary research: computation, big data, engineering, chemistry, synthetic biology, </a:t>
            </a:r>
            <a:r>
              <a:rPr lang="en-US" dirty="0" err="1" smtClean="0"/>
              <a:t>etc</a:t>
            </a:r>
            <a:r>
              <a:rPr lang="en-US" dirty="0" smtClean="0"/>
              <a:t>, come together to innovate</a:t>
            </a:r>
          </a:p>
          <a:p>
            <a:pPr lvl="1"/>
            <a:r>
              <a:rPr lang="en-US" sz="2000" dirty="0" smtClean="0"/>
              <a:t>“Integrated Advanced Scientific Convergence” IASC</a:t>
            </a:r>
          </a:p>
          <a:p>
            <a:pPr lvl="1"/>
            <a:r>
              <a:rPr lang="en-US" sz="2000" dirty="0" smtClean="0"/>
              <a:t>“</a:t>
            </a:r>
            <a:r>
              <a:rPr lang="en-US" sz="2000" dirty="0" err="1"/>
              <a:t>Nano</a:t>
            </a:r>
            <a:r>
              <a:rPr lang="en-US" sz="2000" dirty="0"/>
              <a:t>-Bio-</a:t>
            </a:r>
            <a:r>
              <a:rPr lang="en-US" sz="2000" dirty="0" err="1"/>
              <a:t>Cogno</a:t>
            </a:r>
            <a:r>
              <a:rPr lang="en-US" sz="2000" dirty="0"/>
              <a:t>-Info” </a:t>
            </a:r>
            <a:endParaRPr lang="en-US" sz="1700" dirty="0"/>
          </a:p>
        </p:txBody>
      </p:sp>
    </p:spTree>
    <p:extLst>
      <p:ext uri="{BB962C8B-B14F-4D97-AF65-F5344CB8AC3E}">
        <p14:creationId xmlns:p14="http://schemas.microsoft.com/office/powerpoint/2010/main" val="205108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5334000" cy="5486400"/>
          </a:xfrm>
        </p:spPr>
        <p:txBody>
          <a:bodyPr>
            <a:normAutofit/>
          </a:bodyPr>
          <a:lstStyle/>
          <a:p>
            <a:r>
              <a:rPr lang="en-US" sz="2400" dirty="0" smtClean="0"/>
              <a:t>Behavioral neuroscience is a relatively new field not well studied;</a:t>
            </a:r>
          </a:p>
          <a:p>
            <a:r>
              <a:rPr lang="en-US" sz="2400" dirty="0" smtClean="0"/>
              <a:t>Neuroscience research is conducted in laboratories – not all findings are easily generalized to operational settings. </a:t>
            </a:r>
          </a:p>
          <a:p>
            <a:r>
              <a:rPr lang="en-US" sz="2400" dirty="0" smtClean="0"/>
              <a:t>Neuroscience has not been traditionally applied to   national security.</a:t>
            </a:r>
          </a:p>
          <a:p>
            <a:r>
              <a:rPr lang="en-US" sz="2400" dirty="0" smtClean="0"/>
              <a:t>Neuroscience literature may  not be easily accessible.</a:t>
            </a:r>
            <a:endParaRPr lang="en-US" sz="2400" dirty="0"/>
          </a:p>
        </p:txBody>
      </p:sp>
      <p:sp>
        <p:nvSpPr>
          <p:cNvPr id="2" name="Title 1"/>
          <p:cNvSpPr>
            <a:spLocks noGrp="1"/>
          </p:cNvSpPr>
          <p:nvPr>
            <p:ph type="title"/>
          </p:nvPr>
        </p:nvSpPr>
        <p:spPr>
          <a:xfrm>
            <a:off x="304800" y="76200"/>
            <a:ext cx="8229600" cy="1143000"/>
          </a:xfrm>
        </p:spPr>
        <p:txBody>
          <a:bodyPr>
            <a:normAutofit/>
          </a:bodyPr>
          <a:lstStyle/>
          <a:p>
            <a:r>
              <a:rPr lang="en-US" dirty="0" smtClean="0"/>
              <a:t>Challenge space</a:t>
            </a:r>
            <a:endParaRPr lang="en-US" dirty="0"/>
          </a:p>
        </p:txBody>
      </p:sp>
      <p:pic>
        <p:nvPicPr>
          <p:cNvPr id="4" name="Picture 8" descr="http://d.gr-assets.com/books/1348947040l/5420249.jpg"/>
          <p:cNvPicPr>
            <a:picLocks noChangeAspect="1" noChangeArrowheads="1"/>
          </p:cNvPicPr>
          <p:nvPr/>
        </p:nvPicPr>
        <p:blipFill>
          <a:blip r:embed="rId3" cstate="print"/>
          <a:srcRect/>
          <a:stretch>
            <a:fillRect/>
          </a:stretch>
        </p:blipFill>
        <p:spPr bwMode="auto">
          <a:xfrm>
            <a:off x="7315200" y="990600"/>
            <a:ext cx="1676400" cy="2540000"/>
          </a:xfrm>
          <a:prstGeom prst="rect">
            <a:avLst/>
          </a:prstGeom>
          <a:noFill/>
        </p:spPr>
      </p:pic>
      <p:pic>
        <p:nvPicPr>
          <p:cNvPr id="5" name="Picture 6" descr="http://ecx.images-amazon.com/images/I/51tsVlu5OVL._SS500_.jpg"/>
          <p:cNvPicPr>
            <a:picLocks noChangeAspect="1" noChangeArrowheads="1"/>
          </p:cNvPicPr>
          <p:nvPr/>
        </p:nvPicPr>
        <p:blipFill>
          <a:blip r:embed="rId4" cstate="print"/>
          <a:srcRect l="12800" r="13600"/>
          <a:stretch>
            <a:fillRect/>
          </a:stretch>
        </p:blipFill>
        <p:spPr bwMode="auto">
          <a:xfrm>
            <a:off x="5410200" y="838200"/>
            <a:ext cx="1828800" cy="2484783"/>
          </a:xfrm>
          <a:prstGeom prst="rect">
            <a:avLst/>
          </a:prstGeom>
          <a:noFill/>
        </p:spPr>
      </p:pic>
      <p:pic>
        <p:nvPicPr>
          <p:cNvPr id="6" name="Picture 10" descr="http://1.bp.blogspot.com/_1wcW-W0gHaU/S_PRiwrEQvI/AAAAAAAAAC0/3EBA5uxaKjU/s1600/bio-inspired.jpg"/>
          <p:cNvPicPr>
            <a:picLocks noChangeAspect="1" noChangeArrowheads="1"/>
          </p:cNvPicPr>
          <p:nvPr/>
        </p:nvPicPr>
        <p:blipFill>
          <a:blip r:embed="rId5" cstate="print"/>
          <a:srcRect/>
          <a:stretch>
            <a:fillRect/>
          </a:stretch>
        </p:blipFill>
        <p:spPr bwMode="auto">
          <a:xfrm>
            <a:off x="5105400" y="3429000"/>
            <a:ext cx="1651000" cy="2476500"/>
          </a:xfrm>
          <a:prstGeom prst="rect">
            <a:avLst/>
          </a:prstGeom>
          <a:noFill/>
        </p:spPr>
      </p:pic>
      <p:pic>
        <p:nvPicPr>
          <p:cNvPr id="7" name="Picture 12" descr="http://mywellnesstest.com/Images/TotalForceFitness.jpg"/>
          <p:cNvPicPr>
            <a:picLocks noChangeAspect="1" noChangeArrowheads="1"/>
          </p:cNvPicPr>
          <p:nvPr/>
        </p:nvPicPr>
        <p:blipFill>
          <a:blip r:embed="rId6" cstate="print"/>
          <a:srcRect/>
          <a:stretch>
            <a:fillRect/>
          </a:stretch>
        </p:blipFill>
        <p:spPr bwMode="auto">
          <a:xfrm>
            <a:off x="6858459" y="3683419"/>
            <a:ext cx="2276577" cy="3022182"/>
          </a:xfrm>
          <a:prstGeom prst="rect">
            <a:avLst/>
          </a:prstGeom>
          <a:noFill/>
        </p:spPr>
      </p:pic>
    </p:spTree>
    <p:extLst>
      <p:ext uri="{BB962C8B-B14F-4D97-AF65-F5344CB8AC3E}">
        <p14:creationId xmlns:p14="http://schemas.microsoft.com/office/powerpoint/2010/main" val="1688798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Some basic anatomy</a:t>
            </a:r>
            <a:endParaRPr lang="en-US" dirty="0"/>
          </a:p>
        </p:txBody>
      </p:sp>
      <p:sp>
        <p:nvSpPr>
          <p:cNvPr id="7" name="Content Placeholder 2"/>
          <p:cNvSpPr txBox="1">
            <a:spLocks/>
          </p:cNvSpPr>
          <p:nvPr/>
        </p:nvSpPr>
        <p:spPr>
          <a:xfrm>
            <a:off x="5688874" y="914400"/>
            <a:ext cx="3352800" cy="57912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b="1" dirty="0" smtClean="0">
              <a:solidFill>
                <a:schemeClr val="tx2"/>
              </a:solidFill>
              <a:effectLst>
                <a:outerShdw blurRad="38100" dist="38100" dir="2700000" algn="tl">
                  <a:srgbClr val="000000">
                    <a:alpha val="43137"/>
                  </a:srgbClr>
                </a:outerShdw>
              </a:effectLst>
            </a:endParaRPr>
          </a:p>
          <a:p>
            <a:r>
              <a:rPr lang="en-US" b="1" dirty="0" smtClean="0">
                <a:solidFill>
                  <a:schemeClr val="tx2"/>
                </a:solidFill>
                <a:effectLst>
                  <a:outerShdw blurRad="38100" dist="38100" dir="2700000" algn="tl">
                    <a:srgbClr val="000000">
                      <a:alpha val="43137"/>
                    </a:srgbClr>
                  </a:outerShdw>
                </a:effectLst>
              </a:rPr>
              <a:t>Cortex</a:t>
            </a:r>
            <a:r>
              <a:rPr lang="en-US" dirty="0" smtClean="0"/>
              <a:t> = highest level thinking</a:t>
            </a:r>
          </a:p>
          <a:p>
            <a:endParaRPr lang="en-US" dirty="0" smtClean="0"/>
          </a:p>
          <a:p>
            <a:endParaRPr lang="en-US" b="1" dirty="0" smtClean="0">
              <a:solidFill>
                <a:srgbClr val="FFC000"/>
              </a:solidFill>
              <a:effectLst>
                <a:outerShdw blurRad="38100" dist="38100" dir="2700000" algn="tl">
                  <a:srgbClr val="000000">
                    <a:alpha val="43137"/>
                  </a:srgbClr>
                </a:outerShdw>
              </a:effectLst>
            </a:endParaRPr>
          </a:p>
          <a:p>
            <a:r>
              <a:rPr lang="en-US" b="1" dirty="0" smtClean="0">
                <a:solidFill>
                  <a:srgbClr val="FFC000"/>
                </a:solidFill>
                <a:effectLst>
                  <a:outerShdw blurRad="38100" dist="38100" dir="2700000" algn="tl">
                    <a:srgbClr val="000000">
                      <a:alpha val="43137"/>
                    </a:srgbClr>
                  </a:outerShdw>
                </a:effectLst>
              </a:rPr>
              <a:t>“toolbox” </a:t>
            </a:r>
            <a:r>
              <a:rPr lang="en-US" dirty="0" smtClean="0"/>
              <a:t>= memory, learned experiences, </a:t>
            </a:r>
            <a:r>
              <a:rPr lang="en-US" dirty="0" err="1" smtClean="0"/>
              <a:t>etc</a:t>
            </a:r>
            <a:endParaRPr lang="en-US" dirty="0" smtClean="0"/>
          </a:p>
          <a:p>
            <a:endParaRPr lang="en-US" dirty="0" smtClean="0"/>
          </a:p>
          <a:p>
            <a:endParaRPr lang="en-US" b="1" dirty="0" smtClean="0">
              <a:solidFill>
                <a:srgbClr val="FF0000"/>
              </a:solidFill>
              <a:effectLst>
                <a:outerShdw blurRad="38100" dist="38100" dir="2700000" algn="tl">
                  <a:srgbClr val="000000">
                    <a:alpha val="43137"/>
                  </a:srgbClr>
                </a:outerShdw>
              </a:effectLst>
            </a:endParaRPr>
          </a:p>
          <a:p>
            <a:r>
              <a:rPr lang="en-US" b="1" dirty="0" smtClean="0">
                <a:solidFill>
                  <a:srgbClr val="FF0000"/>
                </a:solidFill>
                <a:effectLst>
                  <a:outerShdw blurRad="38100" dist="38100" dir="2700000" algn="tl">
                    <a:srgbClr val="000000">
                      <a:alpha val="43137"/>
                    </a:srgbClr>
                  </a:outerShdw>
                </a:effectLst>
              </a:rPr>
              <a:t>Amygdala</a:t>
            </a:r>
            <a:r>
              <a:rPr lang="en-US" dirty="0" smtClean="0"/>
              <a:t> = fear, freeze, flight, “amygdala hijack” or “basement”</a:t>
            </a:r>
          </a:p>
          <a:p>
            <a:endParaRPr lang="en-US" dirty="0"/>
          </a:p>
        </p:txBody>
      </p:sp>
      <p:pic>
        <p:nvPicPr>
          <p:cNvPr id="8"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1371600"/>
            <a:ext cx="5638800" cy="4613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Connector 8"/>
          <p:cNvCxnSpPr/>
          <p:nvPr/>
        </p:nvCxnSpPr>
        <p:spPr>
          <a:xfrm flipV="1">
            <a:off x="76200" y="2590800"/>
            <a:ext cx="8778240"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76200" y="3810000"/>
            <a:ext cx="8778240"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flipH="1" flipV="1">
            <a:off x="2407023" y="3126064"/>
            <a:ext cx="457200" cy="741452"/>
          </a:xfrm>
          <a:prstGeom prst="straightConnector1">
            <a:avLst/>
          </a:prstGeom>
          <a:ln w="6985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1744916" y="2094568"/>
            <a:ext cx="457200" cy="741452"/>
          </a:xfrm>
          <a:prstGeom prst="straightConnector1">
            <a:avLst/>
          </a:prstGeom>
          <a:ln w="698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7162800" y="3818509"/>
            <a:ext cx="0" cy="599326"/>
          </a:xfrm>
          <a:prstGeom prst="straightConnector1">
            <a:avLst/>
          </a:prstGeom>
          <a:ln w="6985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6931254" y="1876242"/>
            <a:ext cx="0" cy="589052"/>
          </a:xfrm>
          <a:prstGeom prst="straightConnector1">
            <a:avLst/>
          </a:prstGeom>
          <a:ln w="698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7315200" y="1876242"/>
            <a:ext cx="0" cy="589052"/>
          </a:xfrm>
          <a:prstGeom prst="straightConnector1">
            <a:avLst/>
          </a:prstGeom>
          <a:ln w="69850" cmpd="sng">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6" name="Arc 15"/>
          <p:cNvSpPr/>
          <p:nvPr/>
        </p:nvSpPr>
        <p:spPr>
          <a:xfrm rot="10800000">
            <a:off x="5283926" y="1143000"/>
            <a:ext cx="1269274" cy="3809999"/>
          </a:xfrm>
          <a:prstGeom prst="arc">
            <a:avLst>
              <a:gd name="adj1" fmla="val 16533370"/>
              <a:gd name="adj2" fmla="val 5971898"/>
            </a:avLst>
          </a:prstGeom>
          <a:ln w="63500">
            <a:solidFill>
              <a:srgbClr val="00B050"/>
            </a:solidFill>
            <a:prstDash val="dash"/>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5968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OODA loop neurobiology</a:t>
            </a:r>
            <a:endParaRPr lang="en-US" dirty="0"/>
          </a:p>
        </p:txBody>
      </p:sp>
      <p:pic>
        <p:nvPicPr>
          <p:cNvPr id="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3670"/>
          <a:stretch/>
        </p:blipFill>
        <p:spPr bwMode="auto">
          <a:xfrm>
            <a:off x="-4354" y="1752600"/>
            <a:ext cx="9143999"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16"/>
          <p:cNvSpPr/>
          <p:nvPr/>
        </p:nvSpPr>
        <p:spPr>
          <a:xfrm>
            <a:off x="762000" y="1262390"/>
            <a:ext cx="1656607" cy="523220"/>
          </a:xfrm>
          <a:prstGeom prst="rect">
            <a:avLst/>
          </a:prstGeom>
        </p:spPr>
        <p:txBody>
          <a:bodyPr wrap="none">
            <a:spAutoFit/>
          </a:bodyPr>
          <a:lstStyle/>
          <a:p>
            <a:r>
              <a:rPr lang="en-US" sz="2800" b="1" dirty="0" smtClean="0">
                <a:solidFill>
                  <a:srgbClr val="FF0000"/>
                </a:solidFill>
                <a:effectLst>
                  <a:outerShdw blurRad="38100" dist="38100" dir="2700000" algn="tl">
                    <a:srgbClr val="000000">
                      <a:alpha val="43137"/>
                    </a:srgbClr>
                  </a:outerShdw>
                </a:effectLst>
              </a:rPr>
              <a:t>Amygdala</a:t>
            </a:r>
            <a:endParaRPr lang="en-US" sz="2800" dirty="0"/>
          </a:p>
        </p:txBody>
      </p:sp>
      <p:sp>
        <p:nvSpPr>
          <p:cNvPr id="18" name="Rectangle 17"/>
          <p:cNvSpPr/>
          <p:nvPr/>
        </p:nvSpPr>
        <p:spPr>
          <a:xfrm>
            <a:off x="2973070" y="5181600"/>
            <a:ext cx="2205152" cy="707886"/>
          </a:xfrm>
          <a:prstGeom prst="rect">
            <a:avLst/>
          </a:prstGeom>
        </p:spPr>
        <p:txBody>
          <a:bodyPr wrap="square">
            <a:spAutoFit/>
          </a:bodyPr>
          <a:lstStyle/>
          <a:p>
            <a:r>
              <a:rPr lang="en-US" sz="4000" b="1" dirty="0" smtClean="0">
                <a:solidFill>
                  <a:srgbClr val="FFC000"/>
                </a:solidFill>
                <a:effectLst>
                  <a:outerShdw blurRad="38100" dist="38100" dir="2700000" algn="tl">
                    <a:srgbClr val="000000">
                      <a:alpha val="43137"/>
                    </a:srgbClr>
                  </a:outerShdw>
                </a:effectLst>
              </a:rPr>
              <a:t>toolbox</a:t>
            </a:r>
            <a:endParaRPr lang="en-US" sz="4000" dirty="0"/>
          </a:p>
        </p:txBody>
      </p:sp>
      <p:sp>
        <p:nvSpPr>
          <p:cNvPr id="19" name="Rectangle 18"/>
          <p:cNvSpPr/>
          <p:nvPr/>
        </p:nvSpPr>
        <p:spPr>
          <a:xfrm>
            <a:off x="5787716" y="4522692"/>
            <a:ext cx="1431739" cy="646331"/>
          </a:xfrm>
          <a:prstGeom prst="rect">
            <a:avLst/>
          </a:prstGeom>
        </p:spPr>
        <p:txBody>
          <a:bodyPr wrap="none">
            <a:spAutoFit/>
          </a:bodyPr>
          <a:lstStyle/>
          <a:p>
            <a:r>
              <a:rPr lang="en-US" sz="3600" b="1" dirty="0" smtClean="0">
                <a:solidFill>
                  <a:schemeClr val="tx2"/>
                </a:solidFill>
                <a:effectLst>
                  <a:outerShdw blurRad="38100" dist="38100" dir="2700000" algn="tl">
                    <a:srgbClr val="000000">
                      <a:alpha val="43137"/>
                    </a:srgbClr>
                  </a:outerShdw>
                </a:effectLst>
              </a:rPr>
              <a:t>Cortex</a:t>
            </a:r>
            <a:endParaRPr lang="en-US" sz="3600" dirty="0"/>
          </a:p>
        </p:txBody>
      </p:sp>
    </p:spTree>
    <p:extLst>
      <p:ext uri="{BB962C8B-B14F-4D97-AF65-F5344CB8AC3E}">
        <p14:creationId xmlns:p14="http://schemas.microsoft.com/office/powerpoint/2010/main" val="991372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Understanding the neurobiology of human behavior can provide </a:t>
            </a:r>
            <a:r>
              <a:rPr lang="en-US" dirty="0" smtClean="0"/>
              <a:t>added </a:t>
            </a:r>
            <a:r>
              <a:rPr lang="en-US" dirty="0"/>
              <a:t>dimension to formulating strategies </a:t>
            </a:r>
            <a:r>
              <a:rPr lang="en-US" dirty="0" smtClean="0"/>
              <a:t>to prevent aggression</a:t>
            </a:r>
            <a:r>
              <a:rPr lang="en-US" dirty="0"/>
              <a:t> </a:t>
            </a:r>
            <a:r>
              <a:rPr lang="en-US" dirty="0" smtClean="0"/>
              <a:t>and influence radicalization.</a:t>
            </a:r>
          </a:p>
          <a:p>
            <a:r>
              <a:rPr lang="en-US" dirty="0"/>
              <a:t>As the security environment becomes increasingly </a:t>
            </a:r>
            <a:r>
              <a:rPr lang="en-US" dirty="0" smtClean="0"/>
              <a:t>complex, rapid decisions must be made about operational approaches;</a:t>
            </a:r>
          </a:p>
          <a:p>
            <a:r>
              <a:rPr lang="en-US" dirty="0" smtClean="0"/>
              <a:t>Chances for </a:t>
            </a:r>
            <a:r>
              <a:rPr lang="en-US" dirty="0"/>
              <a:t>success could be increased by creating approaches that incorporate basic neurobiological tools.  </a:t>
            </a:r>
          </a:p>
        </p:txBody>
      </p:sp>
      <p:sp>
        <p:nvSpPr>
          <p:cNvPr id="3" name="Title 2"/>
          <p:cNvSpPr>
            <a:spLocks noGrp="1"/>
          </p:cNvSpPr>
          <p:nvPr>
            <p:ph type="title"/>
          </p:nvPr>
        </p:nvSpPr>
        <p:spPr/>
        <p:txBody>
          <a:bodyPr/>
          <a:lstStyle/>
          <a:p>
            <a:r>
              <a:rPr lang="en-US" dirty="0" smtClean="0"/>
              <a:t>Neurobiology is an added layer</a:t>
            </a:r>
            <a:endParaRPr lang="en-US" dirty="0"/>
          </a:p>
        </p:txBody>
      </p:sp>
    </p:spTree>
    <p:extLst>
      <p:ext uri="{BB962C8B-B14F-4D97-AF65-F5344CB8AC3E}">
        <p14:creationId xmlns:p14="http://schemas.microsoft.com/office/powerpoint/2010/main" val="3378779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“Two Pyramids” </a:t>
            </a:r>
            <a:br>
              <a:rPr lang="en-US" dirty="0" smtClean="0"/>
            </a:br>
            <a:r>
              <a:rPr lang="en-US" dirty="0" smtClean="0"/>
              <a:t>Radicalization Framework</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0"/>
            <a:ext cx="8566709"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86687" y="5867400"/>
            <a:ext cx="8399198" cy="738664"/>
          </a:xfrm>
          <a:prstGeom prst="rect">
            <a:avLst/>
          </a:prstGeom>
          <a:noFill/>
        </p:spPr>
        <p:txBody>
          <a:bodyPr wrap="square" rtlCol="0">
            <a:spAutoFit/>
          </a:bodyPr>
          <a:lstStyle/>
          <a:p>
            <a:pPr algn="r"/>
            <a:r>
              <a:rPr lang="en-US" sz="1400" dirty="0" smtClean="0"/>
              <a:t>Clark McCauley, </a:t>
            </a:r>
            <a:r>
              <a:rPr lang="en-US" sz="1400" i="1" dirty="0" smtClean="0"/>
              <a:t>Neuroscience Insights on Radicalization and Mobilization to Violence: A Review. (2</a:t>
            </a:r>
            <a:r>
              <a:rPr lang="en-US" sz="1400" i="1" baseline="30000" dirty="0" smtClean="0"/>
              <a:t>nd</a:t>
            </a:r>
            <a:r>
              <a:rPr lang="en-US" sz="1400" i="1" dirty="0" smtClean="0"/>
              <a:t> Edition) </a:t>
            </a:r>
          </a:p>
          <a:p>
            <a:pPr algn="r"/>
            <a:r>
              <a:rPr lang="en-US" sz="1400" dirty="0" smtClean="0"/>
              <a:t>Strategic Multilayer Assessment</a:t>
            </a:r>
            <a:r>
              <a:rPr lang="en-US" sz="1400" dirty="0"/>
              <a:t> </a:t>
            </a:r>
            <a:r>
              <a:rPr lang="en-US" sz="1400" dirty="0" smtClean="0"/>
              <a:t>(SMA) Dec. 2012. </a:t>
            </a:r>
          </a:p>
        </p:txBody>
      </p:sp>
    </p:spTree>
    <p:extLst>
      <p:ext uri="{BB962C8B-B14F-4D97-AF65-F5344CB8AC3E}">
        <p14:creationId xmlns:p14="http://schemas.microsoft.com/office/powerpoint/2010/main" val="1080420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normAutofit/>
          </a:bodyPr>
          <a:lstStyle/>
          <a:p>
            <a:r>
              <a:rPr lang="en-US" b="1" dirty="0" smtClean="0"/>
              <a:t>Genetics and neurodevelopment </a:t>
            </a:r>
            <a:r>
              <a:rPr lang="en-US" dirty="0" smtClean="0"/>
              <a:t>(</a:t>
            </a:r>
            <a:r>
              <a:rPr lang="en-US" dirty="0"/>
              <a:t>note: the brain is not fully developed until late teens/early 20s</a:t>
            </a:r>
            <a:r>
              <a:rPr lang="en-US" dirty="0" smtClean="0"/>
              <a:t>).</a:t>
            </a:r>
            <a:endParaRPr lang="en-US" b="1" dirty="0" smtClean="0"/>
          </a:p>
          <a:p>
            <a:r>
              <a:rPr lang="en-US" b="1" dirty="0" smtClean="0"/>
              <a:t>Identity</a:t>
            </a:r>
            <a:r>
              <a:rPr lang="en-US" dirty="0" smtClean="0"/>
              <a:t> – formed during development; family and in-groups </a:t>
            </a:r>
          </a:p>
          <a:p>
            <a:r>
              <a:rPr lang="en-US" b="1" dirty="0" smtClean="0"/>
              <a:t>Sacred values </a:t>
            </a:r>
            <a:r>
              <a:rPr lang="en-US" dirty="0" smtClean="0"/>
              <a:t>– particular beliefs that are inviolate – not malleable or easily changed. </a:t>
            </a:r>
          </a:p>
          <a:p>
            <a:r>
              <a:rPr lang="en-US" b="1" dirty="0" smtClean="0"/>
              <a:t>Emotion</a:t>
            </a:r>
            <a:r>
              <a:rPr lang="en-US" dirty="0" smtClean="0"/>
              <a:t> plays a role as seen from amygdala circuitry and is internally regulated in response to external stimuli.</a:t>
            </a:r>
          </a:p>
          <a:p>
            <a:endParaRPr lang="en-US" dirty="0" smtClean="0"/>
          </a:p>
          <a:p>
            <a:endParaRPr lang="en-US" dirty="0"/>
          </a:p>
        </p:txBody>
      </p:sp>
      <p:sp>
        <p:nvSpPr>
          <p:cNvPr id="2" name="Title 1"/>
          <p:cNvSpPr>
            <a:spLocks noGrp="1"/>
          </p:cNvSpPr>
          <p:nvPr>
            <p:ph type="title"/>
          </p:nvPr>
        </p:nvSpPr>
        <p:spPr/>
        <p:txBody>
          <a:bodyPr/>
          <a:lstStyle/>
          <a:p>
            <a:r>
              <a:rPr lang="en-US" dirty="0" smtClean="0"/>
              <a:t>Internal factors</a:t>
            </a:r>
            <a:endParaRPr lang="en-US" dirty="0"/>
          </a:p>
        </p:txBody>
      </p:sp>
    </p:spTree>
    <p:extLst>
      <p:ext uri="{BB962C8B-B14F-4D97-AF65-F5344CB8AC3E}">
        <p14:creationId xmlns:p14="http://schemas.microsoft.com/office/powerpoint/2010/main" val="923969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Culture</a:t>
            </a:r>
          </a:p>
          <a:p>
            <a:r>
              <a:rPr lang="en-US" dirty="0" smtClean="0"/>
              <a:t>Life experiences</a:t>
            </a:r>
          </a:p>
          <a:p>
            <a:r>
              <a:rPr lang="en-US" b="1" dirty="0" smtClean="0"/>
              <a:t>Narratives</a:t>
            </a:r>
          </a:p>
          <a:p>
            <a:r>
              <a:rPr lang="en-US" b="1" dirty="0" smtClean="0"/>
              <a:t>Social networks </a:t>
            </a:r>
            <a:r>
              <a:rPr lang="en-US" dirty="0" smtClean="0"/>
              <a:t>(note: social networks no longer rely on geography – social media is a medium through which networks are formed)</a:t>
            </a:r>
          </a:p>
          <a:p>
            <a:r>
              <a:rPr lang="en-US" b="1" dirty="0" smtClean="0"/>
              <a:t>Environment</a:t>
            </a:r>
            <a:r>
              <a:rPr lang="en-US" dirty="0" smtClean="0"/>
              <a:t> (note: environment is more easily manipulated than someone’s fundamental internal neuropsychology)</a:t>
            </a:r>
            <a:endParaRPr lang="en-US" dirty="0"/>
          </a:p>
          <a:p>
            <a:endParaRPr lang="en-US" dirty="0" smtClean="0"/>
          </a:p>
          <a:p>
            <a:endParaRPr lang="en-US" dirty="0"/>
          </a:p>
        </p:txBody>
      </p:sp>
      <p:sp>
        <p:nvSpPr>
          <p:cNvPr id="2" name="Title 1"/>
          <p:cNvSpPr>
            <a:spLocks noGrp="1"/>
          </p:cNvSpPr>
          <p:nvPr>
            <p:ph type="title"/>
          </p:nvPr>
        </p:nvSpPr>
        <p:spPr/>
        <p:txBody>
          <a:bodyPr/>
          <a:lstStyle/>
          <a:p>
            <a:r>
              <a:rPr lang="en-US" dirty="0" smtClean="0"/>
              <a:t>External Factors</a:t>
            </a:r>
            <a:endParaRPr lang="en-US" dirty="0"/>
          </a:p>
        </p:txBody>
      </p:sp>
    </p:spTree>
    <p:extLst>
      <p:ext uri="{BB962C8B-B14F-4D97-AF65-F5344CB8AC3E}">
        <p14:creationId xmlns:p14="http://schemas.microsoft.com/office/powerpoint/2010/main" val="10022033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679</TotalTime>
  <Words>1578</Words>
  <Application>Microsoft Office PowerPoint</Application>
  <PresentationFormat>On-screen Show (4:3)</PresentationFormat>
  <Paragraphs>120</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Neuroscience Insights on Radicalization and Mobilization to Violence: A Review. (2nd Edition)</vt:lpstr>
      <vt:lpstr>Why Neuroscience?</vt:lpstr>
      <vt:lpstr>Challenge space</vt:lpstr>
      <vt:lpstr>Some basic anatomy</vt:lpstr>
      <vt:lpstr>OODA loop neurobiology</vt:lpstr>
      <vt:lpstr>Neurobiology is an added layer</vt:lpstr>
      <vt:lpstr>“Two Pyramids”  Radicalization Framework</vt:lpstr>
      <vt:lpstr>Internal factors</vt:lpstr>
      <vt:lpstr>External Factors</vt:lpstr>
      <vt:lpstr>Indicators: understanding motivation</vt:lpstr>
      <vt:lpstr>Recommendations based on neurobiological understanding</vt:lpstr>
      <vt:lpstr>Recommendations cont.</vt:lpstr>
      <vt:lpstr>Thanks </vt:lpstr>
      <vt:lpstr>Reference Material</vt:lpstr>
    </vt:vector>
  </TitlesOfParts>
  <Company>DHHS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Neurobiological Insights to Radicalization</dc:title>
  <dc:creator>Diane DiEuliis</dc:creator>
  <cp:lastModifiedBy>Stoll Brian S CIV (USASOC)</cp:lastModifiedBy>
  <cp:revision>43</cp:revision>
  <dcterms:created xsi:type="dcterms:W3CDTF">2015-10-19T12:55:36Z</dcterms:created>
  <dcterms:modified xsi:type="dcterms:W3CDTF">2015-10-23T14:01:12Z</dcterms:modified>
</cp:coreProperties>
</file>